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Ex1.xml" ContentType="application/vnd.ms-office.chartex+xml"/>
  <Override PartName="/ppt/charts/style2.xml" ContentType="application/vnd.ms-office.chartstyle+xml"/>
  <Override PartName="/ppt/charts/colors2.xml" ContentType="application/vnd.ms-office.chartcolorstyl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57" r:id="rId4"/>
    <p:sldId id="260" r:id="rId5"/>
    <p:sldId id="258" r:id="rId6"/>
    <p:sldId id="261" r:id="rId7"/>
    <p:sldId id="262" r:id="rId8"/>
    <p:sldId id="259" r:id="rId9"/>
    <p:sldId id="263" r:id="rId10"/>
    <p:sldId id="265" r:id="rId11"/>
    <p:sldId id="267" r:id="rId12"/>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kshith rao" userId="cfcd4ebad7cd4e03" providerId="LiveId" clId="{B75C932F-9014-45D8-82B6-D29A353DA7D7}"/>
    <pc:docChg chg="undo custSel modSld">
      <pc:chgData name="Rakshith rao" userId="cfcd4ebad7cd4e03" providerId="LiveId" clId="{B75C932F-9014-45D8-82B6-D29A353DA7D7}" dt="2023-10-12T16:59:09.321" v="28" actId="2711"/>
      <pc:docMkLst>
        <pc:docMk/>
      </pc:docMkLst>
      <pc:sldChg chg="modSp mod">
        <pc:chgData name="Rakshith rao" userId="cfcd4ebad7cd4e03" providerId="LiveId" clId="{B75C932F-9014-45D8-82B6-D29A353DA7D7}" dt="2023-10-12T16:57:51.499" v="1" actId="113"/>
        <pc:sldMkLst>
          <pc:docMk/>
          <pc:sldMk cId="3589780001" sldId="257"/>
        </pc:sldMkLst>
        <pc:spChg chg="mod">
          <ac:chgData name="Rakshith rao" userId="cfcd4ebad7cd4e03" providerId="LiveId" clId="{B75C932F-9014-45D8-82B6-D29A353DA7D7}" dt="2023-10-12T16:57:51.499" v="1" actId="113"/>
          <ac:spMkLst>
            <pc:docMk/>
            <pc:sldMk cId="3589780001" sldId="257"/>
            <ac:spMk id="10" creationId="{F59DFB9C-CBA9-9BE9-5FCF-15B0EE624F24}"/>
          </ac:spMkLst>
        </pc:spChg>
      </pc:sldChg>
      <pc:sldChg chg="modSp mod">
        <pc:chgData name="Rakshith rao" userId="cfcd4ebad7cd4e03" providerId="LiveId" clId="{B75C932F-9014-45D8-82B6-D29A353DA7D7}" dt="2023-10-12T16:58:11.345" v="3" actId="113"/>
        <pc:sldMkLst>
          <pc:docMk/>
          <pc:sldMk cId="1865455663" sldId="258"/>
        </pc:sldMkLst>
        <pc:spChg chg="mod">
          <ac:chgData name="Rakshith rao" userId="cfcd4ebad7cd4e03" providerId="LiveId" clId="{B75C932F-9014-45D8-82B6-D29A353DA7D7}" dt="2023-10-12T16:58:11.345" v="3" actId="113"/>
          <ac:spMkLst>
            <pc:docMk/>
            <pc:sldMk cId="1865455663" sldId="258"/>
            <ac:spMk id="9" creationId="{B8D47B54-6E9F-CC3E-75C6-D8CC741A42FE}"/>
          </ac:spMkLst>
        </pc:spChg>
      </pc:sldChg>
      <pc:sldChg chg="modSp mod">
        <pc:chgData name="Rakshith rao" userId="cfcd4ebad7cd4e03" providerId="LiveId" clId="{B75C932F-9014-45D8-82B6-D29A353DA7D7}" dt="2023-10-12T16:58:27.324" v="6" actId="113"/>
        <pc:sldMkLst>
          <pc:docMk/>
          <pc:sldMk cId="1669811059" sldId="259"/>
        </pc:sldMkLst>
        <pc:spChg chg="mod">
          <ac:chgData name="Rakshith rao" userId="cfcd4ebad7cd4e03" providerId="LiveId" clId="{B75C932F-9014-45D8-82B6-D29A353DA7D7}" dt="2023-10-12T16:58:27.324" v="6" actId="113"/>
          <ac:spMkLst>
            <pc:docMk/>
            <pc:sldMk cId="1669811059" sldId="259"/>
            <ac:spMk id="8" creationId="{60DB8931-0C15-10D5-9B3B-920D07A4CE30}"/>
          </ac:spMkLst>
        </pc:spChg>
      </pc:sldChg>
      <pc:sldChg chg="modSp mod">
        <pc:chgData name="Rakshith rao" userId="cfcd4ebad7cd4e03" providerId="LiveId" clId="{B75C932F-9014-45D8-82B6-D29A353DA7D7}" dt="2023-10-12T16:57:59.807" v="2" actId="113"/>
        <pc:sldMkLst>
          <pc:docMk/>
          <pc:sldMk cId="1645412566" sldId="260"/>
        </pc:sldMkLst>
        <pc:spChg chg="mod">
          <ac:chgData name="Rakshith rao" userId="cfcd4ebad7cd4e03" providerId="LiveId" clId="{B75C932F-9014-45D8-82B6-D29A353DA7D7}" dt="2023-10-12T16:57:59.807" v="2" actId="113"/>
          <ac:spMkLst>
            <pc:docMk/>
            <pc:sldMk cId="1645412566" sldId="260"/>
            <ac:spMk id="7" creationId="{4D1825DF-9E02-D7E5-1E4E-0F80D8899199}"/>
          </ac:spMkLst>
        </pc:spChg>
      </pc:sldChg>
      <pc:sldChg chg="modSp mod">
        <pc:chgData name="Rakshith rao" userId="cfcd4ebad7cd4e03" providerId="LiveId" clId="{B75C932F-9014-45D8-82B6-D29A353DA7D7}" dt="2023-10-12T16:58:17.734" v="4" actId="113"/>
        <pc:sldMkLst>
          <pc:docMk/>
          <pc:sldMk cId="2356416988" sldId="261"/>
        </pc:sldMkLst>
        <pc:spChg chg="mod">
          <ac:chgData name="Rakshith rao" userId="cfcd4ebad7cd4e03" providerId="LiveId" clId="{B75C932F-9014-45D8-82B6-D29A353DA7D7}" dt="2023-10-12T16:58:17.734" v="4" actId="113"/>
          <ac:spMkLst>
            <pc:docMk/>
            <pc:sldMk cId="2356416988" sldId="261"/>
            <ac:spMk id="7" creationId="{CE8DB696-53D1-4311-C6C5-77B9B05FDDC4}"/>
          </ac:spMkLst>
        </pc:spChg>
      </pc:sldChg>
      <pc:sldChg chg="modSp mod">
        <pc:chgData name="Rakshith rao" userId="cfcd4ebad7cd4e03" providerId="LiveId" clId="{B75C932F-9014-45D8-82B6-D29A353DA7D7}" dt="2023-10-12T16:58:22.354" v="5" actId="113"/>
        <pc:sldMkLst>
          <pc:docMk/>
          <pc:sldMk cId="3201952030" sldId="262"/>
        </pc:sldMkLst>
        <pc:spChg chg="mod">
          <ac:chgData name="Rakshith rao" userId="cfcd4ebad7cd4e03" providerId="LiveId" clId="{B75C932F-9014-45D8-82B6-D29A353DA7D7}" dt="2023-10-12T16:58:22.354" v="5" actId="113"/>
          <ac:spMkLst>
            <pc:docMk/>
            <pc:sldMk cId="3201952030" sldId="262"/>
            <ac:spMk id="8" creationId="{07863428-84C7-BD81-7F78-68E3D2933FCD}"/>
          </ac:spMkLst>
        </pc:spChg>
      </pc:sldChg>
      <pc:sldChg chg="modSp mod">
        <pc:chgData name="Rakshith rao" userId="cfcd4ebad7cd4e03" providerId="LiveId" clId="{B75C932F-9014-45D8-82B6-D29A353DA7D7}" dt="2023-10-12T16:58:32.615" v="7" actId="113"/>
        <pc:sldMkLst>
          <pc:docMk/>
          <pc:sldMk cId="3118529798" sldId="263"/>
        </pc:sldMkLst>
        <pc:spChg chg="mod">
          <ac:chgData name="Rakshith rao" userId="cfcd4ebad7cd4e03" providerId="LiveId" clId="{B75C932F-9014-45D8-82B6-D29A353DA7D7}" dt="2023-10-12T16:58:32.615" v="7" actId="113"/>
          <ac:spMkLst>
            <pc:docMk/>
            <pc:sldMk cId="3118529798" sldId="263"/>
            <ac:spMk id="13" creationId="{864E00C8-D998-2092-9EA1-148ED63DD61F}"/>
          </ac:spMkLst>
        </pc:spChg>
      </pc:sldChg>
      <pc:sldChg chg="modSp mod">
        <pc:chgData name="Rakshith rao" userId="cfcd4ebad7cd4e03" providerId="LiveId" clId="{B75C932F-9014-45D8-82B6-D29A353DA7D7}" dt="2023-10-12T16:58:37.357" v="8" actId="113"/>
        <pc:sldMkLst>
          <pc:docMk/>
          <pc:sldMk cId="1100575477" sldId="265"/>
        </pc:sldMkLst>
        <pc:spChg chg="mod">
          <ac:chgData name="Rakshith rao" userId="cfcd4ebad7cd4e03" providerId="LiveId" clId="{B75C932F-9014-45D8-82B6-D29A353DA7D7}" dt="2023-10-12T16:58:37.357" v="8" actId="113"/>
          <ac:spMkLst>
            <pc:docMk/>
            <pc:sldMk cId="1100575477" sldId="265"/>
            <ac:spMk id="5" creationId="{9DE9B2A0-0DC0-BCD3-95BE-99485D8F5184}"/>
          </ac:spMkLst>
        </pc:spChg>
      </pc:sldChg>
      <pc:sldChg chg="modSp mod">
        <pc:chgData name="Rakshith rao" userId="cfcd4ebad7cd4e03" providerId="LiveId" clId="{B75C932F-9014-45D8-82B6-D29A353DA7D7}" dt="2023-10-12T16:57:45.393" v="0" actId="113"/>
        <pc:sldMkLst>
          <pc:docMk/>
          <pc:sldMk cId="2104261364" sldId="266"/>
        </pc:sldMkLst>
        <pc:spChg chg="mod">
          <ac:chgData name="Rakshith rao" userId="cfcd4ebad7cd4e03" providerId="LiveId" clId="{B75C932F-9014-45D8-82B6-D29A353DA7D7}" dt="2023-10-12T16:57:45.393" v="0" actId="113"/>
          <ac:spMkLst>
            <pc:docMk/>
            <pc:sldMk cId="2104261364" sldId="266"/>
            <ac:spMk id="4" creationId="{411DFFB3-4B2F-F634-6542-C55852A01CDA}"/>
          </ac:spMkLst>
        </pc:spChg>
      </pc:sldChg>
      <pc:sldChg chg="modSp mod">
        <pc:chgData name="Rakshith rao" userId="cfcd4ebad7cd4e03" providerId="LiveId" clId="{B75C932F-9014-45D8-82B6-D29A353DA7D7}" dt="2023-10-12T16:59:09.321" v="28" actId="2711"/>
        <pc:sldMkLst>
          <pc:docMk/>
          <pc:sldMk cId="3556089982" sldId="267"/>
        </pc:sldMkLst>
        <pc:spChg chg="mod">
          <ac:chgData name="Rakshith rao" userId="cfcd4ebad7cd4e03" providerId="LiveId" clId="{B75C932F-9014-45D8-82B6-D29A353DA7D7}" dt="2023-10-12T16:58:49.497" v="26" actId="20577"/>
          <ac:spMkLst>
            <pc:docMk/>
            <pc:sldMk cId="3556089982" sldId="267"/>
            <ac:spMk id="2" creationId="{352FFF23-3731-B4A7-3B3D-CA77E4645976}"/>
          </ac:spMkLst>
        </pc:spChg>
        <pc:spChg chg="mod">
          <ac:chgData name="Rakshith rao" userId="cfcd4ebad7cd4e03" providerId="LiveId" clId="{B75C932F-9014-45D8-82B6-D29A353DA7D7}" dt="2023-10-12T16:59:09.321" v="28" actId="2711"/>
          <ac:spMkLst>
            <pc:docMk/>
            <pc:sldMk cId="3556089982" sldId="267"/>
            <ac:spMk id="3" creationId="{5EBE5BCE-E90F-2F3D-F190-891A4F9FBC7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Gross profit in States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Gross profit</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cat>
            <c:numRef>
              <c:f>Sheet1!$A$2:$A$6</c:f>
              <c:numCache>
                <c:formatCode>General</c:formatCode>
                <c:ptCount val="5"/>
                <c:pt idx="0">
                  <c:v>2011</c:v>
                </c:pt>
                <c:pt idx="1">
                  <c:v>2012</c:v>
                </c:pt>
                <c:pt idx="2">
                  <c:v>2013</c:v>
                </c:pt>
                <c:pt idx="3">
                  <c:v>2014</c:v>
                </c:pt>
                <c:pt idx="4">
                  <c:v>2015</c:v>
                </c:pt>
              </c:numCache>
            </c:numRef>
          </c:cat>
          <c:val>
            <c:numRef>
              <c:f>Sheet1!$B$2:$B$6</c:f>
              <c:numCache>
                <c:formatCode>General</c:formatCode>
                <c:ptCount val="5"/>
                <c:pt idx="0">
                  <c:v>1374127</c:v>
                </c:pt>
                <c:pt idx="1">
                  <c:v>1449939</c:v>
                </c:pt>
                <c:pt idx="2">
                  <c:v>805007</c:v>
                </c:pt>
                <c:pt idx="3">
                  <c:v>1622679</c:v>
                </c:pt>
                <c:pt idx="4">
                  <c:v>841542</c:v>
                </c:pt>
              </c:numCache>
            </c:numRef>
          </c:val>
          <c:smooth val="0"/>
          <c:extLst>
            <c:ext xmlns:c16="http://schemas.microsoft.com/office/drawing/2014/chart" uri="{C3380CC4-5D6E-409C-BE32-E72D297353CC}">
              <c16:uniqueId val="{00000000-64FD-4A2F-81C4-70311A17083A}"/>
            </c:ext>
          </c:extLst>
        </c:ser>
        <c:dLbls>
          <c:showLegendKey val="0"/>
          <c:showVal val="0"/>
          <c:showCatName val="0"/>
          <c:showSerName val="0"/>
          <c:showPercent val="0"/>
          <c:showBubbleSize val="0"/>
        </c:dLbls>
        <c:marker val="1"/>
        <c:smooth val="0"/>
        <c:axId val="881436447"/>
        <c:axId val="1075501039"/>
      </c:lineChart>
      <c:catAx>
        <c:axId val="881436447"/>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Year</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75501039"/>
        <c:crosses val="autoZero"/>
        <c:auto val="1"/>
        <c:lblAlgn val="ctr"/>
        <c:lblOffset val="100"/>
        <c:noMultiLvlLbl val="0"/>
      </c:catAx>
      <c:valAx>
        <c:axId val="1075501039"/>
        <c:scaling>
          <c:orientation val="minMax"/>
        </c:scaling>
        <c:delete val="0"/>
        <c:axPos val="l"/>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Gross profit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81436447"/>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softEdge rad="0"/>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915" b="0" i="0" u="none" strike="noStrike" kern="1200" spc="0" baseline="0">
                <a:solidFill>
                  <a:schemeClr val="tx1">
                    <a:lumMod val="65000"/>
                    <a:lumOff val="35000"/>
                  </a:schemeClr>
                </a:solidFill>
                <a:latin typeface="+mn-lt"/>
                <a:ea typeface="+mn-ea"/>
                <a:cs typeface="+mn-cs"/>
              </a:defRPr>
            </a:pPr>
            <a:r>
              <a:rPr lang="en-US"/>
              <a:t>Dosage type Vs Revenue </a:t>
            </a:r>
          </a:p>
        </c:rich>
      </c:tx>
      <c:overlay val="0"/>
      <c:spPr>
        <a:noFill/>
        <a:ln>
          <a:noFill/>
        </a:ln>
        <a:effectLst/>
      </c:spPr>
      <c:txPr>
        <a:bodyPr rot="0" spcFirstLastPara="1" vertOverflow="ellipsis" vert="horz" wrap="square" anchor="ctr" anchorCtr="1"/>
        <a:lstStyle/>
        <a:p>
          <a:pPr>
            <a:defRPr sz="1915"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Revenue(usd)</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4C7-4192-8324-C338604166D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4C7-4192-8324-C338604166DF}"/>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4C7-4192-8324-C338604166DF}"/>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4C7-4192-8324-C338604166DF}"/>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E4C7-4192-8324-C338604166DF}"/>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E4C7-4192-8324-C338604166D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E4C7-4192-8324-C338604166DF}"/>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E4C7-4192-8324-C338604166DF}"/>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E4C7-4192-8324-C338604166DF}"/>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E4C7-4192-8324-C338604166DF}"/>
              </c:ext>
            </c:extLst>
          </c:dPt>
          <c:dPt>
            <c:idx val="10"/>
            <c:bubble3D val="0"/>
            <c:spPr>
              <a:solidFill>
                <a:schemeClr val="accent5">
                  <a:lumMod val="60000"/>
                </a:schemeClr>
              </a:solidFill>
              <a:ln w="19050">
                <a:solidFill>
                  <a:schemeClr val="lt1"/>
                </a:solidFill>
              </a:ln>
              <a:effectLst/>
            </c:spPr>
            <c:extLst>
              <c:ext xmlns:c16="http://schemas.microsoft.com/office/drawing/2014/chart" uri="{C3380CC4-5D6E-409C-BE32-E72D297353CC}">
                <c16:uniqueId val="{00000015-E4C7-4192-8324-C338604166DF}"/>
              </c:ext>
            </c:extLst>
          </c:dPt>
          <c:dPt>
            <c:idx val="11"/>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17-E4C7-4192-8324-C338604166DF}"/>
              </c:ext>
            </c:extLst>
          </c:dPt>
          <c:dPt>
            <c:idx val="12"/>
            <c:bubble3D val="0"/>
            <c:spPr>
              <a:solidFill>
                <a:schemeClr val="accent1">
                  <a:lumMod val="80000"/>
                  <a:lumOff val="20000"/>
                </a:schemeClr>
              </a:solidFill>
              <a:ln w="19050">
                <a:solidFill>
                  <a:schemeClr val="lt1"/>
                </a:solidFill>
              </a:ln>
              <a:effectLst/>
            </c:spPr>
            <c:extLst>
              <c:ext xmlns:c16="http://schemas.microsoft.com/office/drawing/2014/chart" uri="{C3380CC4-5D6E-409C-BE32-E72D297353CC}">
                <c16:uniqueId val="{00000019-E4C7-4192-8324-C338604166DF}"/>
              </c:ext>
            </c:extLst>
          </c:dPt>
          <c:dPt>
            <c:idx val="13"/>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1B-E4C7-4192-8324-C338604166DF}"/>
              </c:ext>
            </c:extLst>
          </c:dPt>
          <c:dPt>
            <c:idx val="14"/>
            <c:bubble3D val="0"/>
            <c:spPr>
              <a:solidFill>
                <a:schemeClr val="accent3">
                  <a:lumMod val="80000"/>
                  <a:lumOff val="20000"/>
                </a:schemeClr>
              </a:solidFill>
              <a:ln w="19050">
                <a:solidFill>
                  <a:schemeClr val="lt1"/>
                </a:solidFill>
              </a:ln>
              <a:effectLst/>
            </c:spPr>
            <c:extLst>
              <c:ext xmlns:c16="http://schemas.microsoft.com/office/drawing/2014/chart" uri="{C3380CC4-5D6E-409C-BE32-E72D297353CC}">
                <c16:uniqueId val="{0000001D-E4C7-4192-8324-C338604166DF}"/>
              </c:ext>
            </c:extLst>
          </c:dPt>
          <c:dPt>
            <c:idx val="15"/>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1F-E4C7-4192-8324-C338604166DF}"/>
              </c:ext>
            </c:extLst>
          </c:dPt>
          <c:dPt>
            <c:idx val="16"/>
            <c:bubble3D val="0"/>
            <c:spPr>
              <a:solidFill>
                <a:schemeClr val="accent5">
                  <a:lumMod val="80000"/>
                  <a:lumOff val="20000"/>
                </a:schemeClr>
              </a:solidFill>
              <a:ln w="19050">
                <a:solidFill>
                  <a:schemeClr val="lt1"/>
                </a:solidFill>
              </a:ln>
              <a:effectLst/>
            </c:spPr>
            <c:extLst>
              <c:ext xmlns:c16="http://schemas.microsoft.com/office/drawing/2014/chart" uri="{C3380CC4-5D6E-409C-BE32-E72D297353CC}">
                <c16:uniqueId val="{00000021-E4C7-4192-8324-C338604166D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Sheet1!$A$2:$A$18</c:f>
              <c:strCache>
                <c:ptCount val="17"/>
                <c:pt idx="0">
                  <c:v>Aerosol</c:v>
                </c:pt>
                <c:pt idx="1">
                  <c:v>Capsule</c:v>
                </c:pt>
                <c:pt idx="2">
                  <c:v>cream</c:v>
                </c:pt>
                <c:pt idx="3">
                  <c:v>Concentrate</c:v>
                </c:pt>
                <c:pt idx="4">
                  <c:v>For solution</c:v>
                </c:pt>
                <c:pt idx="5">
                  <c:v>Gel</c:v>
                </c:pt>
                <c:pt idx="6">
                  <c:v>lotion</c:v>
                </c:pt>
                <c:pt idx="7">
                  <c:v>injectable</c:v>
                </c:pt>
                <c:pt idx="8">
                  <c:v>Ointment</c:v>
                </c:pt>
                <c:pt idx="9">
                  <c:v>Solutions</c:v>
                </c:pt>
                <c:pt idx="10">
                  <c:v>Solutions/Drops</c:v>
                </c:pt>
                <c:pt idx="11">
                  <c:v>Spary</c:v>
                </c:pt>
                <c:pt idx="12">
                  <c:v>Suppository</c:v>
                </c:pt>
                <c:pt idx="13">
                  <c:v>Suspension</c:v>
                </c:pt>
                <c:pt idx="14">
                  <c:v>Suspension/drops</c:v>
                </c:pt>
                <c:pt idx="15">
                  <c:v>Tablet</c:v>
                </c:pt>
                <c:pt idx="16">
                  <c:v>Syrup</c:v>
                </c:pt>
              </c:strCache>
            </c:strRef>
          </c:cat>
          <c:val>
            <c:numRef>
              <c:f>Sheet1!$B$2:$B$18</c:f>
              <c:numCache>
                <c:formatCode>General</c:formatCode>
                <c:ptCount val="17"/>
                <c:pt idx="0">
                  <c:v>112302</c:v>
                </c:pt>
                <c:pt idx="1">
                  <c:v>6397361</c:v>
                </c:pt>
                <c:pt idx="2">
                  <c:v>21527418</c:v>
                </c:pt>
                <c:pt idx="3">
                  <c:v>8496951</c:v>
                </c:pt>
                <c:pt idx="4">
                  <c:v>2289118</c:v>
                </c:pt>
                <c:pt idx="5">
                  <c:v>541550</c:v>
                </c:pt>
                <c:pt idx="6">
                  <c:v>3101584</c:v>
                </c:pt>
                <c:pt idx="7">
                  <c:v>42971</c:v>
                </c:pt>
                <c:pt idx="8">
                  <c:v>1480489</c:v>
                </c:pt>
                <c:pt idx="9">
                  <c:v>2236926</c:v>
                </c:pt>
                <c:pt idx="10">
                  <c:v>574062</c:v>
                </c:pt>
                <c:pt idx="11">
                  <c:v>7148314</c:v>
                </c:pt>
                <c:pt idx="12">
                  <c:v>2905321</c:v>
                </c:pt>
                <c:pt idx="13">
                  <c:v>5221004</c:v>
                </c:pt>
                <c:pt idx="14">
                  <c:v>148877</c:v>
                </c:pt>
                <c:pt idx="15">
                  <c:v>4569885</c:v>
                </c:pt>
                <c:pt idx="16">
                  <c:v>4098029</c:v>
                </c:pt>
              </c:numCache>
            </c:numRef>
          </c:val>
          <c:extLst>
            <c:ext xmlns:c16="http://schemas.microsoft.com/office/drawing/2014/chart" uri="{C3380CC4-5D6E-409C-BE32-E72D297353CC}">
              <c16:uniqueId val="{00000000-27E2-4536-9E9E-76B635DE5CD2}"/>
            </c:ext>
          </c:extLst>
        </c:ser>
        <c:dLbls>
          <c:dLblPos val="bestFit"/>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GB" dirty="0"/>
              <a:t>Gross profit vs states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1380999348521392"/>
          <c:y val="8.1276261172199285E-2"/>
          <c:w val="0.84851924759405073"/>
          <c:h val="0.76373888540621748"/>
        </c:manualLayout>
      </c:layout>
      <c:barChart>
        <c:barDir val="bar"/>
        <c:grouping val="stacked"/>
        <c:varyColors val="0"/>
        <c:ser>
          <c:idx val="0"/>
          <c:order val="0"/>
          <c:tx>
            <c:strRef>
              <c:f>Sheet1!$B$1</c:f>
              <c:strCache>
                <c:ptCount val="1"/>
                <c:pt idx="0">
                  <c:v>Gross profit</c:v>
                </c:pt>
              </c:strCache>
            </c:strRef>
          </c:tx>
          <c:spPr>
            <a:solidFill>
              <a:schemeClr val="dk1">
                <a:tint val="88500"/>
              </a:schemeClr>
            </a:solidFill>
            <a:ln>
              <a:noFill/>
            </a:ln>
            <a:effectLst/>
          </c:spPr>
          <c:invertIfNegative val="0"/>
          <c:cat>
            <c:strRef>
              <c:f>Sheet1!$A$2:$A$27</c:f>
              <c:strCache>
                <c:ptCount val="25"/>
                <c:pt idx="0">
                  <c:v>Newyork</c:v>
                </c:pt>
                <c:pt idx="1">
                  <c:v>Idhao</c:v>
                </c:pt>
                <c:pt idx="2">
                  <c:v>Michigan</c:v>
                </c:pt>
                <c:pt idx="3">
                  <c:v>Maryland</c:v>
                </c:pt>
                <c:pt idx="4">
                  <c:v>Masacheesutus</c:v>
                </c:pt>
                <c:pt idx="5">
                  <c:v>South calorina</c:v>
                </c:pt>
                <c:pt idx="6">
                  <c:v>California</c:v>
                </c:pt>
                <c:pt idx="7">
                  <c:v>North california</c:v>
                </c:pt>
                <c:pt idx="8">
                  <c:v>Illinois</c:v>
                </c:pt>
                <c:pt idx="9">
                  <c:v>Utah</c:v>
                </c:pt>
                <c:pt idx="10">
                  <c:v>Ohio</c:v>
                </c:pt>
                <c:pt idx="11">
                  <c:v>New Jersey</c:v>
                </c:pt>
                <c:pt idx="12">
                  <c:v>Wisconsin</c:v>
                </c:pt>
                <c:pt idx="13">
                  <c:v>Florida</c:v>
                </c:pt>
                <c:pt idx="14">
                  <c:v>Georgia</c:v>
                </c:pt>
                <c:pt idx="15">
                  <c:v>Nebraska</c:v>
                </c:pt>
                <c:pt idx="16">
                  <c:v>Delaware</c:v>
                </c:pt>
                <c:pt idx="17">
                  <c:v>Virginia</c:v>
                </c:pt>
                <c:pt idx="18">
                  <c:v>New Mexico</c:v>
                </c:pt>
                <c:pt idx="19">
                  <c:v>Colorado</c:v>
                </c:pt>
                <c:pt idx="20">
                  <c:v>Texas</c:v>
                </c:pt>
                <c:pt idx="21">
                  <c:v>Washington</c:v>
                </c:pt>
                <c:pt idx="22">
                  <c:v>Alabama</c:v>
                </c:pt>
                <c:pt idx="23">
                  <c:v>connecticut</c:v>
                </c:pt>
                <c:pt idx="24">
                  <c:v>Arizona</c:v>
                </c:pt>
              </c:strCache>
            </c:strRef>
          </c:cat>
          <c:val>
            <c:numRef>
              <c:f>Sheet1!$B$2:$B$27</c:f>
              <c:numCache>
                <c:formatCode>General</c:formatCode>
                <c:ptCount val="26"/>
                <c:pt idx="0">
                  <c:v>2857142</c:v>
                </c:pt>
                <c:pt idx="1">
                  <c:v>2724575</c:v>
                </c:pt>
                <c:pt idx="2">
                  <c:v>2427548</c:v>
                </c:pt>
                <c:pt idx="3">
                  <c:v>2377289</c:v>
                </c:pt>
                <c:pt idx="4">
                  <c:v>2273509</c:v>
                </c:pt>
                <c:pt idx="5">
                  <c:v>220995</c:v>
                </c:pt>
                <c:pt idx="6">
                  <c:v>2142945</c:v>
                </c:pt>
                <c:pt idx="7">
                  <c:v>1496910</c:v>
                </c:pt>
                <c:pt idx="8">
                  <c:v>1849935</c:v>
                </c:pt>
                <c:pt idx="9">
                  <c:v>1793047</c:v>
                </c:pt>
                <c:pt idx="10">
                  <c:v>1787143</c:v>
                </c:pt>
                <c:pt idx="11">
                  <c:v>1783907</c:v>
                </c:pt>
                <c:pt idx="12">
                  <c:v>1680796</c:v>
                </c:pt>
                <c:pt idx="13">
                  <c:v>1674994</c:v>
                </c:pt>
                <c:pt idx="14">
                  <c:v>1635032</c:v>
                </c:pt>
                <c:pt idx="15">
                  <c:v>1493330</c:v>
                </c:pt>
                <c:pt idx="16">
                  <c:v>1476961</c:v>
                </c:pt>
                <c:pt idx="17">
                  <c:v>1446242</c:v>
                </c:pt>
                <c:pt idx="18">
                  <c:v>1373169</c:v>
                </c:pt>
                <c:pt idx="19">
                  <c:v>1329293</c:v>
                </c:pt>
                <c:pt idx="20">
                  <c:v>1316118</c:v>
                </c:pt>
                <c:pt idx="21">
                  <c:v>1278264</c:v>
                </c:pt>
                <c:pt idx="22">
                  <c:v>1197828</c:v>
                </c:pt>
                <c:pt idx="23">
                  <c:v>1069668</c:v>
                </c:pt>
                <c:pt idx="24">
                  <c:v>1003435</c:v>
                </c:pt>
              </c:numCache>
            </c:numRef>
          </c:val>
          <c:extLst>
            <c:ext xmlns:c16="http://schemas.microsoft.com/office/drawing/2014/chart" uri="{C3380CC4-5D6E-409C-BE32-E72D297353CC}">
              <c16:uniqueId val="{00000000-4817-4F43-9270-9B480C8A4028}"/>
            </c:ext>
          </c:extLst>
        </c:ser>
        <c:dLbls>
          <c:showLegendKey val="0"/>
          <c:showVal val="0"/>
          <c:showCatName val="0"/>
          <c:showSerName val="0"/>
          <c:showPercent val="0"/>
          <c:showBubbleSize val="0"/>
        </c:dLbls>
        <c:gapWidth val="150"/>
        <c:overlap val="100"/>
        <c:axId val="255630911"/>
        <c:axId val="2048205039"/>
      </c:barChart>
      <c:catAx>
        <c:axId val="255630911"/>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IN" dirty="0"/>
                  <a:t>States</a:t>
                </a:r>
                <a:endParaRPr lang="en-GB" dirty="0"/>
              </a:p>
            </c:rich>
          </c:tx>
          <c:layout>
            <c:manualLayout>
              <c:xMode val="edge"/>
              <c:yMode val="edge"/>
              <c:x val="2.472367641457634E-3"/>
              <c:y val="0.38331448657023592"/>
            </c:manualLayout>
          </c:layout>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8205039"/>
        <c:crosses val="autoZero"/>
        <c:auto val="1"/>
        <c:lblAlgn val="ctr"/>
        <c:lblOffset val="100"/>
        <c:noMultiLvlLbl val="0"/>
      </c:catAx>
      <c:valAx>
        <c:axId val="204820503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IN" dirty="0"/>
                  <a:t>Profit</a:t>
                </a:r>
                <a:endParaRPr lang="en-GB"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55630911"/>
        <c:crosses val="autoZero"/>
        <c:crossBetween val="between"/>
      </c:valAx>
      <c:spPr>
        <a:noFill/>
        <a:ln>
          <a:noFill/>
        </a:ln>
        <a:effectLst/>
      </c:spPr>
    </c:plotArea>
    <c:legend>
      <c:legendPos val="b"/>
      <c:layout>
        <c:manualLayout>
          <c:xMode val="edge"/>
          <c:yMode val="edge"/>
          <c:x val="0.36493382571735405"/>
          <c:y val="0.90759489865528931"/>
          <c:w val="0.10448361925032168"/>
          <c:h val="6.0099668158220314E-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Rx Units sold with respect to</a:t>
            </a:r>
            <a:r>
              <a:rPr lang="en-US" baseline="0" dirty="0"/>
              <a:t> drugs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7.0928715432310094E-2"/>
          <c:y val="7.864336776231462E-2"/>
          <c:w val="0.92762248468941377"/>
          <c:h val="0.66940098252750913"/>
        </c:manualLayout>
      </c:layout>
      <c:lineChart>
        <c:grouping val="standard"/>
        <c:varyColors val="0"/>
        <c:ser>
          <c:idx val="0"/>
          <c:order val="0"/>
          <c:tx>
            <c:strRef>
              <c:f>Sheet1!$B$1</c:f>
              <c:strCache>
                <c:ptCount val="1"/>
                <c:pt idx="0">
                  <c:v>Rx Units sold</c:v>
                </c:pt>
              </c:strCache>
            </c:strRef>
          </c:tx>
          <c:spPr>
            <a:ln w="28575" cap="rnd">
              <a:solidFill>
                <a:schemeClr val="accent2"/>
              </a:solidFill>
              <a:round/>
            </a:ln>
            <a:effectLst/>
          </c:spPr>
          <c:marker>
            <c:symbol val="none"/>
          </c:marker>
          <c:cat>
            <c:strRef>
              <c:f>Sheet1!$A$2:$A$81</c:f>
              <c:strCache>
                <c:ptCount val="45"/>
                <c:pt idx="0">
                  <c:v>Drug_1</c:v>
                </c:pt>
                <c:pt idx="1">
                  <c:v>Drug_6</c:v>
                </c:pt>
                <c:pt idx="2">
                  <c:v>Drug_16</c:v>
                </c:pt>
                <c:pt idx="3">
                  <c:v>Drug_28</c:v>
                </c:pt>
                <c:pt idx="4">
                  <c:v>Drug_40</c:v>
                </c:pt>
                <c:pt idx="5">
                  <c:v>Drug_53</c:v>
                </c:pt>
                <c:pt idx="6">
                  <c:v>Drug_67</c:v>
                </c:pt>
                <c:pt idx="7">
                  <c:v>Drug_76</c:v>
                </c:pt>
                <c:pt idx="8">
                  <c:v>Drug_88</c:v>
                </c:pt>
                <c:pt idx="9">
                  <c:v>Drug_100</c:v>
                </c:pt>
                <c:pt idx="10">
                  <c:v>Drug_112</c:v>
                </c:pt>
                <c:pt idx="11">
                  <c:v>Drug_123</c:v>
                </c:pt>
                <c:pt idx="12">
                  <c:v>Drug_141</c:v>
                </c:pt>
                <c:pt idx="13">
                  <c:v>Drug_158</c:v>
                </c:pt>
                <c:pt idx="14">
                  <c:v>Drug_177</c:v>
                </c:pt>
                <c:pt idx="15">
                  <c:v>Drug_192</c:v>
                </c:pt>
                <c:pt idx="16">
                  <c:v>Drug_204</c:v>
                </c:pt>
                <c:pt idx="17">
                  <c:v>Drug_228</c:v>
                </c:pt>
                <c:pt idx="18">
                  <c:v>Drug_234</c:v>
                </c:pt>
                <c:pt idx="19">
                  <c:v>Drug_245</c:v>
                </c:pt>
                <c:pt idx="20">
                  <c:v>Drug_261</c:v>
                </c:pt>
                <c:pt idx="21">
                  <c:v>Drug_274</c:v>
                </c:pt>
                <c:pt idx="22">
                  <c:v>Drug_282</c:v>
                </c:pt>
                <c:pt idx="23">
                  <c:v>Drug_294</c:v>
                </c:pt>
                <c:pt idx="24">
                  <c:v>Drug_303</c:v>
                </c:pt>
                <c:pt idx="25">
                  <c:v>Drug_319</c:v>
                </c:pt>
                <c:pt idx="26">
                  <c:v>Drug_331</c:v>
                </c:pt>
                <c:pt idx="27">
                  <c:v>Drug_339</c:v>
                </c:pt>
                <c:pt idx="28">
                  <c:v>Drug_365</c:v>
                </c:pt>
                <c:pt idx="29">
                  <c:v>Drug_420</c:v>
                </c:pt>
                <c:pt idx="30">
                  <c:v>Drug_450</c:v>
                </c:pt>
                <c:pt idx="31">
                  <c:v>Drug_530</c:v>
                </c:pt>
                <c:pt idx="32">
                  <c:v>Drug_620</c:v>
                </c:pt>
                <c:pt idx="33">
                  <c:v>Drug_680</c:v>
                </c:pt>
                <c:pt idx="34">
                  <c:v>Drug_705</c:v>
                </c:pt>
                <c:pt idx="35">
                  <c:v>Drug_757</c:v>
                </c:pt>
                <c:pt idx="36">
                  <c:v>Drug_780</c:v>
                </c:pt>
                <c:pt idx="37">
                  <c:v>Drug_841</c:v>
                </c:pt>
                <c:pt idx="38">
                  <c:v>Drug_891</c:v>
                </c:pt>
                <c:pt idx="39">
                  <c:v>Drug_928</c:v>
                </c:pt>
                <c:pt idx="40">
                  <c:v>Drug_955</c:v>
                </c:pt>
                <c:pt idx="41">
                  <c:v>Drug_998</c:v>
                </c:pt>
                <c:pt idx="42">
                  <c:v>Drug_1017</c:v>
                </c:pt>
                <c:pt idx="43">
                  <c:v>Drug_1054</c:v>
                </c:pt>
                <c:pt idx="44">
                  <c:v>Drug_1056</c:v>
                </c:pt>
              </c:strCache>
            </c:strRef>
          </c:cat>
          <c:val>
            <c:numRef>
              <c:f>Sheet1!$B$2:$B$81</c:f>
              <c:numCache>
                <c:formatCode>General</c:formatCode>
                <c:ptCount val="80"/>
                <c:pt idx="0">
                  <c:v>863</c:v>
                </c:pt>
                <c:pt idx="1">
                  <c:v>1294</c:v>
                </c:pt>
                <c:pt idx="2">
                  <c:v>2509</c:v>
                </c:pt>
                <c:pt idx="3">
                  <c:v>1276</c:v>
                </c:pt>
                <c:pt idx="4">
                  <c:v>2634</c:v>
                </c:pt>
                <c:pt idx="5">
                  <c:v>1497</c:v>
                </c:pt>
                <c:pt idx="6">
                  <c:v>549</c:v>
                </c:pt>
                <c:pt idx="7">
                  <c:v>9507</c:v>
                </c:pt>
                <c:pt idx="8">
                  <c:v>676</c:v>
                </c:pt>
                <c:pt idx="9">
                  <c:v>546</c:v>
                </c:pt>
                <c:pt idx="10">
                  <c:v>2852</c:v>
                </c:pt>
                <c:pt idx="11">
                  <c:v>1675</c:v>
                </c:pt>
                <c:pt idx="12">
                  <c:v>2286</c:v>
                </c:pt>
                <c:pt idx="13">
                  <c:v>3808</c:v>
                </c:pt>
                <c:pt idx="14">
                  <c:v>2051</c:v>
                </c:pt>
                <c:pt idx="15">
                  <c:v>1039</c:v>
                </c:pt>
                <c:pt idx="16">
                  <c:v>2008</c:v>
                </c:pt>
                <c:pt idx="17">
                  <c:v>2946</c:v>
                </c:pt>
                <c:pt idx="18">
                  <c:v>604</c:v>
                </c:pt>
                <c:pt idx="19">
                  <c:v>901</c:v>
                </c:pt>
                <c:pt idx="20">
                  <c:v>2129</c:v>
                </c:pt>
                <c:pt idx="21">
                  <c:v>1964</c:v>
                </c:pt>
                <c:pt idx="22">
                  <c:v>5813</c:v>
                </c:pt>
                <c:pt idx="23">
                  <c:v>990</c:v>
                </c:pt>
                <c:pt idx="24">
                  <c:v>1103</c:v>
                </c:pt>
                <c:pt idx="25">
                  <c:v>1791</c:v>
                </c:pt>
                <c:pt idx="26">
                  <c:v>4460</c:v>
                </c:pt>
                <c:pt idx="27">
                  <c:v>3845</c:v>
                </c:pt>
                <c:pt idx="28">
                  <c:v>13499</c:v>
                </c:pt>
                <c:pt idx="29">
                  <c:v>700</c:v>
                </c:pt>
                <c:pt idx="30">
                  <c:v>1704</c:v>
                </c:pt>
                <c:pt idx="31">
                  <c:v>2131</c:v>
                </c:pt>
                <c:pt idx="32">
                  <c:v>6708</c:v>
                </c:pt>
                <c:pt idx="33">
                  <c:v>601</c:v>
                </c:pt>
                <c:pt idx="34">
                  <c:v>2551</c:v>
                </c:pt>
                <c:pt idx="35">
                  <c:v>1948</c:v>
                </c:pt>
                <c:pt idx="36">
                  <c:v>1568</c:v>
                </c:pt>
                <c:pt idx="37">
                  <c:v>13394</c:v>
                </c:pt>
                <c:pt idx="38">
                  <c:v>1030</c:v>
                </c:pt>
                <c:pt idx="39">
                  <c:v>2302</c:v>
                </c:pt>
                <c:pt idx="40">
                  <c:v>2575</c:v>
                </c:pt>
                <c:pt idx="41">
                  <c:v>880</c:v>
                </c:pt>
                <c:pt idx="42">
                  <c:v>2287</c:v>
                </c:pt>
                <c:pt idx="43">
                  <c:v>3175</c:v>
                </c:pt>
                <c:pt idx="44">
                  <c:v>893</c:v>
                </c:pt>
              </c:numCache>
            </c:numRef>
          </c:val>
          <c:smooth val="0"/>
          <c:extLst>
            <c:ext xmlns:c16="http://schemas.microsoft.com/office/drawing/2014/chart" uri="{C3380CC4-5D6E-409C-BE32-E72D297353CC}">
              <c16:uniqueId val="{00000000-F1E0-4C64-A5B6-7CD1C9FB0177}"/>
            </c:ext>
          </c:extLst>
        </c:ser>
        <c:dLbls>
          <c:showLegendKey val="0"/>
          <c:showVal val="0"/>
          <c:showCatName val="0"/>
          <c:showSerName val="0"/>
          <c:showPercent val="0"/>
          <c:showBubbleSize val="0"/>
        </c:dLbls>
        <c:smooth val="0"/>
        <c:axId val="256188207"/>
        <c:axId val="2048226639"/>
      </c:lineChart>
      <c:catAx>
        <c:axId val="256188207"/>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Drug type</a:t>
                </a:r>
              </a:p>
            </c:rich>
          </c:tx>
          <c:layout>
            <c:manualLayout>
              <c:xMode val="edge"/>
              <c:yMode val="edge"/>
              <c:x val="0.6222036783445547"/>
              <c:y val="0.92338882417988388"/>
            </c:manualLayout>
          </c:layout>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rgbClr val="FFFF00"/>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8226639"/>
        <c:crosses val="autoZero"/>
        <c:auto val="1"/>
        <c:lblAlgn val="ctr"/>
        <c:lblOffset val="100"/>
        <c:noMultiLvlLbl val="0"/>
      </c:catAx>
      <c:valAx>
        <c:axId val="20482266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Count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561882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dirty="0"/>
              <a:t>Year</a:t>
            </a:r>
            <a:r>
              <a:rPr lang="en-IN" baseline="0" dirty="0"/>
              <a:t> Vs Units sold &amp; Revenue</a:t>
            </a:r>
            <a:endParaRPr lang="en-GB"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Units sold</c:v>
                </c:pt>
              </c:strCache>
            </c:strRef>
          </c:tx>
          <c:spPr>
            <a:solidFill>
              <a:schemeClr val="accent1"/>
            </a:solidFill>
            <a:ln>
              <a:noFill/>
            </a:ln>
            <a:effectLst/>
          </c:spPr>
          <c:invertIfNegative val="0"/>
          <c:cat>
            <c:numRef>
              <c:f>Sheet1!$A$2:$A$6</c:f>
              <c:numCache>
                <c:formatCode>General</c:formatCode>
                <c:ptCount val="5"/>
                <c:pt idx="0">
                  <c:v>2011</c:v>
                </c:pt>
                <c:pt idx="1">
                  <c:v>2012</c:v>
                </c:pt>
                <c:pt idx="2">
                  <c:v>2013</c:v>
                </c:pt>
                <c:pt idx="3">
                  <c:v>2014</c:v>
                </c:pt>
                <c:pt idx="4">
                  <c:v>2015</c:v>
                </c:pt>
              </c:numCache>
            </c:numRef>
          </c:cat>
          <c:val>
            <c:numRef>
              <c:f>Sheet1!$B$2:$B$6</c:f>
              <c:numCache>
                <c:formatCode>General</c:formatCode>
                <c:ptCount val="5"/>
                <c:pt idx="0">
                  <c:v>188593</c:v>
                </c:pt>
                <c:pt idx="1">
                  <c:v>198246</c:v>
                </c:pt>
                <c:pt idx="2">
                  <c:v>180381</c:v>
                </c:pt>
                <c:pt idx="3">
                  <c:v>182453</c:v>
                </c:pt>
                <c:pt idx="4">
                  <c:v>184956</c:v>
                </c:pt>
              </c:numCache>
            </c:numRef>
          </c:val>
          <c:extLst>
            <c:ext xmlns:c16="http://schemas.microsoft.com/office/drawing/2014/chart" uri="{C3380CC4-5D6E-409C-BE32-E72D297353CC}">
              <c16:uniqueId val="{00000000-FE18-4B23-B3A6-899021345831}"/>
            </c:ext>
          </c:extLst>
        </c:ser>
        <c:dLbls>
          <c:showLegendKey val="0"/>
          <c:showVal val="0"/>
          <c:showCatName val="0"/>
          <c:showSerName val="0"/>
          <c:showPercent val="0"/>
          <c:showBubbleSize val="0"/>
        </c:dLbls>
        <c:gapWidth val="182"/>
        <c:axId val="1405964879"/>
        <c:axId val="1410624463"/>
      </c:barChart>
      <c:lineChart>
        <c:grouping val="standard"/>
        <c:varyColors val="0"/>
        <c:ser>
          <c:idx val="1"/>
          <c:order val="1"/>
          <c:tx>
            <c:strRef>
              <c:f>Sheet1!$C$1</c:f>
              <c:strCache>
                <c:ptCount val="1"/>
                <c:pt idx="0">
                  <c:v>Revenue Generated</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Sheet1!$A$2:$A$6</c:f>
              <c:numCache>
                <c:formatCode>General</c:formatCode>
                <c:ptCount val="5"/>
                <c:pt idx="0">
                  <c:v>2011</c:v>
                </c:pt>
                <c:pt idx="1">
                  <c:v>2012</c:v>
                </c:pt>
                <c:pt idx="2">
                  <c:v>2013</c:v>
                </c:pt>
                <c:pt idx="3">
                  <c:v>2014</c:v>
                </c:pt>
                <c:pt idx="4">
                  <c:v>2015</c:v>
                </c:pt>
              </c:numCache>
            </c:numRef>
          </c:cat>
          <c:val>
            <c:numRef>
              <c:f>Sheet1!$C$2:$C$6</c:f>
              <c:numCache>
                <c:formatCode>General</c:formatCode>
                <c:ptCount val="5"/>
                <c:pt idx="0">
                  <c:v>14239051</c:v>
                </c:pt>
                <c:pt idx="1">
                  <c:v>14488163</c:v>
                </c:pt>
                <c:pt idx="2">
                  <c:v>14306728</c:v>
                </c:pt>
                <c:pt idx="3">
                  <c:v>14650524</c:v>
                </c:pt>
                <c:pt idx="4">
                  <c:v>13207698</c:v>
                </c:pt>
              </c:numCache>
            </c:numRef>
          </c:val>
          <c:smooth val="0"/>
          <c:extLst>
            <c:ext xmlns:c16="http://schemas.microsoft.com/office/drawing/2014/chart" uri="{C3380CC4-5D6E-409C-BE32-E72D297353CC}">
              <c16:uniqueId val="{00000001-FE18-4B23-B3A6-899021345831}"/>
            </c:ext>
          </c:extLst>
        </c:ser>
        <c:dLbls>
          <c:showLegendKey val="0"/>
          <c:showVal val="0"/>
          <c:showCatName val="0"/>
          <c:showSerName val="0"/>
          <c:showPercent val="0"/>
          <c:showBubbleSize val="0"/>
        </c:dLbls>
        <c:marker val="1"/>
        <c:smooth val="0"/>
        <c:axId val="1405966799"/>
        <c:axId val="1410639343"/>
      </c:lineChart>
      <c:catAx>
        <c:axId val="1405966799"/>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Year</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10639343"/>
        <c:crosses val="autoZero"/>
        <c:auto val="1"/>
        <c:lblAlgn val="ctr"/>
        <c:lblOffset val="100"/>
        <c:noMultiLvlLbl val="0"/>
      </c:catAx>
      <c:valAx>
        <c:axId val="1410639343"/>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IN" dirty="0"/>
                  <a:t>Revenue($)</a:t>
                </a:r>
                <a:endParaRPr lang="en-GB" dirty="0"/>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05966799"/>
        <c:crosses val="autoZero"/>
        <c:crossBetween val="between"/>
      </c:valAx>
      <c:valAx>
        <c:axId val="1410624463"/>
        <c:scaling>
          <c:orientation val="minMax"/>
        </c:scaling>
        <c:delete val="0"/>
        <c:axPos val="r"/>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Units sold</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05964879"/>
        <c:crosses val="max"/>
        <c:crossBetween val="between"/>
      </c:valAx>
      <c:catAx>
        <c:axId val="1405964879"/>
        <c:scaling>
          <c:orientation val="minMax"/>
        </c:scaling>
        <c:delete val="1"/>
        <c:axPos val="b"/>
        <c:numFmt formatCode="General" sourceLinked="1"/>
        <c:majorTickMark val="out"/>
        <c:minorTickMark val="none"/>
        <c:tickLblPos val="nextTo"/>
        <c:crossAx val="1410624463"/>
        <c:crosses val="autoZero"/>
        <c:auto val="1"/>
        <c:lblAlgn val="ctr"/>
        <c:lblOffset val="100"/>
        <c:noMultiLvlLbl val="0"/>
      </c:cat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Units </c:v>
                </c:pt>
              </c:strCache>
            </c:strRef>
          </c:tx>
          <c:spPr>
            <a:solidFill>
              <a:schemeClr val="accent3"/>
            </a:solidFill>
            <a:ln>
              <a:noFill/>
            </a:ln>
            <a:effectLst/>
          </c:spPr>
          <c:invertIfNegative val="0"/>
          <c:cat>
            <c:strRef>
              <c:f>Sheet1!$A$2:$A$4</c:f>
              <c:strCache>
                <c:ptCount val="3"/>
                <c:pt idx="0">
                  <c:v>Distributor A</c:v>
                </c:pt>
                <c:pt idx="1">
                  <c:v>Distributor B</c:v>
                </c:pt>
                <c:pt idx="2">
                  <c:v>Distributor C</c:v>
                </c:pt>
              </c:strCache>
            </c:strRef>
          </c:cat>
          <c:val>
            <c:numRef>
              <c:f>Sheet1!$B$2:$B$4</c:f>
              <c:numCache>
                <c:formatCode>General</c:formatCode>
                <c:ptCount val="3"/>
                <c:pt idx="0">
                  <c:v>187054</c:v>
                </c:pt>
                <c:pt idx="1">
                  <c:v>522618</c:v>
                </c:pt>
                <c:pt idx="2">
                  <c:v>224957</c:v>
                </c:pt>
              </c:numCache>
            </c:numRef>
          </c:val>
          <c:extLst>
            <c:ext xmlns:c16="http://schemas.microsoft.com/office/drawing/2014/chart" uri="{C3380CC4-5D6E-409C-BE32-E72D297353CC}">
              <c16:uniqueId val="{00000000-9988-4003-BC89-2395CE13E9F6}"/>
            </c:ext>
          </c:extLst>
        </c:ser>
        <c:dLbls>
          <c:showLegendKey val="0"/>
          <c:showVal val="0"/>
          <c:showCatName val="0"/>
          <c:showSerName val="0"/>
          <c:showPercent val="0"/>
          <c:showBubbleSize val="0"/>
        </c:dLbls>
        <c:gapWidth val="150"/>
        <c:overlap val="100"/>
        <c:axId val="680250655"/>
        <c:axId val="1399674511"/>
      </c:barChart>
      <c:catAx>
        <c:axId val="680250655"/>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distributor</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399674511"/>
        <c:crosses val="autoZero"/>
        <c:auto val="1"/>
        <c:lblAlgn val="ctr"/>
        <c:lblOffset val="100"/>
        <c:noMultiLvlLbl val="0"/>
      </c:catAx>
      <c:valAx>
        <c:axId val="139967451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Units </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802506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layout>
        <c:manualLayout>
          <c:xMode val="edge"/>
          <c:yMode val="edge"/>
          <c:x val="0.34259331855190001"/>
          <c:y val="2.1248331085806451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Sheet1!$B$1</c:f>
              <c:strCache>
                <c:ptCount val="1"/>
                <c:pt idx="0">
                  <c:v>Gross profits</c:v>
                </c:pt>
              </c:strCache>
            </c:strRef>
          </c:tx>
          <c:spPr>
            <a:solidFill>
              <a:schemeClr val="accent6"/>
            </a:solidFill>
            <a:ln>
              <a:noFill/>
            </a:ln>
            <a:effectLst/>
          </c:spPr>
          <c:invertIfNegative val="0"/>
          <c:cat>
            <c:strRef>
              <c:f>Sheet1!$A$2:$A$4</c:f>
              <c:strCache>
                <c:ptCount val="3"/>
                <c:pt idx="0">
                  <c:v>Distributor A</c:v>
                </c:pt>
                <c:pt idx="1">
                  <c:v>Distributor B</c:v>
                </c:pt>
                <c:pt idx="2">
                  <c:v>Distributor C</c:v>
                </c:pt>
              </c:strCache>
            </c:strRef>
          </c:cat>
          <c:val>
            <c:numRef>
              <c:f>Sheet1!$B$2:$B$4</c:f>
              <c:numCache>
                <c:formatCode>General</c:formatCode>
                <c:ptCount val="3"/>
                <c:pt idx="0">
                  <c:v>7751717</c:v>
                </c:pt>
                <c:pt idx="1">
                  <c:v>26419025</c:v>
                </c:pt>
                <c:pt idx="2">
                  <c:v>9962340</c:v>
                </c:pt>
              </c:numCache>
            </c:numRef>
          </c:val>
          <c:extLst>
            <c:ext xmlns:c16="http://schemas.microsoft.com/office/drawing/2014/chart" uri="{C3380CC4-5D6E-409C-BE32-E72D297353CC}">
              <c16:uniqueId val="{00000000-7031-4F65-816D-5446A3094450}"/>
            </c:ext>
          </c:extLst>
        </c:ser>
        <c:dLbls>
          <c:showLegendKey val="0"/>
          <c:showVal val="0"/>
          <c:showCatName val="0"/>
          <c:showSerName val="0"/>
          <c:showPercent val="0"/>
          <c:showBubbleSize val="0"/>
        </c:dLbls>
        <c:gapWidth val="150"/>
        <c:overlap val="100"/>
        <c:axId val="1430695983"/>
        <c:axId val="1075518895"/>
      </c:barChart>
      <c:catAx>
        <c:axId val="1430695983"/>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IN" dirty="0"/>
                  <a:t>distributor</a:t>
                </a:r>
                <a:endParaRPr lang="en-GB" dirty="0"/>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75518895"/>
        <c:crosses val="autoZero"/>
        <c:auto val="1"/>
        <c:lblAlgn val="ctr"/>
        <c:lblOffset val="100"/>
        <c:noMultiLvlLbl val="0"/>
      </c:catAx>
      <c:valAx>
        <c:axId val="1075518895"/>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dirty="0"/>
                  <a:t>Gross profit</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306959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Revenue Generated at each Distributor</a:t>
            </a:r>
          </a:p>
        </c:rich>
      </c:tx>
      <c:layout>
        <c:manualLayout>
          <c:xMode val="edge"/>
          <c:yMode val="edge"/>
          <c:x val="0.44443531515082352"/>
          <c:y val="1.4593212478552574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stacked"/>
        <c:varyColors val="0"/>
        <c:ser>
          <c:idx val="0"/>
          <c:order val="0"/>
          <c:tx>
            <c:strRef>
              <c:f>Sheet1!$B$1</c:f>
              <c:strCache>
                <c:ptCount val="1"/>
                <c:pt idx="0">
                  <c:v>Revenue($)</c:v>
                </c:pt>
              </c:strCache>
            </c:strRef>
          </c:tx>
          <c:spPr>
            <a:solidFill>
              <a:schemeClr val="accent2"/>
            </a:solidFill>
            <a:ln>
              <a:noFill/>
            </a:ln>
            <a:effectLst/>
          </c:spPr>
          <c:invertIfNegative val="0"/>
          <c:cat>
            <c:strRef>
              <c:f>Sheet1!$A$2:$A$4</c:f>
              <c:strCache>
                <c:ptCount val="3"/>
                <c:pt idx="0">
                  <c:v>Distributor A</c:v>
                </c:pt>
                <c:pt idx="1">
                  <c:v>Distributor B</c:v>
                </c:pt>
                <c:pt idx="2">
                  <c:v>Dsitributor C</c:v>
                </c:pt>
              </c:strCache>
            </c:strRef>
          </c:cat>
          <c:val>
            <c:numRef>
              <c:f>Sheet1!$B$2:$B$4</c:f>
              <c:numCache>
                <c:formatCode>General</c:formatCode>
                <c:ptCount val="3"/>
                <c:pt idx="0">
                  <c:v>12789491</c:v>
                </c:pt>
                <c:pt idx="1">
                  <c:v>42169013</c:v>
                </c:pt>
                <c:pt idx="2">
                  <c:v>15933659</c:v>
                </c:pt>
              </c:numCache>
            </c:numRef>
          </c:val>
          <c:extLst>
            <c:ext xmlns:c16="http://schemas.microsoft.com/office/drawing/2014/chart" uri="{C3380CC4-5D6E-409C-BE32-E72D297353CC}">
              <c16:uniqueId val="{00000000-9257-42C0-A2B3-C8B712C3EB51}"/>
            </c:ext>
          </c:extLst>
        </c:ser>
        <c:dLbls>
          <c:showLegendKey val="0"/>
          <c:showVal val="0"/>
          <c:showCatName val="0"/>
          <c:showSerName val="0"/>
          <c:showPercent val="0"/>
          <c:showBubbleSize val="0"/>
        </c:dLbls>
        <c:gapWidth val="150"/>
        <c:overlap val="100"/>
        <c:axId val="2045500047"/>
        <c:axId val="2127833007"/>
      </c:barChart>
      <c:catAx>
        <c:axId val="2045500047"/>
        <c:scaling>
          <c:orientation val="minMax"/>
        </c:scaling>
        <c:delete val="0"/>
        <c:axPos val="l"/>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a:t>Distributor type</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27833007"/>
        <c:crosses val="autoZero"/>
        <c:auto val="1"/>
        <c:lblAlgn val="ctr"/>
        <c:lblOffset val="100"/>
        <c:noMultiLvlLbl val="0"/>
      </c:catAx>
      <c:valAx>
        <c:axId val="2127833007"/>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GB"/>
                  <a:t>Revenue</a:t>
                </a:r>
              </a:p>
            </c:rich>
          </c:tx>
          <c:overlay val="0"/>
          <c:spPr>
            <a:noFill/>
            <a:ln>
              <a:noFill/>
            </a:ln>
            <a:effectLst/>
          </c:spPr>
          <c:txPr>
            <a:bodyPr rot="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4550004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Sheet1!$A$2:$A$26</cx:f>
        <cx:nf>Sheet1!$A$1</cx:nf>
        <cx:lvl ptCount="25" name="State">
          <cx:pt idx="0">Alabama</cx:pt>
          <cx:pt idx="1">Arizona</cx:pt>
          <cx:pt idx="2">California</cx:pt>
          <cx:pt idx="3">Colorado</cx:pt>
          <cx:pt idx="4">Connecticut</cx:pt>
          <cx:pt idx="5">Delaware</cx:pt>
          <cx:pt idx="6">Florida</cx:pt>
          <cx:pt idx="7">Georgia</cx:pt>
          <cx:pt idx="8">Idaho</cx:pt>
          <cx:pt idx="9">Illinois</cx:pt>
          <cx:pt idx="10">Maryland</cx:pt>
          <cx:pt idx="11">Massachusetts</cx:pt>
          <cx:pt idx="12">Michigan</cx:pt>
          <cx:pt idx="13">Nebraska</cx:pt>
          <cx:pt idx="14">New Jersey</cx:pt>
          <cx:pt idx="15">New Mexico</cx:pt>
          <cx:pt idx="16">New York</cx:pt>
          <cx:pt idx="17">North Carolina</cx:pt>
          <cx:pt idx="18">Ohio</cx:pt>
          <cx:pt idx="19">South Carolina</cx:pt>
          <cx:pt idx="20">Texas</cx:pt>
          <cx:pt idx="21">Utah</cx:pt>
          <cx:pt idx="22">Virginia</cx:pt>
          <cx:pt idx="23">Washington</cx:pt>
          <cx:pt idx="24">Wisconsin</cx:pt>
        </cx:lvl>
      </cx:strDim>
      <cx:numDim type="colorVal">
        <cx:f>Sheet1!$B$2:$B$26</cx:f>
        <cx:lvl ptCount="25" formatCode="General">
          <cx:pt idx="0">2037999</cx:pt>
          <cx:pt idx="1">1844413</cx:pt>
          <cx:pt idx="2">3180615</cx:pt>
          <cx:pt idx="3">2275968</cx:pt>
          <cx:pt idx="4">1837328</cx:pt>
          <cx:pt idx="5">2128046</cx:pt>
          <cx:pt idx="6">2713130</cx:pt>
          <cx:pt idx="7">2773145</cx:pt>
          <cx:pt idx="8">4189176</cx:pt>
          <cx:pt idx="9">2841399</cx:pt>
          <cx:pt idx="10">3694585</cx:pt>
          <cx:pt idx="11">3929348</cx:pt>
          <cx:pt idx="12">3889001</cx:pt>
          <cx:pt idx="13">2652957</cx:pt>
          <cx:pt idx="14">2918167</cx:pt>
          <cx:pt idx="15">2106679</cx:pt>
          <cx:pt idx="16">4156716</cx:pt>
          <cx:pt idx="17">3054545</cx:pt>
          <cx:pt idx="18">2829819</cx:pt>
          <cx:pt idx="19">3592670</cx:pt>
          <cx:pt idx="20">2221579</cx:pt>
          <cx:pt idx="21">2905456</cx:pt>
          <cx:pt idx="22">2472920</cx:pt>
          <cx:pt idx="23">2147779</cx:pt>
          <cx:pt idx="24">2498723</cx:pt>
        </cx:lvl>
      </cx:numDim>
    </cx:data>
  </cx:chartData>
  <cx:chart>
    <cx:title pos="t" align="ctr" overlay="0">
      <cx:tx>
        <cx:txData>
          <cx:v>REVENUE WITH RESPECT TO EACH STATE</cx:v>
        </cx:txData>
      </cx:tx>
      <cx:txPr>
        <a:bodyPr spcFirstLastPara="1" vertOverflow="ellipsis" horzOverflow="overflow" wrap="square" lIns="0" tIns="0" rIns="0" bIns="0" anchor="ctr" anchorCtr="1"/>
        <a:lstStyle/>
        <a:p>
          <a:pPr algn="ctr" rtl="0">
            <a:defRPr/>
          </a:pPr>
          <a:r>
            <a:rPr lang="en-US" sz="1862" b="0" i="0" u="none" strike="noStrike" baseline="0" dirty="0">
              <a:solidFill>
                <a:prstClr val="black">
                  <a:lumMod val="65000"/>
                  <a:lumOff val="35000"/>
                </a:prstClr>
              </a:solidFill>
              <a:latin typeface="Calibri" panose="020F0502020204030204"/>
            </a:rPr>
            <a:t>REVENUE WITH RESPECT TO EACH STATE</a:t>
          </a:r>
        </a:p>
      </cx:txPr>
    </cx:title>
    <cx:plotArea>
      <cx:plotAreaRegion>
        <cx:series layoutId="regionMap" uniqueId="{00000001-5124-4FB7-898E-79EE425E429D}">
          <cx:tx>
            <cx:txData>
              <cx:f/>
              <cx:v>Revenue</cx:v>
            </cx:txData>
          </cx:tx>
          <cx:dataId val="0"/>
          <cx:layoutPr>
            <cx:geography cultureLanguage="en-US" cultureRegion="VI" attribution="Powered by Bing">
              <cx:geoCache provider="{E9337A44-BEBE-4D9F-B70C-5C5E7DAFC167}">
                <cx:binary>1Hxpb9y40u5fCfL5yiMu4nJw5gUOJfXmPXHWL0LHdrRRokRq//VvtZ3MOD2eSS5O7gViDJzptKgu
8WFVPfVUdf59O/3rVt/v7Yup0rX71+30+8us65p//fabu83uq707qfJba5z53J3cmuo38/lzfnv/
253dj3md/oZ9RH+7zfa2u59e/s+/4W7pvTkzt/suN/V1f2/nV/eu1537h/eefevF/q7K6yh3nc1v
O/T7y//o/ad9tX/54r7u8m6+mZv7319+c9HLF78d3+ovH/tCg2VdfwdrCT7hjFHMfOk//JCXL7Sp
0y9ve4KdCOoTgn0sH3++fvbFvoL1P2DQgzn7uzt77xw80MOfTxZ+Yz38/dnLF7emr7vDpqWwf7+/
fFPn3f3di9fdvrt3L1/kzoSPF4Tm8AhvXj8882/fbvv//PvoL2AXjv7mCTLHW/a9t/4CzEobm9/9
RGCwOAlkECBM5BEi+IQKTigW5A/EHk/DIyI/YMnziPyx8AiR1a+JyLu9y8A5O1N/PbH/vbdQfkIR
IgEX/NEZ+LfYIOyfBAGjwqfoARz09bMfsfkxm56H5+naI4Te/eeX9Jn/2Hwx9U/0GUJPsCQYC0Sf
hwehEwh2gWQBew6eHzDoeWz+WHgEzH8+/pLAhHudfza2zn8mNvwEB5Qxib4kGnCNp4kGIXnCEMdc
+l/A+9Z1fsym5+F5uvYIofDXdJ3QQL7Z35mve/TfhzYiTqQUQeBT/JhWjvHxg5OAckEYMISn+eZH
TPkbWP54iGNQLn9Jt1nfG5v+VJ/BJ5BLsBD8C/k6SjeCnFBKCae+eJYK/IBBzyPzx8IjYNa/qrfU
9f1tl9/23dez+987DEUnAQ9QQEjwrMNwYNYEwEM4+PqhjyQgND9kzfPIfLP4CJ3w5pd0m+he78e9
vf+6S/89NESe+L7gDJPgj6Llaa7hwQllglGCxOP7Rwj9iEXPw/PnyiNsoviXxGZ7t89+YpKh9IQI
6XNM0ePGi2MSQE9YIAmHLPT1ODw6zXcNeR6PL8uOwNhGvyQYb3NILz+blEGFKX0h6R8J5BtHESdM
gh9R/FjO+EAKnub+H7HoeWD+XHmEzdtfM8Vstc5rk4M88bg//30Qo/4JAj+hQMme9RUhTxAVjATi
zyD3FJsfseh5bP5ceYTN9tdUAs73dtb7+u7nYXMgywHmkF6+jV+cnXAfHIrILzXMEVf+EUuex+TP
lUeYnP+asex879z+Nuvdfdf9TKfBJ1BDEtBgIKV/E8mg8veBqAFb+8ObnnrLD9vzd/B88zjHGP2a
Me3i/pPdu3L/8/zmwJkxR4TzR/3Fhyz/FCUpTwQCegCV6GM+OiJmP2LR8wD9ufIIm4tfk5id57dZ
nu5/prZJTwSnXHLxPDcTAdQzvgTh88v77Ou5eGRoP2LR89j8ufIIm/PtL8nT3uXu1tQu/7ngMCJl
QKBP8/jzreMAGeAEQ79APt8U+CGTnkfnydIjeN79mvBc3I8vdvfW3c9fD/DPIWtE+gDQF6J8FNg4
1DVcBNAo/AIf/frZj87zYzY9D9DTtUcIXex+SQc6PNH5/ZTf/sTSE3oDUMUQjuiX1APU7GnqQT47
Qb4AEMVRkfNj1vw9Nl+f5Bib818Wmw/Gll/P70/wHXwChBmDGHMkb4JMw0CMpiL44jXw/lPOdgDm
e6b8PSyPK49B+fBrgmJsl70I99ZAFfoT+RoBzZ+AHBNA4n/4OUYIalARUMTRF752pNpc/LBdf4PT
0fpjtMJfEq3LLP+JgQ10AoqCgFDJn9VwBOjQvgSZAH/NPd960feseR6Zx1VHeFxufkk8Xpv+/433
kBPpgxSA0RdScJRyhH9yEN4Egt7nw88Ro/5xu57H6Hj9EVqvf03vubmf9u7rEf7vsw9B0AsgggIK
z7ZxoCQlMP4k+dceHEjWT5PQd815Hpsvy44guXn/SzrQm26ffd2Vn4AI7DgmHDLKF6nmKOmAuxzI
NMaYHTnM9+x4HorHVUdIvLn5JZC4/cdJucdz+ojIN1f+3w4JypPAh6knP4ANf0qawTl8JAgOxBd+
ABHuqXMcTe79vT1/g8y3g3/fPML/p7HAvx8Z/GOqMtp3+/hhHPPJ1OA/v/vwuDAjerT0y94960KP
e7e9+/0lkjD69wTBw02+2fUz0+cu3/9JBJ+sut+77veXnhAgtDHQ2SiEPg7jUEDcxvuHtyQ9AcqN
4T+JfATvgAZXH3gYDIuSEx8L7EtonsKgDgTFly/cIXn+/hLGFSGXwTHgGPpJkPXQH4OwV0bPKegh
Xx/6y+sXdV9dmbzuHDzSQQhsHq87GBuAj8OEIwFiAy12ygMM9XJzu38FA32Hy/9PPtuxNzmy2zoY
XJRnTq6FnW/apVyVs8hDhpkX11kp17OdwmCqxhXWognbIfKzdjnPSryaeYaUZOWZQMG8rtvzqeuD
a5tUb1ChI1mPKDJUeLGEyd2o64RYJ01LVD1l2wqVWtFu3fam3zFsP2jaVitn8RDmjddGva360L4T
ly5ryzW3blCu6lRj3muWL6u6IENY92hbDJ4Mp6AflZfws0WO/WpaaCiaykVl24tI9P5a1EYqacGI
ttq3mvYbRu2NbV2nbArPavxOhgMVjaIIr9MhUElrRYRqr7/v+OBv+7TZaJALY94TpRtvXhUV71RW
631TwQ1sM++mdq5WcytNOE/tdIqEVczsGinGSzu7jY+MH06SeHE+jJuCTXdOfMiQbSLJvTSkBfNC
YTBZlWZqVZUXLBwRSaN0yJSkzK4qNPCwznGpUk8sm54lsUi5U4WgH+cyIEAd/xhcfu6E/PWAUAqN
yQBOCZw5cohMTw9IMQs7mKFptg2RN36HhvDhlxauDgPmGpXOvQwX3V/6PRhFta+WnH/ZzH+2Rf7l
rFIKuhuh1GeCg4jwrSnYQ/6UlmWzHT1LVN7UHwgKqd0Yr79KcfXGk/V9TvX3duDgAt+6CAXND4Fe
Cx1AmBM+2oGlZ2hxGdNb5+VnflvOCg52sqRhVti467Bdz16RR8W4pKqxbaE8N9brZOx28Bhs25rl
7T/vAwah5C8WHcoQxMBhD/n7240ofOzGqnZ6SzPYiKL2aOhkh9U8duvJGKK83haKUc1iVpSnY62X
lafLXVYsfTgRhsN0lPfD1MiQsQWtpdHrh1uxpIwnGPwMXVK8/mejycGo422EEpYJigQFXnGEXgoe
kNdVAUZLu6xyN2+6QsxxN3hc2YKhyOdBHpGx/cCQP4RtCn6YJz5TVPomtviuZXO9JrLzVO+Za1Yl
KsvbNzohcTvhWZksSnApQ90WnzrTFEpjV+6GpHXR5M2fZO8u2uCwETi/m7ypWyWBGVWQ4VdYtF3c
awlU5Z9c5+FgHD2x5DDDDFPkvoQO89ETT2Wqs6r0823djVviaapsm1frdHyTiQWfESliWdNC+ZgW
O0QXP/Q8lCi9sFw1I09XDZmUHYZqxVmbKd8Gq7wnUT7hUeFJ3gwty8MiueiTcohZA0FANn0T1TrZ
ywb1KujbcheUyF/VQb9vzbRsrGe1Mn4dtwkP85TGdEi+5y+QnI6Ahv6f4DAtB00O6HQc+YtGjs9V
T4ptZ+WNkf0IW75c2kR/8vqkX7ef69lENUZePLnZRakJbGxj7tJlJZ1No4mddi5lYYUCevEdSJ6z
DaEARpcDISiMYH7rObaVmnSWFdt23vi25LtFm/dGWEgJjt00Hidq8YL4IR3gwQ8Ua6iqU+YU0f0Q
jkPsdQc37/FHx7NPdJnLuEvZNRxLF/VDK0LTBUWIFvs5gIpU1fhmkfMuqE+FCK7aFNmNh0c/NoWt
IqGrK1cMNPLSPGxQU+3yIv+Y04SBpPlPJxH9NYQFPmdQ/iIYDIae4FGWL9NizFPWFNuFJSYKdHFF
3SJDn3VtyJf8um5JROtuPXbkVCbwYpltrlCbvSoqWm3qvC/Ud0w6yitUwmg4NO+hGAQfQT49Monm
3oiGTObbLJHgq/5y6WeMrm1Vb2vN6TbrRLlJB/8UwzRt1HF7kfPRC12FvmfJwQ2fuOmDJTCdA8dB
wDxUgI7Oa1F1zLMeuGmXJ2FA71w2edtKp/0qL8YxxBCHyjlLdwvOwrTxI2OyZtNVzbSbR81C0vE3
WuAkzvqFrQIcxIbh79hIDufyLzYSJiSDzAfR5LCbT2haz7SzzEwQSlxwITskd9YrIyrNWw8L95G0
0ZL61SnP22TTZJ/4sDQqGLF/EeTVBRDKu7JwuRLNXRnI4vWEWOjbUQ2FqK6wp9MoyXEaGknrWCzV
cFpg703fZ21oZuzO9QRsT9gi8njz3d0/SguH3UdSQE5HjMO3o449cphRmbdBl299Onuq7booa4f5
NBcijTpXa0W6Cdyo06pDLdAK3RdxQuZqFzjjKczH3VhveFl43/GZw4jJ8ZZjTmHDiYDxUl8cHdAh
ZYNZEp5vx0KueTcXyhWmgFw/3wT+WIRTUY5hXi6vRELQYQMzlcHvFbWrCfcVkNAUEhuvg8hNibcN
ZB6ZhvAtxTPaLNqtlhqFjI/60h+qdsUHlkZDLpASHtvkOu9vyOQj1S+FtzdVsw3I4EI9d3dTSZuY
LqgPE9qfjRSr0QTVdd+abDWbfFSdKb2wxdkcSjPas0x0d8lQLadl31/UuESX9QA4duWmDZpuL5bi
fMI72OrYdJneSK1VL1O59sqliDrDFpXkSbVLwJDrfw4C/JkgAFNXUB5BtxvSODsKx0BXk3Hhnreh
QD8245BD9q4ytSzw4LoP2BWphutEsiQUyVCv2lbo1VK1zYohTxmU4rWzmihZTsGWUxIFWVVczcKP
5sE0W2vqe0Nou2I0fZdo6TbgzyJMpQ0iDDRTjXLMt6KjaZiUiVy1fnPZDJZ+aJIbnkQOKqczE2i9
sot8X6QZiwqLc0XqJNnOAzG7xVGgHdhX2ptD4E6H+DCdjqUfNv34eXS8i4Ix6FRKOY0O3wxUY0uh
fnJ2n7n5ctHjHFoB9QLhRqVOppuuJK3KvawL08RmG9J2GyTMohrmDdGo5ccg9fB1beZLsLhTrTWr
xTPFji7TTjSBDP8ZIHSUL8E7hQ/nH7TTALgqOwbIl3VnnIZd8uCLjGFXu8syqf1NM/VSzWheF0EX
m9ErVSs6IDJTfcN0WSouzHUWIBJrjs9Lz+iQlNSp2rku/o6Fh+j8bWSEL4GBe4JuKOD3cVGQexgO
kefyRy7cjsPrKknT2PiQ24WAHQc3U3k+r8bELCttgf+krfk450CT+UycMk26oQufFV+gAPuOdaAX
/MU6DhoalA6BFDBt823cnoULHJ0KOGUW03We+zJM+/GjLni5SnCThs00zqce7ebTuspJGBSbaimw
ekx6WZtG/2wQeazojzaMEB9aFdBsAvUPH7FSbRsPDy1ONhPROAqIK19VE9AuJLb1UHvv4a1VB9/4
O0vzPFtXzb3UuNkT8wEVo68MIfa2FweqmlWbcRHZKTX3QGf604SP8BXbhOlVlpOrpFqmeMxasQog
LIZ6AK8Y0ELCQb9N+8TshqyLh3JKryzPoaQCr94ClOfF5O5MY4pzVphm47rlKsEG/Dwdkh2HnVxl
aSrCRQ5kzWz+yRZZdjYFLValsUMsC2DB8L20HSn4VQ8MY5dJsHOw0eyouPVnhYdaUdvsKJnkpq3T
017DrQpp3Aq+ltOqwk9fSbaIrckg+Vcp1QonVb5rimQMiVmmdTa4zwC3C9tiICs8iztimzrW2sJD
VUXYCT9XdbYMG5/4Ia5EcGrSHEU8o8UNFh9gs7NzUo+vEp8mKz5mS5R2ZRkyKKAhyQl0xpouiBOd
jm8Trle9c3Qraxvla5biSODGnkJC/ejxcbkmU6AoB0kiWGYdVmMW7PRBuUjnIl8joz9w5E2nue4z
NeYV8NkqqXfLQD9UNQ2A6+VRKXnUlB47XyYxnVai16qF7LuRPYOM1etJySzJ1sYm7P2C1yXFa5sN
87ar8Od5KfGrXhd7vswj6ECztxaOzmpihxzCxJqNhEbvIQheVMiT56gItm7skgu9iFJ19bCExTQC
kmJYYVngDUmqJrJZ0sUNl2M8dVMb0sXLrhpctRGh9SaBWd41VDd43WHw6qXuve1CiyYiXuJHmeFv
UxhBiOamvnDj5K1yRoqw9ScXgur6QXSLDou0Nrs5l33ERnGbUd2saj6WZ6ABVUB6tVVVMdkbKJur
FetLDivnWiHPiFUywFnOatNtmR3vRj7069RjKBRBY4FBz2nkTHMJ4sU5DVwa5dydkqmsNnIe39Cl
bRWQqjRiSx8NLeqUA30uHjAPIt2wUyodyEKjY5F1fI2pPfcLnZ2XTJYKF+WqZ7UXIdSVYRowqIub
atqwnF5jMnQrXk/AU/tpVovpvaiY8kDppEp3U9VeLf3hIxg/49r4136LTrMBysYOx4+k29bJqpD9
ErWowkowzlVZozWUOHhrdFNFiUVx6i2gvNkAOCLvcWw5mdY8KcUKNJd3Cap57FxShuUg8yutu0At
DtIXEW/N0ObXFnmJ6kuNVonxh3OJZvSWJOCQGX6DvXR6ix0GKdBVi8JAmCIvy7CahhSvDHPrMkmT
s97LoR4TbKVJC3Xt9HqoZ3YOHKgpqmQjvWBZs4leSo+l5351O/gjUwtNgmgqZXrOD0bnTl4izUWY
GaSV4wgoGFTJq5IsWThkaRvJjDYQldctydILPN+yCkVz26Lzclg8RQtThZa2ufKKOjjza1NBMYjS
db4MN7TCm8wUxdkwERr7HqRy6WebzolQ18w/G9B0nrCxi3Gd+dfe1Efo8ODGVuMaDcLGtOint6Lp
yjgpljclwmfAH71NVtX2UmAwrkzz5F3WLW+9xZeKexKdL6Ltw8wftj3Og3U1LuRtw4ss9Ew2nA4E
qlzIhnlW6hDcatW4oD5jxKYhz0v6rsYpiwgp6tMZpyQ0nvM/tAntVFGyKycXuobSHfZJgD6BqNvk
JXMxQngM0SRuzUiGqE6pB5vR+SGIPq9siuRr5lGQOuYCn6Kg+NjoLl0DU+uASl7MPI+BaEDp3y7v
qYXQ0/ZDpDUCaSK5rwZQDaBqvMOmdas2IP2WOG+4zBcLW1jJ66F0DE7flCkos6HCqdNNLycU1TNt
wS03Ac9uqnGyl74xXURzUkM9Tpp1OZ7z5BKg1Fs02k9cTgGovajZ6h7i0OAN5AJkkvcIiEwVdG43
Znl2XtX6VOd4vej2OsjAB40lXkRkMEGsd0NoC+d2epz6MO/XxI772tC33ejX52XR4GiwvF01tN3l
ZaEaUMYvHu46OV6Efi6SuJxGG8OkVLai6COdLMSqMajDTPtrPFunhtpvzheHt4RUNOoIVh5m1a7B
cqcpHGh/mJwSaKxXTXa6FIW9bmdhlHBkt6AErbt+eG0rVqx0StqwkpatZlRM0WLYq2a26DIDOZz3
og+hS6F349ItKifW3yJp/E2aDk55/hh7owb6zWQSaqZP57wJ+wBE18RQGfZ1O5+Pxr7RvAEOTYb3
ut93FYg3ULEQZUV5MWV1rwoLAOeVH45VwELQoOwK4sWorC5yYJXFpbHBWc1YcTZmlQW6NuJVQijc
pswgq0ESbCtDXmefgUaiU0/OsfRbuy08E491Jc7csKlhJm1DW5MoOLFbneH3i+ToLOO+Ccts5/Ou
jVEFFJBIyNGNNB2UkX23kXV52ogbmUH1IOduV3kOKZpDuvV9FqiiEP2hBOXx0Aw4JFVvT31Whyy3
XpxkGKl6bsgGOS9VY8nRSi7iTTnJO95n9bmk2W6pQOTqi6YPe5OqtEzm02V0du0NReyXWQ9VeMCg
julDw9LpUtNaruXowmr47Dq/uCoX75WmNotdBT2UuczaSJdz2PCh3FkXYFVNSxHyYtlSLc2aQw9H
QTclW4nKlAr5Y7OVhX0r8vHj6L2bKjalKmcgEc9hK5LgdXloeEAc34IXCJVLYIaBTd40Y2hR5NWc
bxyBa3FK0RmuYiHy13kPMiO4nIOkmyszp9WhrbOsydisWdnt/dzsJsjE01xdeqB/K6j8QHayK+Pp
djWLmoEKDQ0Sx96m42Li1iUBaGbJNW/lrqyCTLHO88JkSko1T+mq75oLwnto0wB3WllEw4IGr4FS
Rzhn41lfeyrNK7Gah6UHGUZ/muOk7j81qeXhAGLM7MiHlDdQsyd6I2h5Y0EaUb7Xv+9HKtUAaWA7
apGqoWtroMS1Dt3MXOglQNtweWr9Jo+qha/LfGlCfylaCG+1VFPZJzF0BYIN/LsuechR7E9LpgZ/
iJp349CUkE/LPGo0pOY8xTfj8h73XRWXaZ9HlJhBoZKScOJVF4/tfNeMZAL5lt0h2rwtRptBw80l
ceIVK08AnUj6bjWXJtbC/5BnZNWWboy1desiDyC+J7pRY2bCDE9nvpy8cBm997QzAPe8h9oeQeUj
1pmDcltPW1HjQWVlqaO+xlYlxL3JoIADWsFjuG41DJ6J0qz5hBg55axyaoYkBwJMdj7UINkVbF0Q
2oWuzarYFnJXS3ZqDTTulnRRxeRdlnUsl4aH3pgqzqs8LHkL296XQThVydWYSNUNXREWnR6jckGZ
KkD5V5C9Lkm6nrhKZluqCQqnPuNn+iAGyQbv8745b2dPh11pzqynb3E9n8r0bGa0Bm/kh0NfA1Po
y4sutR2ka+uHWfKpFPoV49XrhtkNG5o3HegNagFZI2olFOm0vrBlo1Vd+RuZQuCTIMuoRIO7jG1x
W3Y4qsYatIn+TdaZXIGWiCKSlFCaeHLLyhRFH52p6utKyE0GoSBipYHQd1AD/QEPa9tkrxs7Z2pO
AnsOLUBwiXbyonmxH4EcQcoegjJimXzDch9SJ6rXvdfWO3f4NcAY/E7UyRzmVQ1U5fDy4Y2HSx5e
Pv6al3qXcxBP1fDwv2MyxJ0I9g/XsWqEPPZwoYT24ZdrHl7PrZ8fotDpw6vHC+GfmJArOflnjy+f
fNTh1mMp0iVssyTZIG+AmDMW66atAIpv74y7Bi/x09vODkcgxNePljzY+cSmxw97cpdU4tf1UuiV
wUO+hA9m+EHuA5Ev0vDP5Uf2Pbnl0TVHG3e8NY/3OTxi2tdvpAMxak7P0wDKddr51TZwbriErvBm
KGA6YOTTXup+A1y1X09eSsNGZMvOs7xfzwMo+4tvZmiVdt6qcFSHKRrGKyKA4BfV+L7K+lVW5vuh
rM+1BRnUNYEfVt3K0pJEMC3wduwmBke9F7HflZ3K27SL0TS8S7NanvNKR60/JlvXZTWkNspUXrWV
qsvGKUSGK38pLVArr9raJNs50dRnBnrvjDdnTFTVFZHbiYkyrgmUYFCAZLHIEqRgXvizy2T6qvA/
2TGAGrjMxaa21KhE0mkltksN/Nyblr3N9XU5ZXE6DiHym0mx3IQtqH0RERBNCz2d66AYtxqZWdnR
Py0subbzoQ+RGBeK6azLMtXk2t+YYeFhO2sopUTXrxm364yymwTOyrk/TyEPChM7OmRr4V31uG8j
eOqoJoNWY8OhQU42aeB5r9LYQsUWpoYmYetxDt0u2DSXeNDd7GdgqvpK+69zkLoju/BbMfQ47IgM
ics6xcYtg6OjOL7TwNlgnhqyUTauUNC0ccF1Ci237hwGJ0jIsZevp7q35yBMAO8ZkshU3kU1tfLS
E9u2Gs9B19j7aFgbv4/SUkyqclAHZWMwK969KUgizjJZrXILu0fk/KFB8gpGhbu1LRAouZW3Gsau
j4Aq2jjpixw02vK6IYlRPJV8MyXzFdUQUKlOTzNsVgOzF2Md6G2djNDHIu/w4GnFBiAiLS8NWAty
OincmYWK+lKYcZW2F9xP8jM6k0AhOPVqMqJdJxWddqkro2mZC1grtxgC6CpvpiQks/+mxNUcisXL
N0tlVlndQieH0X5X6lkh0B4SNIp1bZtwYbPdih4kjww6mbOsI14XTFU95MDZ6wclfK9QD3yReWxQ
3oxcpLFJomBJ802D8rtyqutV5ZO7ZC6y9TSPaIM6Ji4yUoZoAIthzmSJMM8TNffNFTyaO6+gm1BD
X/nCK3wQNPi90zDg4iUjnOW8R2ERBP2mz4pYj3HdSBwlXg8707ZblE+ntYSDJdq0eM2nO+o7fwuL
MtVNVRlVvYlnwz4OQzueWv6pWF7bZdGbdhEg4BN3PouwGXIbL2kH6RQve/j3egJV5+OlrpObMqV3
0EWili9hxudtGXi7JOvAyEonm4ELL8xorlWTCmjoJgEJ60U2MSS791Nfw9EnuQDOzBJQjdpLUuD+
oBwp6DSXZwkycWahI+AHHBKxlRC5WnuKqUFxsXwSPkhnNYpJBUMMFpf1ytf8HXauCicNQhK06W6c
K68P7YG5/1/KvqzZTV1b9xexC4HoXu4DjXt7tpkzyYsqMw0gWiEJhH79+XBy1rp77XNu1a1KqGkb
2xikoTG+ZrAYrNphvfNr+drI8hIEH65fMaCmzuNkoWupurLKIr8f03btaeq6RhV1OT9MrVyz1ut6
XNqRHIQIvvY6QtCgZZmSoOzSqIZmxFs6Xfij+kya6qwiYvbatz9cblKkzC/euOzrX5qVJDMmPM06
kUUYkV8YgEu2mBY5BKdvJFp2DHn+ninaFdqJ1h0aV+lU2fXAfA8DEFKUqm2z3gfAjzK5SsVKAM95
bVe0H8gxjCrr89DSkw1bJ6tVkpuNfC696Tnp+ZAiYLy1gd/tmvoNKuR09PrxJF3G9zUn1yEy+9l6
J48mQFHpfAzW+tWpnSkDp1jmkWAO+Bza7acfQb0U4RAjCQ0AtPTcGzKn86NCd/MrB2zhC/6rc+Kn
WLkYaIyazFpa1M+yE2LXCok5srZPXdNdV/ifCpAFMOH8UNDUFlKpS1eK92TthpSXUAPopXsdrcv2
vONx7izAwBOmwsLYcbdETruLBot8xm/TiQJMIKoICb6mWeXwCMVaeXXcW+3yt3GUYCf85RuDbCL1
WtJkq15BXdvyjTf0pydWtpMb9GRteOI9UgrZetGzr6pd5GeuWUQRiMi/SMyAanI+JEd8WKLPztSj
YJm84TorJdIgeIuIPrni6+q6IvM9NiP4rcdSOo+uqMUedtaTbRigORuJjEXgzio26b3Tx29Vaeqz
cLsvIRI9oVxv5+kIKTwDXLaY8NXa5UCYH6YSM7SxAqoXh2dDPdCsShbUsx140oGbg8vnPGxVi4Ke
fato5aaNr+aDbodrrYOvGgDuLlENqI9oD1D080xUfW4S72dosK/2q8wOKBJrlmRy5AL5N3DhuMbI
rJJgLWKvFykEeeOh83Zhj3ojrld3t2jZ7+bopJjoM8uqIUeaL+IRcF7drJeF2SUly1AWTKhnLwSm
IWj7KvXOCR0/9RE9UarWGhD7dGy5R85TtZV4UnonNajXMUFdH+vGZHoM5sIPZ3dfU2T8WKpOrkxM
yusV9eBU15ASRbnjzu0hUOUvFtkjhCrRHqkIwvICZtvKCUWEojpzgSamG0K1UNbtkgELp1utZ8O7
w1DOx7GfU2q6FIEzbHWY9w2EeEFTf2IAMrPeM3Hm1ebRo+tr388Ahf162Q0u0DyE7yWcM0fMTRaV
/smRVZvOZjhMYaKKoKNB2sxVPm+T1E1YW+AbV8a7PfjWGnhbl9K4PDS86nBieZ9p4iCnWb26cEkZ
FF0ABARgxQQaJu1B011E+bOvW5rbKYoL7o11AUzomes+3msyrnlkXuzg9z+Ai7eicjPILMaTBUH7
Xjblu6YqBEggkRwRcXYMaPR+PDIbIAea2n3AEvvQKkSd0InOmEQ/gqGMwYs0/mntXZMK37s5S1cV
rBQIDbP3uST1Lj6VtqMHVDsA6uT4tZPGFN4w3uok4DcRhceJl3OKbH7Zycjtj6HwdzE/qHHmpxyF
W5jHnRudE49f16pLDqu7Phu2h3rOKeQ07UM+zShnKiwSX716YWlX1OOK00P0mA4OKCGVzPnk6zFr
R/omkuV5HeSbqEBniyp816Pxdo590JT50C+pq1shJaGdukLCd3ZL/9GRE87AEqWLqh5CTP8MSoAb
D+YOk12wPN7wTinfmQ4NIluUU0NJhkji5gL1GMYIMZkytggkRGsR6ecTKS+DUa/gCXgWO0mXA/d/
tuRRTd0m2YTiSaikTOnK8pnjcPQYHawzXaAPpMVsZqRcid1ScXFj7lhdg2551mQG9jkAjwTzTpwH
o5KXTobq1NdcnwDdApTu67As+Ag05feTega9PkEc5EUDiKXWLGnnOCOW2NH/VHrgqHTpOKmU3AMj
s6xYjYY+13QYUMCimD+EVVQMNnFP901UOgbyO6ROXC2/NyGzQ15FvoWGy9WnaNtIbzhF1vUPsnf6
dND6M5R+LB37yDstrYNkUY0kV4usz0v4SdUVeAKntV+gzi0aX0cH0iTmNJoJCjR/uDDHnU73jeMm
f/7CchWidKBxdn+ugTzOCH5qPD6dVBUBytz+YmoBiUqWUu0HEhypXMWpBCx1Wu6/8O/Hvu6ifC1j
MK5d5OtzoDlL51H5QH7UcAotWMC+Rv2Q+oviEHjE5bvXtKwAJLTykR3v39n7lcRrf319DfRNdiw5
8C5cToCseZcmvZ122jovVJvlJL+AaJ5O1fb6fSdjoHgzngNlgc8QoJV04gzyjS4N+yALR9QfZeSO
RUsm0Oh91WNVBBoxzeuaOlXQpH7dZ73gNO9rDMbenVW29kgrMALmEdgiNo3s2pO9xduP6ijDz7EJ
kJeR1ceEResecNDh94tb/Y4LCaLQfNjYH8GBBc1wEsov8Ts7/BKQ3U9mqz/vG46lIjeArVJvcgSI
Ky1OHec51L43HnbQoI6K58jiSDqXw3Qy26ZxJCQzoMvVYeI279TqneoV2fbixN6XJrDqGNfNAVru
4BQ15TcRCqfwe4xfpbqdXht1um+AZ+dER0iVFxFla8tiIBrqz4v3v9rt4RSPYFJUUkGNDdKzclYs
4hu2Fs3mTbYjqByRlmRDcLxqRHL5aQj9FVCa+oI17gsi4Pd+SSGAgohmbgMknh7kAk2UOrP7qxzw
tJ2XpzY+N8x9oy0Fm8lmoLzum0Vdm0Ky+ugZ/5145C2Ya5kpNmdJFz6zet6t1lSAzvUROfHPoUTe
/LUM9GfRgQ71W3x00PcPkbM8QYH5JuclhVznkwmRgUTzN3dO8N1EqNwRHxGl3yC+fDJTiGJzdE0G
zdKxi/uzA5A/ixdA5p7nd2dfQcCO1MyC0ALV1yFlRFQaTkO0XprKoqjbnvp7I4FHgXTQ1bFfVXp/
vo2E2DscNfv22j92rdtt8N0/8v6yq1VUTIa+/2O/OZmhr78/ed/PyiDeuYJeh6YDK9R3/aFc/TYD
1fBLBMuVtlC7iKT+zEDi5RPQpm5cnU8RMoA06hJ1mic3j51zx1l8nrQD2WnrXg3rwgy84JMj4wc2
hSlEFl4qha/SpcQF6ZY6rWf2TP2NCQucXdkkqGFdRDcfL8kY1MZcC9DGaoxeMOWI+0vPg3oYTVb3
ZimCYboSBI9LGJ3oUrd53FT5msz82e8GjoweyU0/NPwUGn42sjO3oMK0mjbsrkQj8tQZ1YeAzHM/
QPIpvO4AIME7OIN4RdkfIacT+yCgCHfK3XnQKOfoFm6LUJMXwoU5UF0i6WZYi2PkGCuW670f3vwp
OZhKyEdj272QrjpVzDtOQRXlQZxMex6bQ4WSBakiFNcVROZ7IJGo9RX5FUUGc5SuuWzAJHGffx7N
AIiG2iLCmr8u7/ADzadoaL6RulU7WLS+yza+RqF8UqJ9DFX5gwa9e3YrJy/Ly4il/NPSeHu3kcGR
x362uEh+V7lXQTwfUc5+6qbYAzcMoo50649Bxm/C88ud2IgAOUQ3zI5PdVJBb0BKlXZ+vItV9cHl
8hnRHj9xOFLfQy1RVa80MY9RAJET+H7bGpt1DeaZWsbdPIgFnIvVe0i+fjo/UGctFx6HryQslwIi
1CiHd+IVjhN1CuhqM0e1VRaW0a9xWNhe2ivrJWRrk38Cj9klDnTBE9sFjX2hKFa6wCN70r37If0e
9X2JqQvuA7zaWmxaaAU21kQ4Hp/Vm5ZqrDMNEknPbNzXU/cIqBdZLopzvyoWxztoqS+9scMucHqE
CDpn1K0fHZ98jfzqcSnnRw4xQNCioFxoleSMlRNEYwLQdZMHjls4dKs0C9GE53UMH6wP8qqBksQL
NOpkz7yWBCRwP1U/HN96QBeccy8khEn6ajrzhTZIVyt/eWyG6GkKgVWo4Nld5veqnT/3VXWNAnPg
wOwDPiYpX7uvcQT9mZ3H1HcwLeiC7vh9/w1Xv4E7pHwK2+o7ci2bBX119NbmgkDvglf6EcrhosPl
pyH0pwYljwD9zbQQtMlgAXeiH23fTRlRUmWwB1yibv3oZPxrhNB8hJAgmSYXs5M8+vIHNDAfMwm/
eq9KSw54B4HSiuH76oY4+9VPEzcAz1iwZKXht6rzvzR2gwI8cBZyflsTz6Am4hALxCWmqAJC4Ucp
BO5fMC7rgrsRQPbBv62l+6bisMo5dMLA4d2d2D4HepEJSX3JwQw1Zz+eXkgM14MEmwjopMsCJt0U
Wp1NBhgh13OzxO09cLfwC7SevfiRD5IeB95Id8xdurxyocZ9b3tQ/eJcafVFtW4P6v+9jpum0FhW
O9IB7JtZcp6MlzXTmConeKiML/ak9wCDCmAU0JCTfknyhZibP4dAwVpcMt3s50lcQgNiA8X1Q1V6
WNUfxs02RMWnCSBvWAYXtQK7iraY5QUyLVl1dCuahuCkAK3R74sLGY7HRb7GpMq9UiP3dfVrLPnz
IpdUAHk1I+gTPYABcQD9wsmDaIUByAkSWPywgzPFB8zSTSd85It80r7zjSXxM87wikwEa/v8uJYI
Pd1YOGuY64qdHK0edMNOQxkcBg/I1+IVQ7e8AWBCa8lfED/3OgFDEDXPw7C+zMq+j8uIdIy0p7nu
LlMLAsTB5ZkD6B8JACyC2y+ggGv9J7+BRSVSyQcJXJnVs66yavF3snahqAnmbOxrue/9ASpXCSnJ
txJaujSZ2Ve7uHNBcBwtZmXlPAZMpI1rIagBX6n9D0ATZxvAp0TZ+F0p806B6/BRhqgyfo4aMrQp
ZOCuomDvKPlW1eEnsBYA0TQQ5LpdfqpBYM0k8ZNbl3stvjCXmQxV1s3tnCsn9ntcJ2+mBBUKphCC
uIKpwCJp6N+cCavtkIzfy4oDChwZFp5J7OaYkZ0EsJ+tCcpTKj+DTKLZwuPxAKsCbF7zDF2b5yJ7
MOvR8+YfTKF+abR9nEJXpazq3ByyGYDl/S8XsCgW1/mpnBgmJdQEKxc7lMmvVn53atiOdDNhtCh1
JjPDIIKgf9d2L91EYBwTELUNVathZUAK3M3f1jKqr3UyvZc9kWko3eShBJqagkv+ICAFDnA/1UXd
Dd2xQiyhDogICBO63IHTLbcOzidnxEINCgjUev5lsMBZ3WgV+Vy5t2ST0bsjO5VxcItNSF/E+uLP
DZR6A+QVBGq8gCkOniIs8Cuh+9ngJR2F3xmSmrOwEqd4gVdEs2VvdSkOPgqxImrqKm39kqRshHx9
CFFfwnZOQD/LXw1ZDm0C2VPddIivnjfmEbSMqZ0grYJbUp1qFdOdiUeRoSXKK4vb8UXxBhAKlfMe
6WZdJFoDgFZNfe6D9UmAz7skVEWXsBbeDt6SCkKxYLiQLhnzknjXxGs/yjmyFwYfxdGAE1uSSFz0
tomHWhWG4PLCuxeevM13spr2PBhA5O5o+3Pto0Bsmg1ZglryNLU62W02zLXtyAH42UPIoZ67b2Jt
kcx2eSeCZN8E0XqqpQ9NEGD9MlwCpNZYRAnVHeQIEvgYlpLbfUNWKPecBEpzah9jEPdhmiybKxGi
z5So5MJaBq1IaOAs5F11mKH69cRALwaLYTYyPaV0MGtmtHRfkKvOL9FxrFz7EgdNDwNH4J1DPXgp
U2C/5m6ZXhUx3Q6uCGSJnHv7mGPIlSpwnvzhU6mH6PH+ICzJuiMbhz84QzrTYKGYBpAUUA+K7kZK
e6tshXU1RDYzuj5WOoXTE3o9vVRz/1NSVe99bwovrYWzikz1IQRDl4VC2sytIP6JmH9LIgPZnGZO
ETawRbRAgjMaLbSwi6f2nodyT3Ebpss8UaSWDsj1TuHTZhDDdgDLv7rAXFRyM/F+8cf1BZ+Se1wd
VizqDw0XJKczGSDDm00WLiE+c8/qmlzKFUuc9BqIGT1nxEU2Dpx5GiVDZY921e6Bzf7RSWAxqpBO
tJzwszYzFqzwwBPxrKxfAQgku2rzWcJEBxLDOlczBTqPK+TuoYbyDvIYlWOaUYRUdnAMtxikYoVg
tFACK1Mt8WbfLXchTtl+DAHEOyNwRSlVnC8z1BcQD8BESU+shqBS+hK5YnQqW/o4zPxIAPwhg3Ik
3EtvsYva427o1SOtM7eU2WJR+S2+hj8PC2hBY14QWq5H2A+upRHRteKm3Vs1PYyWXqzs+p2Jpi/N
7PxI6EKhJe1SXW7yFjTegcMXJwJ6HZSurDm3PczHSAK7NDaIMFZ/0HW92bl/Gfq5AedpWDrIMs4r
5HD+gGWzh6mljpwiQJvfIu7WMm1n+qthy3RQQPMgcTK3iLPz9t8GWH15tGRMJOK9gkgMtGY1Le05
Zt7ruNbrQ7w4qD4R//0xTs1afXHa4XmQTmpIySBkaaDwWltcI6QpFNxZXtcI1XSgXg4BVOasvQVv
rGk+x+VHyyUEtf4KaGAd7JXX39s+SI4o9gGghlIiSK3jnvaQYdYMlmInDK5NL1ART7BklwlAsKk5
AXiV0GpxtWHNBBHUBUcWvsMlwx9VuXwWDOlHpfWhL1Gw2YVfEi67Yu7oeTV6s0wnBobjJQ2JGg5l
45fIZlR18A0qa965sEN25c4TCzv5YYtZ6bbq2SfegdMfrEkq5OBQXBtQq2fGq0cdzM6RgZNWJREZ
pAnwKVXkLLmJ8yEuIcBq567ogBFuY9wttA9o2CaNOK+K7ESPBWM18bHS43R0Yb7iAQXZM9unlrSP
lejCQ5/IEjkHqS99MDppY6IHrIefXDN+wRRyj5UDrWdsp+QYkTKFuNN58LzhzQMLtQ+1+ug5X046
qJ+hKt7cJuaycnoNdR2jCkZ+IfvlbWqm1IYLVCfgPEwIcDYsR3yWmrOQgyGx9quYJw1YMbhIF/YB
OqKi8nA/qhQsMoOVkp8wvmpgeeNjMNnMCA3zTzTCfd7To7aQ0pRP/ThT+MeDczw6WQDRMliJ4L2F
IsIP5hgOkxmG7p5+EEucXd/EwNDBSBS1GXOWqI+7Nf5+xrpezUVTP1QwJjEJW6j9NAYH1wVqN8bR
WeLU5v00yHygSBFbMpZpg8wKCnO4P6EQAQ4MkCKm/CKT4GnWKzKmzU58N/u5iwrOIQZ4xgKj0ygI
7CGAov820uf7XpOaoNBM4GlFmwKIvXvkIHMloYCqRIKLzmoU0xAiePE+WsJkDxsGsgIe34gvhzwR
NBW051e0Wkq1CCEcaWKSJRDHXYdE+ngv2gsosbtbM93S+SjX7hW1PjgzWx3AvZwb0iDZhJtmaD6q
pXQPJAQYLC0pmqD+6ClErJC0VL+99mSmu2UBgdt3kDAxzICxhroqtKrfVwWiQ5V1WysBGMBh0oRM
z6EBPAtf/XGBzRuy0WJYmxR5oMK1gXmujL60AOMyVJivnOIjW3+cs1KwY+vjjEMXdepgtEolHLA6
hGa2bl+pMPjqBlZjYCYHOs6P2kfG1Uq8vWJQS7JpLGTCdHrfM2pQ0N5DahOILisp+8Jn9lqqFZEO
HBLka6h29drmS+L88uc5yTrRd9lswdA0MFBPsIZAZ5VZSIwc4f1APN0sbM0jGYHFeUvvpyTGdzSC
51UFKcTiDXnN50sd+N8ignjUuNNtqJBRuyNsuh7ifAX+GHJGzIXgwVkoLpIXPAsMkhVHFUvn1bTw
lI98/aI0arFwBOvj1LjYdHSLauVIjByozKTMtzMDMpKnuO6gJIxTZwYKDwCc+wjiQr9r41yT6uO+
nlgRHduyP678cfaC79WI0mFM8JY7fDf50ARhV4Nc0vTz58ri2pHBceDU7GGHhgilxuW7efyBEr/f
h6Ppzjzh5DDBQCC1MruuQpEbe0jn43ZxPoWVMqeF0INw3ZuVobxOQqvrAM69A2d6jJreHLccOGwX
8dj6CJr1Sr/ocqGPM9JI13gTDH9t4fje/NiojeGxObi2Pl8Www+9Dr/IcmrP940z669V5ZSn1RmD
oh3qi1Nql2VA5uacoAg59zZ6rxYH8tlg9a6rcesDs3CCI44+g2yf99Zzn8dAhTvEkuDsa3aGGAX5
kJH5iBL/IGLxNWmJlwlJniqNIapWp1hCLJLboHK3tg6Vpp+dCGQiV9v5A7x2ClY40yg7WQoQFL/y
YpIjyJ5kv9X8q1FRCoGTe1TxIRJtsgfIH6bQIoC4E27eLu50XBs4nu6yW6JnPyMeuiNoXD0kBnOa
IE1YtkrNm7yykCBg1ADqDxOxPA5u/ZnPUII2EdwMyB+fgma8RaaEpczmE9w9sougNp1qjKXFuQ3I
ZCBxQNLUhs0LVUEPGc5POOziPPQhwCao1tMI2iEc27hmwyQKsYRvaownlEFIl0qoe3op3iZkxpkw
iEH3QAR4ZUBzBT9JR4nlmLVOgMn+YfutGtURav+6flACsz8CLwHuHsmtSIWpUdz6/bGLwPoDWZuL
qHvoXLQsWdgqDi66RCBThF7Eo1B01CvyvQTRWMv5nTgwXDOkZRR9YZDqgzJWY6ba6QTXC9S2MxbV
+3kKw8/OAm0aJfDMe3AM3Q94tMamJbItdyk/WSSCOVJXrPXogUK6Nq1Bou8qDAEIU8jPda1MjjmZ
OwOFG0tDLBEvDEmrAZAJVx0QBczV2g1gT+w5MAMELI8g1DSQ+yg1a2Q9IB2qEZxpdBwa0Hj1WJ2m
qPrYzP9Kth9dj9EEIS3E3sTJvXWzncfzS0nU24phBY8SOqn8GYLuBNKbw/NdUv1K8rlBxGpWxMd+
N/Xi1iQr1sf4WJPqM1z0Mu8XGNHQFQJpCXYaVLRfuwClL5uSDNjaTxcGdqBlce5OCPns1tkVMTlc
roCu1yxCO5ishvIzKCEygT5AphvsncWwupDuGXX8zSlhEIwIBHNbvJrlboYoApp9RHK5ouBrsDud
kPLBIAKo0uMfiVyvd0gdNhI/7VDFQyaB+yyGfM0dGl6iDadEaLc7Nm5dLprucYz0tUaQSZ3uQxEt
YCPGrxndrrA9BddvDx2TVR4APk+d7Tr+jol6OTmkWXbJwj9akFaZ8GGWaUlee7N/bjkEFMGSZK3B
bI/XB9Qk1U2AhUo74Lbv81wJuEWGctdG5frewXPoLvEGZ+ifNQCdgzCB+xgP7k9jXspk8L4CqIDi
ubf2UtOQHwLfTlkJs3ruAKAaXLc9DWI41oGnr76Zj92M4i8h1LvOyHG61kJnPaxsn4QJ5glDh5Qe
8k1o+zGcR7Q8SEXU4gOXNq8nKcDv9h9BT9DAo8V83EbIRPR3layfPK+/oqfAbRnQDoRNM4ckkh3d
iR6BfaPI0QS0HnDmZRs9gSsQpJAlulskMEmDZRZBxW8dH1MKM46W8Ver11PUwucc0uZ9i4eYJ1Ad
RMVY1R9VxF6HRjz1ln5Wa/WjbcNDtfSIajzQKVCNDKKZGZc0ehFIr/0FCKFfb8h+i3SXbpNIGHyR
HADs2WCzQnbjQzlWGay+GN4j0g74blVqV4BvLiJy0k513kaH+4LNUNu63hmmOZ6WZdDmHISH5uf5
7E3xx+jGx4YmcAd6x4rUsGep8TuTMcYsBperg1cTgyenXQY/c590a9oLhOgVImDbY/GNZwxtCiIF
ix//CGGmTkubHLa563Fpdx0Oxzjxq1EId5PLm9Rx1E27yBX1lk4Yn+2ogFs5Hh7YiMng9nBLS0Dd
QUlvA3R46f3IpxkubR6uDyJ2XvRMHdDxsL8hixhtcvM2b/BqsRCgob1MVYIgV8FrZaKbaDD8742o
7tOl5EkKg8TVgXYa2CKubwkTgtacZ8GIsMQgjodh4y3cnsZ8MOk8+TmMJYgO8NfmHRp/DCTJ1pXe
HNHiLNBoQgBz2a+a2n6/Pe+ukFohdY3zdoZUCJKhiQlcSQrGdL3Shen8/l3bvhIBDu2R0qEc0TNn
K3fGyPUyz8dM0vUVjqgNpceiU/WySWNfQUMFOKR3wJaECLajxqCI4WlqwwkXr8Maprv2w+v809TE
sI9tfbJ43R/aCIgiKzeBXYifbRO+Fmt3DmL0p6q22r5z7LUZgu/BiEqFdVifK0DQUTUm+9ZxwwKZ
z9ucsMKZUNxh9KdtC8vA3ZobKwYC3duQQtMXrClTIVGKdy1ShChO8gjNj0DuwJDhLP6L8II6hbwt
xCo+bXBFBYEbSoFt2cTgGOBJt3tYNJzCCrjPGrg2evF1wJUreJN8kjDWkNp5qiUaKNVdAtaUapSM
6LzFJuruiajxQ6V8oYt+U1uV1U7RWc3+CgcFlunYBV1eLY8c3u68tfXH4mHSTzTc68SiYmuQ1gq4
OGBAmg4lJP7QWFpISmwCyHgbj8u9P9IwUxztr3vshpcOQAOBgt0Mh1n1K/JGXDLj+y+xGPktWunP
tvtAGzPzGTSou0YXuOggxG+h6YWT+eg39XoSZGrgfqZJHkR8zCBraB44sIes5SNAmDBC66IuAQc+
xC+gc7J+qbwcH7GDURjyILjvCGbQkfK2WBLzqdFrlSdTAxHOKkHxu6rOAB4uOSQ9hbsQdnUsIpYX
ra+xD00UJj/cGjOoFZHYwyzlI8ExnnkEIdsaTEdaL2I3rQ8SiJeFbinm7C3pyXQcYcuBDifczyVc
g3ZEPw30jCB13cBqmkw75WussSUSIJgbhiyuerszQj2i7RFMLWvTPhMfypsB4RtGmhmiPk/zq0QF
n/kA8XrH7R8NqsVnCwGnhp7kd0ufP/0AH38713/3tPs+wJZWl9Wf+zv/9fD/vA4d/t1vO/z3k9vt
of9+hHsfoNbFfaX/n3vhfnxbn3j5z522o/nrs3Awf45u6wj4bw/+oz3hf/fi+0cDwt+3qf5fXvy3
7oT/1ovxv5s+bq37vK1jzl9NgP6jN+H/2BHyr/f96U4Yhv9CFzEw3Gi+gRYFEXqz/G5OiHu7/Ism
uElFiJaA6M8RojnKn96EEfmXDyM8bk/555Z7fxoTEtyqBw0q0WGX4M4jaBUX/f80JvT/0bKIhnFM
tgaIxPeiMPHj/2hTQPjUk6UJfgp/uILp9j8ZgX4FY2WTPYGp69NCBRSsgHz291fd2CG/X/UmyFju
r7YtoMP/9b33j7rv/D+9lyTf6hI9xcp5FOf7Jm5bgXZ3fz1OzCrO0bb5x3O8tMhjfz/pyEsIyf2h
pHa6/L1Bmfx/P4RE1DkPzSERif9ejm138cOkhAgSDwV0gsWyVDCMhIK+e5H60aCh2EOJPJ9UVTFE
E981dlm/wqCQ9Yok73NpdujzoxDY3cjSvGWWnddVsPP9r3BM2LlnZYj4vb1yf9ww4p9mZALN6pYF
jYAgqv+i7MyW20aWbv1EiMA83FKkSHEQJcqyZd0gWrY3ZqAwD0//fyh6C7J2R/c5N9WVWQmoLZFA
VeZaKysjDtZuP2mHIdVgsyJxph2kHdrtWSl89U0kUbwjl5Yf4yksOHIyhD7lxFQVJpWpPxakKQfo
k8UxQXaAktM8FVCuYODLtXQYlE0QDvEmCMbudjAm9z6uq44jmg/mf55Nw4AymmcVa6FtC7LVQLNL
5aFJi2SbKCGobdEV9zA2i3tIHwwO6BJLADFqmj4A4mhmdrYWJSo3RtPcA3iY7gOhmE8arcc2eufD
MiTD/hQGoj8Fon4GLOSTkVKt7pIgpbQfgHBRZbi0c2KUfwf80whkgfTJYf6urLwoDu6kaU96cPmn
i+SNUqvbGVVR3PXQIwFFR+146N3k4yB9QneQmXlfkL7OFM+//+YuxfO425ka2kKVEYVPvq9Y29pE
p4AXZfg01ByDur4e1rGOYmCZoPoFqbvdC6fvdi6v4HtriO1N7k7FBagusiRKEn5LUirz/eB1B5Fz
vi/0ASmFvo6/yln6PuM4Hl19ywyBRZLHaWhvNHa3NxqySDOCmqKvtHswwNsgA9PeaSOAqSksV6go
hrAvknw3VV25CwbVvYi6Y7umZPHPEFhQA/PwtfFHbR2aSnSyGt0/BkZirv0GVHrR8lrMBAQCMNKA
NfnQF7cCYsl9OIbFvepUBXR0htKhbDZ4laDEwgKCPDAl5TI6PKSFSvHDaYdT6aevOpQtamFeqexn
E+gyZaQC4Zi90RavfD35B72bVW5Wj/V0pxlTRp2hAQliJtCX4zxN0LZKYCAb/URVbXZe1+NaeyNp
Fu6czILqEyozeEWJAYAoP5QmG06ylpUN3o0LE2n62qXQWcDHB+w33QDAn2aJcRVYyfjgTdZwHXJz
zRXRR08wuLyx2aj5JqFwP24GUx+3HAWjx8KniAcBPfsR9cFuQJLgm1VX905eosLA00IOPPX8gzU/
R6SJ5A4Pk8XmD3j2J0iYTqXFx6bTshO0FGfN62Z6CXz1aNe6/TOMQPWQrPsGY7LfqJYfUzyuMqrR
6ALI0C6fjrGZFd8+vAp/bxn+kL3V/tTlMW2Ii1AyLHvW9+KF9VkQz9Ey6Dx26P7iKJ7eRV4CXlP3
IrFXBGqtDYjXlAIZ08/259AP9v9MP19bI5cC4GlAddGY1Oe2DC6lNQ7nLIri54ISVAYRx+eQTI6L
kqUcNHsyeYZlyTFP2bjP/kwnKbuSU3e+YlAqfyPjlsver1j8lj4Fxkpe8e8/o8yrU5n3+RPyr1A6
uqJ/jPSqOvo25xC4jOIvWCb7YDCCr4C0EF9yYQEEoED/6g5NFCR/1RkwqCYq3B2CUPVXBQJixvER
kYGnIZjyB8UG6gT5kWSJ076MlhXuJts2N5rTtC95R+Ugq+rwnKGisqsCR7vRKs71HvTZ186vwSXC
Njp2uTs+ZUn54Mz+2oWFqGaTf1dGVv5tYt8q/S2iQLdjQwXaz5LwVWvO/Tg4L/44MzjbyuS4hDvo
KEPGInpGqLQ5NOaUrP0+iF4NPf4XDSbN/VP2jE+f4wAzonxNGxzETL1Pan5TbHDmU+3oZ6wlHB5u
eHXFajK9mqAgbnok91AA8o1LO7m8yovxVU09VBOCpqZ0OhqXMFC+jXxhb2GFAANO/eRYGWpyzET1
eyZ9CuJ+ST4Fu09+GTu09sChe752WY7t8qFCHGT3d7eTPrWmVBO2j45lgplvoU+oTWYdk4pULuIK
wUtjx2dn/nJbPnqXtql+k6F6aP4OhS31IbRwUudnoRgPsci0b7Y/FhtNAHGqwiYgq66YyiTyB7ft
7/hK3vaxGVPFYqamJufUAJWD6+zP1c9xyhDdDknBFX/GFW6tAcdoEYrOPfWojNPHAQ3Vu9iwq7tP
/iU2ISlxlKYNFgRyoI9Cyji2qyVkuVb6rCI/63067OSlclH6P1+WeepFSfR+PRQIhU3p+IWXJ7qi
rla92CNpBBAs/VsgmhOHuTAgyQgzOFLID2cR6DTLqy5aBKJPsXJEuIf4rIeq/vxuwZUxnqOofNYR
rDprszWvSUvnTbVE/j9dN80/4f0uy88L+AnSel9bft68tljv/2cW4p93lNUgzmtosLgCPvVgUZnK
HDMAfTXrssyzZUjkAkgFmDnD77i/Cw5nUM4/v0ek+PWipWZydjLmY5KuWyqKbIbUN/wgy0kitXD4
9Lo/lSDVLGVlaaW+kUeKQtumra58kUaS7HrK1l9EZBdP0fhXl1E3r+PgRBaF/cS7KfwZlhL3/nXV
i5zq0QvGtcqTyppKJIOh+e5qoepHa54Zs0/OpG9ZLYSvbJc4Oeuj/qLlU3TsHcAajqkPtzM05JxM
we9BLhRAAzhO/NcnQygqsa+ZF4Q180Sr+Tp65fy+jYyWgV4yeqt//h07f0oQyt+xQf9dz7A1k5aI
n3/HQ4jEH3Vp5WcUq0/NVMGQdGIyDAkQf/nUZNv1o4W//sj2MjqV734Xf/3u76YI5Fupj/M27cfg
RN6HeOk3AucH0smwZi9ek04zcjHTjv77k+E6m33qVEMFj2wTabQa7q38HstlOchvtJzJQHYg5NYM
kztK5/XmruZD5JtCldoLBw+SkWKVd15+KOeDB2o36jZUjWgtTTV308dGQ6liXizmwfABJ0RDVhwi
63WCs+j6o3VIy6Y+9zqkxgbw24+SP1Hs28NrxlFks0TY1k/f2tcd8uSOAaKq0Ww+eIstjH/Zcdn/
+1d0OBxCHfVMy9U50/8phBjAylDUITR+WnkTkO8DGdW+DzaoT3AVs900JrtDMmbkSuv94ipzvl5p
1BmbKUIWGr6FeZ/AC4phB53MsTUB7DJIfxSb6cYbkYn5tCBXBw+WDTqeG1BkSnNXTJGT3qugnCic
ZC9U7rQ7i1z9uQbodjbm2ewvTHvcXWOT2EzOZpscOrPTnye98B4cJzpUvTCeDXLVD/Naqbof1urZ
MsEaQwEbN4WulMjgifggZ3E//p6l77NldZkFvRMfEh0k1j9/w4w/tyOWSad4zTDZk5BUMFXsP/82
PQSZqJqsBB4lOX7rBlX9gR38VkA/uMvJG136iXOGMZ8J+jZ56JAj+rpE+AqshaHVB9gevtiPus67
aBhShGjC6S1F9eg4gst6stQMjti8Kk05kKF9G+0hOIamGj4t1+c9lKibRNPe1P7wz/9c2dKCXyut
MWTLC/65poq+ho4Sve7AYP8k7Jv5eja2gQ1BQH4ADMGWi3McCvCad9KDnOQ/jzf5jJNPNunvUABE
VoGHX2JPI8Ig3bhHY7RZUXQz0PlQ2nBjBMof9rJu+Gl9ptL8z/8S90/tUx6Nlm7Ttc9ybdqHII75
aR/ZoBMTj0nu/0jGnGytY8N5nFBgmVROnLbmZgdplhaKHtZMAysmzjQrufwpMHZDx7m5hsugYb6H
jFzC5S2lKW+J4Ow51aHGR3Ez3kemAc2r8dP2XhykZ+qN8R6BI9yIL/m3QQ+mKuXZCbZtvkKuk4AE
X+SkyXbSohFhyHn59100EiKQiTJK28FGVC61BH7RZKfjosyguTKVQ62k/gFCkzTU3qyOH4KXsHFe
CVXXOygAqoTgdtJ1nfptxBvRoaLl1xC+6zwfbwXbT/7fu+IkfXKwOCQPKzl1e+coVOQtAIyEv31L
YOg1v+8gfR7yvLQRfU/p/t051vifTwAfZNdGPsJFPRh5l0/6sqET+mk8qtXPpMkncvuO8G6rcFRO
qVs+CIU6rLSuLoeuFasqb8d1YLhUhq/2HC3X47mM0TuANnJXORlZaHXb0Ss+3EYuyNjI1pGkK3qw
6YBxbuJiUr5ben4pRAX+jtTm2Dj8Fx7woFP+6X20c9ImV5/UEFnYvFD8UynUGFWNvLyDgmCgEpzo
G62Pqycjy8G012HwOt8R5LU639H0g+SCWF61NRUq601fZj9MVd2WCOi+RF0GaxRB1L2W2v6DjEgr
u79P45hinnzRzC+WwWzVoyPfNuhtISAI5RJ1sf+uLIEFsL61EXTQPnujfvQGUArlED6ZpRc+6X1L
6cZza2QZ8L1HIFZK0WTwL+Wc+bEmFHl0H4XVejalL0qdDNQcpzZH5oqCdzsnx/IoA6VP8SB4Tlpc
P8qF5V6ZTDnN1Tok55o9xddN2bj5fRsMZLLmmaNnxb2wcuuglcHmk19GyMX5Shm6XGTNV8Ljsw7v
t5UR0i/D9Gi43la6Pl3+521rr/iX3bZmfsra8LzzVEhmc+KGD6jxWU058KbY8kSjvCU1bRdIOhnI
FrjlWivaAZwZW4JlE+B23nDvvkpHlAtC5WZgzNDKT6bpd7z0ySunCHRj94MP0nzX5V5/3v/6Q6PY
+Q+K8PfJkNWP2Tx0ziVUzfLhumWf9+3kThZP4GbJg4iPJkJDA0+hx6RJrSdP6dCLBSi8DXzPQuLK
jg92CeBHrg7aYMFn1uGx8DGQLlLlXNBDzqjrfCuPFoqXUI+23GInzSAr27WO1BK6n1RBQv+/q7Jk
sqzKoohcVefgT9dqiZo/Q/TJ7iYx/Mcf9ewhVMP8OihB93MSiXYnXXKxddPuLtar/2RanSOtpE9A
LXRjZrYUeXsb07+om7ejcVejH6KP1rkc1fbg1JaA3u8H9NJQkK8LjZdpgp6LPvfWH1r6uYgqfAKi
ED5pyYDiSaOAMsA1REPB7liE696KecS18JIgBeS3oRJ1UDoK74wAlXt25pkA3rMiDZbeLQtD4pmn
UkG9bA5b/PImLbrEHxZI8k4rVDbYJVLenQ7QuUhLJRymkAR4UBX7RzM6wwuK8/mtg8wn+EIxvvht
cbZbt78kYfgv3wPnz84EJmqEBv0y5lYVdM7gXPRpA9P2vlup5TS8zXVVQ6WRFoIAtjlYJzbYj/QC
8MWN05iAQkMPYVC1eyLfXu8SJ+tvpCmHTnyx86m8SEOP+NywRfRvpRlquXUKYutRWq2fd09d5P8n
Scv2oHeKuCcpbl4TlCMogaLvlYNMPl6TjKnrhbfwuJObJc6Q6UcPwUTUHdYKBLF595yhh7BNREqF
ft4iF3+aHnwpWn+IW+qV1slIiydZlZGDADkVdJW4l5bPn2CTGo69uZZx4spe4gttRHack8XejAdj
LWfIYLpfyrE69nOCTfrNMTH3XuO7XxpXfPYbvcrbMI4q2nGpgf8vW3DNmvfYy6Z0/pvaDv0xVdtz
Ter1n/+mbqnXDXqYxVs9AlSiw0AFKaK9j4cRqaYhD4cTrP7hJGdFktd3dlXfc0isrb0Mns2s9+MR
csElRdbp5BVRthOeF+4b4KcnBELtjZNnwxP7KG8FDzb7y8kGmkIIoPVVCmaoS/Sfzkiji1y17oEX
iRPVl5zUJG2aTM7coChU14WVOOYPOTKLnjNtW7bTUPb1JPql02UQJd4QyPG80VoGO4zqozsPi69D
NUrV4GfTDlTbeLzdm0vR2ciWVajjQOU3YoRwRmFadxZwlW+N7R593ROojY/9JW78A4/ABKnjs+NM
yZH/leQoZ3KACTACXuyaQ1Gn2k76Kq+jtKcH6vZ6Fqdi+CUVtb9dTu/ywL+Y8rQuD/PvsdIlI2xF
bHyraxDsC8bDMkDOHQ9Zmu2yrEHP3AhEuVpWrzZK8E8aGh936OKZZzgHSHBm5cmYLelqeOsc1GY4
SYtnzG9/Byz2dozV/mbxyRCKb69aC0GqJzlfvcUGghezcOCdkducm8UYfM9Qd6DjTzQeijHLv2ng
d6S/8IGwjGEcb0ipht/Br5NEtDXvbGa5/aiZzTPaluF3i6zLLQoi/jZXnJzq3xjCH/LLQRsP3dDb
T3A1o+emuJUZQ7PWpCETf2bohvOKNADIk2NH7n1OSMqwILotYy/8l8YQhuyC9udXimcjxzx6HLBz
sO1Px9rB6NF1yyfjLQN9RXsQ1T3KgbZ58S0qg81q8ZlhAwZXp4JxjcnTVD3yzbPer5Kxn0wZb6kc
DdOMf5JTNk+hwukw7jwy2vMwWjCBoMvfLy47gqA8lnq+K/XCvIaFhp3c2iryCNJn9ImGNihcPdVz
B9TI6+xOQ1TwCypC6sY2BKX42RQTQsxJ44bsOjHjMaeQW4hmJc3WtbRzp5onaSE7UXwJrOuF0pPZ
3c6PQVIHXvQjVrP8kNlUC1oTQpWsXaIWzfbmT586+zgCf4xbfIoF5OBaJP10HaTz8WD1OpA7Jfje
JlmC1EanbDQ95JUyBv7JnpDNTa1E/a5OwZ2qtfbPP0NRj20P5hxqlV1HG7Shp1dl6FAy68J7dx5K
kMpHFdZHiELGvQ1xQl3JVWn37nDPXt+8UyqdNoXS54Exv6eXErz3cMw3H64rFd3ZpmDbjmUYpmdj
al4nx1O/xjbbNDMj4ybNSvTm1knCfCNNROyjjQGIensNTtF11VHmOkgzUMoXxwrbsx1U2tcwQf7S
sH7RFY0qsGVYT6NVRidhay/yLSZdFFUPHG+is1N4zjFI4N+MBQVquR/XsklFW5xU7rJRX3blchXU
LmCQeWe/LNApobiDi+3uvQlB+nXTzhKPEU23BgQJYt2llDvWB2iO9SHIRE2ll9lUJAVPO2+9uORM
hskIacpBbeh84Psayv1JjK5Y0Lpb3XeMTVFE0YsNWxwk+ghkkZTPV288h04Xvai+BSHPz9FAn03d
Q/acZmYQj2ezaPJDl2v+Ja7i735t/5VowM0D2x/2Xlhkz/QuOlRpN75KfzT7dVP9W7/Ds2cfIcmw
knXsgQYLG2nKYrYsY8uFpd69+Nqp2YlJvUMq3zj5aojkpp6ooBUwlwHR2N+mr1ooXpVmtJWrAUdf
FE7m5apEnWuK7uZmqCf4KOUmGGjAZUyGexo4ha2Cvi+/c26cbqLQ9g8dhYFnAS1ZG6IS7QjF3MY6
2iD1pIrvpW6eIt7sTy5CFdfLyer9z+UZZArpZ6tkbqwoPkZAcj/gVoy5cyJdTY29xK2wE9DOkKr4
O4B2GXOnubHgut26bZCcnfY5GnzHXZGD4nBAlXg9REq16WIqj9Jn2RqlJ+fZg+37MSy3XpKek88q
FIr3aI6XiaxscaN5KPYluhHdIv0fPqle6c+L5Qxa8Tv7/C/ZE+vPxCd1GxJWYNts0p+WbXGq/DPx
6WRKXnZ5J14hznYzsck+qB3S7ysj0hivc9uHUtM5glYuoW3eWHLpGiCXrkNliW2MNM2KqnW5RXEn
vdaBxGwipJJu5JHLL2yxLZQ63cgDGS3Gfq/GXVY8enxVJfBEAlHkDImS58ppaY82Q1Wkf8Gw9P9d
lH4JZlnCPLV/jqf6UujoaeRI7yXxsHHoA/aiaynfqSijmUFQjS9eD3DWIzkPwaK/himT052yQdFv
5IaH3YVKu0x0M5fSxrIT+lQmWYI/bac+mcudeU9F19LIclN96I6NEbtnb2juZUE5i/pHGjT038zK
KmmVkTZHT0k8yFJjuFGUOHupDZoE1tTXWpnYzYMmuPi8S1eaQCnVtNj7ovu+5609vhi1le3qsaJc
N5syTAeDdhSzJEEBSYd6xJA9LJ9lGIjPnRjU/fXDbEAj2xkZZ1wZIgcamnJStovnti/U/eJfYuU9
r18axSqu94uLMbqpobjDR0yTCyUEDQ1Sy9sIxP4uctCz6HXKzPEgLb/X3Ac/eZGGvAaSAm0iGq8G
5cQ1f3efIU/Uf9li0bvw06lFtw3onXTFpS3unIT+dBJNBlTPEKwUr02oZ3uy0OFJtqYY6jGDHOkB
hgYqjZzv3K/i75blQiOs73VtioM8aDbeubWD7iKNpIK8rvtuuJUmPVO0EzTMy/WQm8DxKQsnOHaV
a+1GDaaRPwxWv6aXTbA2SlGs+2q0d2XcfkPsatgUUQjyapq8M9o5mkO23PgG2Rbe7uxDocQ7x6NC
gc8vt9KaRrOdQZKA0vpO8AQsCnq+5WhgP7rhhCgFJ+NMJ/OgJna4kadln94LjyAQbuwi6J9kRGUi
clTkSChJs3Rsd9/PiR5pagYs2jKJ+m0KB+EozGHdsFu6t8XMc0ecRgfniR590CrNTei2ub2WS7Wi
vnrCNXejhw57EAThDkpMtw6GQbuETo3WC8mdS5CM3XqYZ/TG6taF7+onRW7bnYQ+kroZgYFIwwc6
4VLvmoe6pP4h/Rz6HqQ1ReoGAIJ3cO3EeZiU7rt8dNQFTVs7oWRbrepppdXE9l2Y+49NOtQniTVs
9Dy5C73KX9nzI10OSuY/JolTn6S1REisorzq/R4yIgroamTwjV8tz0X5sNO1Ojw1/s9Pbmk6nR6e
SFVJY3lkyuejXPPbn8vDUs5K89TVbmXfzy8r4cYJYkEcnzk3gmKKkUejeTcoJzcdyPeFEb9UK/6K
KCxCnE1Z/IVgxAOEaP8/dvM2dyYCvqKJDf0T9Z91o73mEJ++B4mNQCj57r3QOVDriuGcRj12TrHT
OKeInpYU3JJHFxrDtA5nn1zI3Sc7ZA/YqXScX1Evi2/yTg+2S2pugHhTeN2JT8GjG4Tmj/dJGsRX
D3SrZanRnLMSdsnBVpEVU+CQTKu+IrXYWkrFUQSnpwG9XZeNT3us3okeo9iy9kIdolXYNir6uqYV
oBabeLdyc8DTp3qMx3OquFs4CNZxef45/DZu2e9lN9dHX1dfmhCKiaOBj+2jJP1C/ItGO8u3NkJF
qtPI9Vuo0e9RZaS9c0UJwcmQT5kjilaL1k1VJSckxJ1726dfU1I6+p3iFrx0Xc86CE6uBzrJ2gdp
LkNVqqh3pGhjzWFyaO2k31LajKavWoVgCuWdDcm38F6njPwwUDR9cBX0yrUBJdzOMSGzIeLc3YYl
0lJy2ZwDoyGMOXkEVKDLGEZn6q2MzvC2CIhNey3L82OaoHXQojD52JkmDbst3/lWOtaPYbLyXwJi
muOBv1xNwbhTymp4SxRAMHpb++uRpDhUraJ6KpCw9HTdfkxrt3wq4hZV2zZJbuWiETWoIijerVyU
roAuBauGhOSdNBVYcAcELzjgw45Dmr1Pn9PYSE9TKfK1sABS3yJkhxZsRvEvpBfnQTVtKoZyKp1y
SObl6wwCeIEGKaXGJUaaPG7trWsOyj6hTQ4622YV7cMofhmKwTv7Zeadu3lW6pFyoyZi3MiFnr73
O78KkKRB6fkmQcjt0LrD+KLrFE4G55vodP8QDKK+yUnxQLmLp69TPssIWHp8kUNA81ooWw8KSecL
TODhoI3V67JuVKa76cWgr6UP3aW/3GKI2Sg4/Ths03HW+AvEX42V2WvP1otj1KvOvaaNdACci+B/
EyECVbvthflicDy7BOQ/jTnBIa3YCj5Y8xo7DbACcyRKFZvFmtdG205+ZSRxDzPD7aEF7Hj9vpV0
QKErim5dt+sSMZ7X3cE3QVr6IrsfG035arn1TVXRjQzmYXdRtfwuTQvlq5lbw7E0Um3Vz1Gx6J1t
XELclatpHNbwyASwcAGCR95aL9L0QWvQ3p23/nLo+q7YVj4QAWnGgZFtmwB2dZ24xnGY9EubOTTY
y8co3XQ2lT6aANQXOVAuux9EYW0avz5bEg1T1dSDw4gudN4Msrk609Eqtp1OJc0PkOOebJo2REjV
P0CUzMEwK/05Du+kZ3EvoaFmZQ9yAemkYQ6FUultOwGpZYcui74hRw5127bTXzWoQK3wfzmZS7Nr
u2merdSDa6G103EQmnZw0Hhpb9gkIiUwI4eMNNrTG7J7VgOn2ncI1ix+czDiUzEVb1mQGRdePkhk
G94XmWlBDuPGi3pxkVbsOy8oc/nXvIxOEvSma8tiLxe7AAV6ys7pVpqRgZJQHDn6Wt6NVgpQVXXF
WVmuDxtZK2JSmh6lQp8GWnRQts6Vo6FihAjTG9+9x05LgmcT3c2dgFR4S2Om8jTOFS5O04jqKNFP
JzWyFY/g9smfAmXbhuO4A9rUXWjR2EJ7JiSGhQa4UH1FG4G/SBeCOtSz7l9y4ObfbCYd1XE0+Gp8
fIzPfbgNALmB5on0Fe7Zyu7K9kEzlPqSNHqyF3Uys+qrBrYZPuHUGg/9tN1KUy5Ms4rgn1cNirYb
C69RniwaSyDD4w5elqwgHL5PKK1njwgj6RuyUVSEHaOpD3LwMwv9EUv9a1KU+pAHDiL3uqPXB3Ue
ZIg00fviOjldLv5wjbzPMFbf/+X0Kmv7xTuOhdMrcrMqtC0A7ECK/+f3VVdqHfaZ0X/Xuzy7zQIt
XhnzfkKbBzkTCL3R001tLlXkxHfSh/KLc+pLehAgCu/VW0cxYFDPzpYWL6dMN5xj0jkcgeCGq46t
nT/NOkR1rr7hffb/H9frUAutYNrKOqUFkntFq5f4II/F0gzMOIHkTBVTmgltdD+YcnUJXq5tis5d
fQpezKCu+EGp4qPRoTkosxXF2R2TXTYX8uVAvt6gWZ5hbEnAhk/w1vOzTSsDU1fLtyqhqwjg8uYR
go2+EwmHyBBlZs4FBkTdobN/Jgj68Nf+aSetAu19iPdC45Fsi1rMAlb5SzDyyFfCQdtKMx+cL0rh
5I+5TjEOyN+94RnZS5QW9S5EgHFzNeMJejraEac+7savRv4rzqb8pU/z/GCY7vzJ5tZQRGjZ6qo1
stesjqZyQx+TCqQvilfy/0DeTM2i4Fb+H1xN0/tSuF3+2Hp5eak7erUGobWxLNoWt+Ba19XgWJQ0
hP8QIWi5chF/eOPL8T1y6clnqLFxZyPJcFtbcYVA6ZvSIP/w6UK/1b798+dfl72nP37+Dce2dQfk
E+0udNOV2JgP4NvJ4KmJblr21R7Yi3w1NTT96hCW+W1AT7MOERTFNnw6nZaP9AymleVsST+VNWjf
iw0Nisw7+L1d35vZ3WjHnPFCk1afjt5qiJlO9Z3RWcOlLG3xUNjtDeIt40W68mLobjslb9bSlAum
7j3ZVQted77IgVV1rMPpWVpyGHxNwMojq9KB1abrAIQzZ6Lpa9H6YOli8JdsMsMbyNrp0QKM8G2I
QCWgZfYMBDK4K2NkH8Ous5oZDTPd6KaD7Nj8Jb5+5eVXGUbw1jSrA2Iy8PF5LdHleKrPJkWv6yAS
hDxNeOAfFsI5RF7hzFfI4FzYb5rh2zfCExAbu6ClOOWh3tW8zyq5Im0Kva5747rOj0F4IPXnQGVQ
7xvVfviUB5Dm4qMN9ASI6Sg9Ba+jDymDhvanVNkQuAvdPNxD3VG+BrH/avLsR7MNC63S1Czc54x2
zY+qE54pOylf9TYcDqqKTh2CecpX2GV0USbVWvdAXi8wp/ILz+r4seYPEiaq9US7IOupDPsC8n2M
Huzsy2DRF7Qj2fqx6A4KnYIOSjF2By/VIUEvtpwtMe4cLU2Offd0EIVZqA276yEuJHmBYLRADglk
hQROyBmNAEo6MHlQBEbBYS8glbzEWcWsYKLEE9sDzTxrkYV+fcUOyphNOahNYJ1zUzzOMOH9WFmR
Q5u9xD+hLLb6FBaXzUjfjpnWqE6+eUjqKjzLIR+q5N4dH6RBNpC0M5nlr0WrT3f51GfmSq440Vx8
MlF2kabHh+ngNvGJJ058QZR3lRZ9+iAtYScZ9YtofhrFFzlkKSWuCWIc24v/+kwxt1IR6EzR5uOU
V+PP2u+M58QWrrREFBvPsTJ9sKi5Xa060/XnJPE/rHWw2dakXrN1IOxpb4Wxupezph+m60z6INDS
yKJHfTBq03LvWK7YG4XmU25zWmTrr3PNhGCKPniOskKn36GwON4NWZseddeHSKmM/j2dd6aNQqnz
QksrujzmYfOcI+G5Qn4w/j500a+Y8+QPtE34ONN8CHmHeGV2EYeOuqpWaPFnAbyc9piVivtmh/V/
fLtxX3KPZq2m0LJnxHjZG7uwyP75gfo/lGvXAFHF4ZGHKg9Tlj+BCRPbD/O+rB36G6IsK1+9vWjL
m7SP071MXw8KFGMxa73IV69czaL696qqpb9Xl2vlqm4NtCcuxOPfXS9vJy8IdaDhVlXpIyrZA7gW
urutPlE57BYcP4fhblZdnmvPbuz1R1NH85/zcv8sKh8VGc/un00O7S1YR0XRz6YZiW+TG037wZm1
GWeTTKG6cQNj5CGJiWQM+PyyKU9ToxXfrLmBy1im29ZqvE3QhPYO0hYy8Z1uP7eTdZEHwbGh3acL
Uv0p7i1rVwdquQ2a2HlWOuMSwXGjH11oIqtY7tW6yL9bCnj/iG3uyTRy/RB69NTx0Lz6SsuRrzLL
/R6a1fnvUISn6dc9h7re8K3ohbKG6uqcTBc++VpLIb3FRXug+QJ7upZ+GyedEuzJaHoXJZHpYvOl
fFON8pcTDvZ3Q2Ttysv86Rt0Q7isaKM8Dw7smczT26c0Rv6ibElSqArygm4Zmud8lisBFxre+5VQ
t0NrNke7N52drgze3nOdbE8vy+HO6Wnu55ZlsRttWJxeVETbdhDOvYgtZFfdcXrQQYVSAuzbC621
0LKJ3OYLMoSc5XUEGHlwGas2G7QX1DuR4BG98upM0wv/kuoHG4CTgxDcL6vPbs22CPcBRZtdSRMx
RGPz9DwWIyo9onwbYkP7rgWmuq4DraQxBwxWLaWtw+zPUC3bVmDbbgdafnwPA2sX0gPiS9+eB77c
d5M3xjsBxx2KW03rsLpLfpgl7dXKpP01lm6wau1WPEd+ij6mpRgHtEaCkxtYtBNTy+BbgqhY703t
LyWJb9vWMm/tgr72I2eam8JI2ktW+MYtmhod8qMItNNDSNy2VSie6izmcRka2ZtVTreaqJpDUkTp
jZMI9yDbB8lBmjZHcvYgVriWPs2hq/VKTtWMvrH/R9p5LUeKbGv4iYjAm9vyTlLJtVp9Q7TFe5PA
05+PLE2XRrNnz+w4NwRpKZUKyFzrNzxFGHM59eZTo0VkGC3j6zTyzI1ascQgOd3ritdgMojgn69G
+gGneX0TgFp8AvCY88Ix859G+CqmcPqe82JeDnWu3uvVlO+U2HR3phLoZyUE4R5UTvWtCeqlHJO7
7q9OV4vnMjPxr+end7TQVLxRNIymNDTZCEfXKq/FODvwNHyM5OpjPhjzKkXW192EANUfVdd6spKP
siR8HVh+GjWXOf62Tk4irzD06efMACZgR661guUVPHV91dy2mXvW8dx4klW21R4aksl3OGyFTzg6
ZDBfkSeXjbHlZsDJSAbIoqePxOPsremocbNshn4NL/LWSKf2zm6V9rENo2OAbTO5N9y1Ks0y1v0c
1YLzHi963WvuKsPoHvUueNcNSc4fU+a9GIkz7krCdJknwKzrlVufBgvsmjzIYoYI1WqwrHxF+Mg4
4wMYnOPoAKeaeKWsUoT1xVCx8LjUTTY3OjCAai1bWWWU/8Sz0D/gFF2YPmgm6qRWuTk1Tf0AwKkM
1DaLONefyX+SjNnwrMXlZHK3NnG3e4R+jOfJw+zabd9Kc9u1NLfJnu38Wh/+1POv42TPZp7z9xV+
j4sSpd4KHOcQePNJp/idIL3indSmBzPp2uOtrJGHEVAUviuI3n5oaOyUXYAMFLsueuxenR/CxALI
PqfcuMGLW3yzd7IkD2YTWVseFPgqWKFIQCBitd577rgNca+bwC1B3uy8Owft/wNivvdRHnt3skqe
KdglrLpgUnhj/NFAdKve5Fkw3sbI6ZjZpJ8R+wQ4klUlfsOoZ05IKzyGWqweWT9gn53p32rivE+R
5v6cWj18rrVebMbc1w6aj4OQaRo4CqRBs8eBw1sTjYIS1loPTpmVj0mZb5PMLl7sHA1hqyM2KIsD
eEWeWhY2tUNevoyTjviTdrCLsrtV0jxbEZPSYZsUNre5sIrbADdMrQEy2ijKnqUEYoMZ7OXtOOGO
qRdiMSZ9uyYy7T53pf5gkGz9nvWkUIYCRgDQIHQdDTLp/6EH0c1i1fqavoWBpW2msiWpoWfZDXvg
cp2ho/eJd9kPeAL+T11/7dquOadQws2d79QBW6dyNvJKrbNIC+0QEylZg7m3PqulsgkHK/uuKRgS
yR58evUwcz7Xjk36qikROQoz3Fcl5JeQOgryNXtlPDOiz2BOI8UVxwtEzg+74BSNw2lQgwr9frIo
LRZNLPpiKEWj0H8FmnlLmDn5VkPKXvRAYV8QqM+XLEqTp7HHidznjzmnkdducqDjN1aYjbuhBcoy
Ij199Aer2BVu4d4Qbkw3MeLX9/zHUNMwSCjj0W43G9bg041RjTCB9MLYB6oyfk7w03TKwSNm7mNk
C9tmIetNv5mQGhzoNj+4hmp4101NkKRu5yfYLG+9KlrrrVuCNX2WeL94tScvJl8h6hf1a4BOBRpn
bnhq46q+xUYSeVP4sd80JGMC1f4eqWqxnLBWBBnl6YemrSM+rF69JEV2m9mJ/T1L05+5gqq8U1Xl
Py19rQ/MAh5VHhQ4HX8oFwIcPMU/I0HaIdEcmGrjM2gd76E2P7lGx4MXnZOD1XswBtKkes2iuFzY
Stvd9aIy7gddQxOF+mRK1v0oVujSukujHJK93IjIYtRY74uy1S4wNojKe29yUyxbcT4M66F8SBGg
Xg5EO16NbLqPJC7Xc/el5VS/Grv8aoyp+6LAG8VUTsv2JH9+tW2jHhW1IXnTleOX0MkfGqSeHuu5
PgSMvwpMY/zSnyr88O6ESuhd7uiLZMJ3cioQN57frDIuQIJruIn00sKx0THbrVWo+aKyjHjrpD0r
Sxj/5CrdvH4LpjtCW4GW7k9OnAcskPD6PMmyHxQCBVGrIysxxB8bZBcbBXpW23PH1quHdeYOz61p
nyWSUGIPkSdIT3OVAmngPiydFG0QV6zgPqs3LuLwa0edN0OqWqLdEg0/2gg6rB5Yvxy3esCeSvmM
EgTijHGtnSdUBnj+a8Tifg+PfDBjcjjf3GW4jWjhrzrqHyZjDGZrQ7FzoiG/a6AVIPFn55/rOmpx
Z7OzrVI3+efQsV873xTnqJqiRw8urqwevdzdoXqBNtM8KB/Z/Zl67Z/MUG1fomJnGn722StKXINs
YB+yOCjjI2yzu3hWcsprH4V6q3oKRJseBUbeK1kf5MEdoLrqyWhH9ByRelbTcmO2LUtwVvInwOPv
D9c6mIpibWKrtJBdrg2yCFJUrGHoOSiqNiNisll671W5t2a5ofKijHrMbrPqFFRjsU9YFh4ykAtH
nIKw44i7DnGXTNuoQQ+XIp4ylAnj4SFNPX9ZunnznLSFj1i+1n1WQ2QQs3g0vur+nAMui5912WzG
xMfEbbK2rgUWFaKpv+iSIAoWakESxnfa710QPRo4Pce/8GdguTrnz4aGvIDfJffqXMK04+DzfLuX
bWR0Lm3GrGbwu03m5P46zktqHEVFrl/YA54Z2YBKvXAnEZiQmo1DUYZQEWfidRs4ysYUaQnUlV9k
9+ipwZ5lfPALotoeG8zolVgIpuHKkNymWJcf8KwwNyisOo9uTRY7QlPnZ2yjLIn2Ra1V6mLSc+XB
1aZi27IYwMAPnaugYr1Z6en4WlTBMfLS9qZRE2PrEMlDMl0JfgE5zXLT+IW52WtBcvnF6ZJyVWEQ
cmc45bibDL3cG35nbhIlDY9I3ESbNGy0o1Fr0Y2Kjdga0FfyYoj0EwIO3U9QLpsuMcOvY4LgSmmP
4RliBE+aKg93Qd0b906YoDM76tY3R3xhyQzdIM0NcRNJmoI9lOI45yfFzFeQDSCC3s5MbRwQpiim
hTpa9hlX89e69IbPvTuOuGZgkWzOQKxWM1dqp3hYn4jqBK8JTdHWjD53RQxcjZ/HTha9qb7pmkA8
1H7b3osiedTnXl5hpDu8DlETmosE74h8KuH33BLdLfkEvooSMtIVJDVFo0OmOSKW/xtshUviSkEr
7E5WObkT7eoUleaiQFY3GSBcBI63NcuGJ4OaKqtG67qnxB7shVr34ksblPcxv45gUSprPF0KVOfj
8oiYd/CtnZBKVILIfFan28vCQEm+86D+hH+18VK22rTr8IfEUoii5/UdKpXcaZdW/iyRB/ZFQBHF
wuBn8R9IpPZf3n02HtGkk0Dwa576F2q+Jia47XalPAkEIcE2GfhzVlN/p4osOTQC+zXIwcWTX7As
MfXM+VGCC0SH3vh67TvC4kXs+5ZlAd2jMn8qK3x7y8Kwr90zFSkxOXUKv/Fw6TtPbc1sksZv9eWF
YZ9PHZD6ND22RHx/1q12GLoi+dI2qHZGbZyfzaTWdwX7jl1QaPEZFV7WYEoRfMmg0gcsyuWgXjgJ
UVBwGhO4CX1+EpRWFj05mIfpc3YeTfXoKREkf+cniGz7XRqT6WPbPA6Ui/MPekBA5v4Mo3Mh/pgG
EiIqcDoVTZwPMDrCN74JnNB5MkjtrpD+TMqX1PIXQMySLUCx5uiqAiayPEW7ujkir98cLy25OSKA
Ksv4rmPEjf18gAz2RrWnGwlxkXAYefYBE/OhKIQ1IknR2uYOshSiTl3fswDv3UdH01l0un131JTK
ObWJ3a8b9Dqe0ZjBbmP+wrPyhBaK9UMOypSIQU7cbVSDPb8c1CQ4AKqhazw7aclSP73DmCn80Qmx
dvWGuwTjBcS8AcPA7vvqtPb02dPaBjl4FVM8zE7XRRLZN21sKjv4h+o+URM8fIELbMxJKAcvND9h
wIiCPiCbEyE67wg+NN4o2SSecjhxvCvF+NMH3tya/EDA44H36GNsEz1rjQPW2yAC4dFlENvW6veg
USIFajTW6lSPLoPi+UrztulyJV9XxJPq26RIAABte9PLkJSfwujT1AZf4YRpJ4EW/QHbA3SF5yhj
47OWbYYh2JlzDLIy1GJhVaN3iUGiC7aY95vPZWqthAp+U1E0+3PZ/2pmnHs7OxfUxFN2rhU7c3Vl
xMU5MJPPmZP56NrBTG8a/QX9SbTP5yp5kEUvSzcE3uPTh3qz0fVlh3vTOh8fks4Yj+GsXEkGBOr8
fHY9yLokwNc2yU88odyefZv6mCcz4Dj1rZM2J28dGzyt7ub2Se9t/Vm2YtlinWrvMaiHZq9nifGS
TN6GJJ39qA5OeF+H4jGdSWBYl3g7LUtsPI90Y610CDkVZZ3vBPH3lbxrNRf9d290u0tRtmY2Ftza
uLXK9pc1szEHgPobwjg2VRSVWLupwH8++MUPY3QUHFBG50YucENtEzlqdXNZ8+qujXm62ev9iuA0
yxm8RdZCxTeI1R3oapZq7DKDFWz18FTiOf5oTfH7ehzLTkNuZY9zf6vLvFdTP6UjCP+shWOboBph
yk8UZeWepT9mTEav7uzJ4h+QhdMia1v3pk3C4llpg7XcZ455V+4z4sNLkejd4zjgcVW6RryRiUI/
ydCdRxT8lPCVveTxuVS18RPos6cLCAasl7GaDEXdsDZ2DpnfKTduj1mMH7fVZyzPzsEc6+zj8mAj
3v8qkiEGKO5Fd5Uf+XtPaZptFHjmQ5rj8uqCVfnR6hsT37UcrsNrXjwQDEak/PeJonysed+Ug17A
FOJdn7xqnVcVcp9MOYB9mXNEDuHW+eeUN6SM9EgLNrIVy3ugl+M311nkI3t1n3/nEipBe5tGTnLq
rCJCNK9xXjt8kpu01b5nRadiUJhgLsQiCSCg7W7SSHjPWds/yR51FrFhjdLntkyrbefiZqSlXfXQ
zcE32QPXmm1p9eNNyTNt1c5CMfV8ECpkGjXMtBU2jeMsFRJT6djGMu2c+DkboltDT6uzfPkUlBhQ
nuXPeG67llojeFf6Pc73+SH+96yPpzp/ff/PcBsyPxqJur8KLBmW0iiBOoxPk3eoFU10+ygDk+R5
Zr/qi9g+SmKEPMNAjQ2QCccJ51BfAUvW+5suR0sIcgo8fGITx8ocXLLn6lPiJN7a5lG1Hc023th+
TlR4hhZLkHE8S0y1BaJHFYS1CKWko82T9ZNjep9yN9HvZElFwt3I46ckImqj2TneeAUK4kHuWK8w
rn84AOXuS69RbpOpHxYZDLNb3NsqYhDDfdj2DeS/7oeFxPAr/lkzdqEfX2KjixDoTs/JGIjbIoaF
HrlucVt7jr+LNdHsa3anGXvI9dhV/eOgq9Mpjbov2qT3j2OV68u47fFS88gqlLzrfszubQbf3S7R
YmVX+e23sUbALzOzku8jMFZC8+qvGnd7rpfOizma/hY6cL61q7K7D+3yJgXK+5pmxkrmldQWWbBR
FOHZiat7oYQ45wyRffRzuCjywOsThGKB9j4yeLxC4VX1v4TO+5YMTVR5n8PCRyHVUOuj64ztHSkx
XqUdRrkGGtybOvHNu5qn01L4FU6/AkTBAtY2UlBd4jy4vnqHqvf0VQMwsyhKbEV9p8TPcho3heq+
hFbef3PdCLV3UTfreOrirV2ruGiolnjxbBuJeDPsvwfQ4eugEuEC098+N71fVq/csynetWTnV6MD
Y2FMMGRvcQPAVtndJmbrYYzYDDvbVQ7+VORrrGiOEy43CxV09cuUdwM2HIa9KfyOHXje3ukl+L0G
0OG3LhFnl2TrT1JOxGwcb4mVqrtB56k9pMBiJNuPDn/QAnPMRaAtpKcBx857eagqVTsqCRC+uSpR
lBqZetdal1ah3QhnhH8gys94R54rOy+fQOU+abWX3qF+pT4XivapCDQHr6GywTK6PkMEANKPXTtb
uJ+x2uUnDH0ePHjd+8DJIhMiNhaLCgFobz2FdvYqbKLGZafWG1nEivXOLdke2novbjt7tnlU8vzV
VGIMutUuPOpedwNM0wX/jDSZZNCEHmcVYltJGQbbbBRv9bIxIYhJuGbuIstImH1RHPwne398JjOS
31Vp/MzqpLkdh5g7aRIamvBY96ouT2qg4dmWIMkP3rviPnN742YYnJ2FJ3u0RM+OgJ4JBH1uVEdf
3PeD4xzKKflGjpEeAoWEvRchdnYpR0gZY4yLSa2Pd9O6JLL8iWVMtwZ6z2ttLtqGjWeMp3X7HGHt
TeTh3yPaBrPIzjby4+XUMbFURH0/c5dirk0CXlCurmAqe1uK0DvkzXiuxti6czP8aAUmhZ7xoxAa
K7y4/SZMqz9PbVYu9cKtN3X0OtUAfWN2OmMXN7+E+ShcRzw3SeidKn+CO1yl0CqSDhJJzCMd7UV/
p4ooW5TczudM6cpzPp85pnbOeOgfZZVs7Ism2wqBQ68sAm7KbhWt/paQEi4ax3qq8e/ai8aul7Lo
RMFE5C35Giu5/YQotHjIumKZzqWygLEZBX23HnDOO03zATTZ21maGP22D+2v16prt2tfD0YxqQ2u
/nukYzdHULy/Kr90D0PVxHu3w/+Y+GW2i3AcuhFR1GzD2khuSSXiE1Ua1d3k1s7ay5D2ECI4e7yZ
d3gGZEeEpDFH5/bfdVHhngwkbjf6qE53GAkUa2wy1YduStAMN4X6VKb3dW2BOnCn7B5B8njXm3W9
jwOvvRujLiLuldavuo8LTMWdnqRgC7S8+RLXnbEEqZedDdKuO4BU6q7H73dZFTp0O6KoeyziYpQY
lfmVIfCYcQztq83GQldr+6dbZo8aawicWlT1LAz8sfBp+GVCKgt5Fr4GPZ8Qo+3ibGGRt6vH9tbl
Vtomuiu2gwVWRnVcYgsYSL6oVvNNt7P4V27fgNJEYIGb+WyTe351QgTHql5rHpB76TZV2hYnd6iP
XkxO0A+U5gzDqFvmDZmAqhiWYVGnP9WQbZaXsyZB1CzfQC8sjtNkWDc6OJJV6AntsynGG2IgLolK
T+ORvWlUu/oahda0xiWpOhCmdB7yRvyEW8GDkqw9O+LGvs+aLj4aeGus3awfbzNv3r5Y1rcYw0Bo
Ge2408K2w0iUJRICXfcdKN3vHjC5hZZn48OYmQKEea3i0NR3L4QnSJDQI5oXzm5VZPe6aApwAM1O
dQKs0ybPxk40Lk78L5PtqLb2nWdiGYg/BWpFQ+ztRj0aT3kJHH+IPP/JwjD57NTDIYGZKgyBizrp
3mBo05sI/cstGeR2LcFdAd/lyhZRtZfQrw5FepAiboumEdCvpnMXHWK0T6ra5w+qXxAyxeTQwptm
aZi92HedFqwnV8tfIWL8JOsynCsPakdhhD+i+Zlr4c9b9grmHjpx2NFT7X0f9eN26JP8IdCFR7yy
a77bXo0Ka6f9VEhZVGrkPFcqCnmalry6Y12uitzwztl8gGCPwXrMD9W3FV1ZEAjSVlPtlOsQC6uz
7Oh5trl1Y9PDFuqPOoS94LdYPFjmWWS31BrsM26bc8VlstTWtgGohl5ML6MShGu3KHHOCQgAwg9k
/dwbKbag3hcnMbybyGB/HTaPk2FES33SURr2YLnX/sHxXO2mhKCynBBGB3qCm4GHX+U+79PxrpwP
0S4fsXRlcxztSnYKK9Pu9Bd0ar8a9TD8Ij83gVRmocJuu1ZSLC1br1hjSFXzuEyD6aBg0R2ainU/
8BzZqSMudGlla892HDg7P1FyNFJxjXK09DNAmHQ1uQ0LLrUcT5MPeiQzLGcT28aAHlBSbNzZoqWo
uq5HSal7tAon28m660Fr3D+6NK5OXM0B/sVqBCnJpnlxG9EscseMPvWo8a/6zDLOuJ6yRQULAZ57
GxvYYA0QEsD3oMMqcEpdTFF7I2qDLSARqseMPNMCUvawl3VahjVejwHuAgbXOTYi5ye5KOwrlq0f
uA+BwSo50tWvqqKMB5Cn08FUYJosfESvo3EOTVSKYCGYfFaaKH0VaghgHTjQDFx2CYCHB1DpPXJ/
hr1MBrde22DorTAiIRlk0Ukth3wfTRjkuqWqrCpnwm409PyH0REPSCHewI0OcH+JFQIsSbf1tbq4
J54GJVmp8oWitdDGbVZNUGrrZ7sY45uBuAahkLZ+TsrCvfUS84nfj/00jbB5oIP/wRB3ZrWYKxWs
Yhe3qnoSwJIgLhviqvFvMa6SBTsM1XXhiGTlOPV0TpDGWhhaO8BMMKbzpQ61j62eumAv5i6ygd0C
GikKGjDUlCJOlqqVswCeNQIH6cTdpW9neHUma/Q+LWS+RNOSh6XP5ZQnEb8rzKE3eB0gi4eH40JR
oXZnmuffyAM/A2/fwbQy0Ba5sWqbF0AW37eVgkFowWORFaxzr00D4ih8M3urtpx7Wde6xUFPmmlX
xC5OjCbMri61ycIPaB+qOZoq1XhL1sk4q+OICqcfBng1pvV2dMZ0p7C1rPRggo02ziGEOxCsq95S
cfRFlurolTjdEht77SH13YT9D+Q1SbR2Y7nxXAK3ZYTpOD6xrMXmMy1BPudSKcvy0Dq3ZHnHTd/N
fuW2SoqihAkplPTVT8LkCy4QsyKK0n7iea8t29gPHsGiRGszrjFOVvlRRMlXNlck4Lsa8H5n8WqZ
i/IgPB1UreURHYDXRpM+4Iaei5UiUv1sNA+R2UBsVG2kV3y+YCQRkLxWvTrd+7Yu4G9oeEyVE/EA
M8EJLZoU414eKrzPVqy2uo0WqG91ddt1JGz0aj+ktXnpJzTtloSefcIpy9uU8YwTdzTz0EZEWjzE
x5+00G4eRCMWKsq6T6bTr71EVe7nhbrfNdqLAWL1RIDAvxStMsuW8SjiTaaXcY2AL9YlJb4NWySY
UnKxxXfXjwssH4Q4cK9F7JjN4d5CSWM5eum0tTzfPSa18imMi+RBwJA0u7p5CsaxxvHIhfTUardl
oNRPniGsZY+4OE9Yitjn+FutJzTjt/6tVQCqgrrl3+ax/UObpvglyOJ6H+F/vqq8IHmxYcusTdFE
O9kKIwLpRjwKQa/Qij8IItOJ8qi6pvrA+wMYC9WD08NbDAss49hoHh28d5dlbxmY/zXpChURG8ZU
0iDYBHoMHrj9nBFKwHgEby7i+rSOqrYtC17vSuJYhFhC5BuBia7lWN3rg22pld36MrYDdMbbnjjf
3JkVXrMpJpDxsjXpif2Z41RdisC0eGFhhbqRnXORkt8cTMQ75+uqQZKv647A2GXsMPgrh4T2VnY2
+hZr7tD1L62p3XToW2TV7jI2EiTeelJC8k9IplBZkmFNtrgo7SzH6+96PAs2WTSVJzc5gj6JnpRm
2WuqeFI0p3/K6uETLCrvpjDzYVf1kDcVYxB3XYsEXdR7cIeUyL7UtdrXakJP7VLVI1Zwa5Js9tUS
geKYHTNA8/DgClfcyTnyOkrRPMmjrZsPmCfmgiVehOumGqfHIID4Devte05w6mtZhvh4FIZ1l/lW
vIsG99C2U3burOS5U7EAg4+sH/AeQUbbG4KXOmnbDbH2cSNbAQ80S3KE3kG2Fmb9mDVFfw4i1/jU
fW2qLNjpYaGuSmHVKIbY9aqBt7ptYpKcmJEgg+SV2LqsY8v54zSdT00N7/Dluw7vTs1MKzfJSPgg
sB58SJifbP68Rw87RbCmwSeDX9u9n2LLMZcUS5h3cTA+yFI85Shg5uK7LNX80dC3o4p0axV+mjDw
PboDOTo5a9xOxsYHmbKKbcW4G3317WAqe0cRwd21mgV/eUj94Fl2utanZqdhaUym+EMDVnfqovJh
C1w7yy7EI9jroGMmfl/O79kwWrWmPcOH30SiHV/dCZfhqQXUPGq5eqPqhLvATq9ctF7gv+NaHc0u
NfKAIdbbWWpYLrc3LqCTg06IbNV+n6VF5q2HHkLJhwbZWbaKTsGPb55ZDoPsg2+OLRqiEsReL7M2
GEtiVw1wr4NUTIAF1/oDcmFvh5ilwiGdD/Ls2nDtd2340O9fdLlOPwGITxZy/us4Wbz2uV7pX3T5
MNV17N9+yr+92vUTXLt8mL4JZmDeh+YPV7pOc/0wH6a5dvnfvo+/nea/X0kOk59S68dq04XRw/VP
kPXX4t9e4m+7XBs+fBH/+1TXP+PDVNcv7H+62odP8D+N/e/fy99O9d8/KfIONatDo1giEMLSLppv
Q3n4L+V3TaSiGJXjGXwZdSl3ZlK8L18GvBv2H68gK+VUl1n+qf/1qtdPrZJ3ntbXlvcz/dN8/3R9
NjNsvYUZszq/XvEy68fv4X3t//e6lyu+/0vk1Vs4EFYl+s31r71+qg911+LHD/q3Q2TDu49+nUK2
pPO//EOdbPgXdf+iy/8+FZj6bjVizbQw47G57YbQWdcg4peyGPazZICZNyB3aAWjZS3VyvVXitsU
+jZtcGNsao8V5dwsOw5jACYO8MoJknp90It2MFeyOejXppl6N2B+YdDJqn7y0mPlsQos9VLf6qPh
rEySSkt4f0vSDEAvZ5+9iwufNOSTlntw9pD0lKfWMCXK8mrEpztvA69VVw8/3zdiVI6b9KsfNcre
RPJ5mWdZsiUnRTxKzYoHUJk7s8rbW8SW8geF6MvJ8tqzbJO9Ku7cjWfXwwpaeP4gu+kJ3gwhwZaD
7KL7KkuknKUps8oOaVmA4TJjwILzRWTDv7y67vZnx9J9gqj/4creiPKS7n8LcoMIXO6Kmwkk1riw
0f64kWU47OFySL235muD+buLbSp0KXA2rgvxNkyOlQfZz/s9i1Ul4aYwIe9qJYwWo47JAshTeSBK
iEjptfyuU+K6N6Avx+27MSBP/+j+rhZxxdTF/VcVyPQh4Y49n33ba5FzK89STEf6Pu9uPtSzIIpW
rE/5DX0YMLThqU8C1Br+mEP2kIeS7S0qUHa/vdbJszB1+h00yJ8f6uUkZeMe63KyD7JRVjmp2GTq
KPYVeHswk+QJceCy+IqcZW7X3qVeNsp6eXY9AK+zj7I4SQE8eeqSTPHr+G2sHNaYkb+KjLrFrC4b
NkAA+mUUT7q3QF+vOS8qjSAJblQKv1og1ITt7GETe0V7FoHanmutdA5O7z7Jqms98ltPVta67DXo
Kg8ZcOSNbQb9cpxHyrrLNeRM10p5HdcJxst1ZINaTp+zom62kqYrz9CBun/j636g7iLC55WLS9vl
XHJ2JXsXWVjQDu3KQ5czJId7UFvDSNE1r7LmoFSKzbmvqPWfzlvNqNWl7O63dT8cW023F0HTZ6sm
Nt6404nSeS7RDdjR14NRNoh1Es2XVe+6fGRey/YgdqFjv+tqKL6QwyURG/mCRYSrBY53xKxNA6J0
k7r2MZxBEVh7ql+yAnWg2Ujh2iO0NQ3RYJEt9f0H0E+SAT7fyEpntnmF/2oRAFkVv7FBaBodczsg
czRHALlTHiKyqAhXIosnDwiyZxgCtv1FNK+UetJzv5Zs2KUfUAuxRvWkQTqubO5nhYJN1NbxKkTq
PVyCFMyBg2TxSvhefV+Ksb6Xddpc10HqxseIGO1GlmXzh3kGNb5rOj/Y93YjTj3c55MnyBAvZDlG
hf7o6rdFVwz56tJA8Ak8wOB030JciUjc6z36y0G5us7Q5fHbXB/qwnk+X7/9UG2rkbJV9OG+++3i
+u698mb/WvvTkhiC9u4Nc3ntkAI8XvrI8ruRl5eM8CN1GQB6WsLwQx9XIWOapdGLgBe2zWeXQHlI
f5+NwO0b5KD/aJHNvUguIz7UyyI76H4L8v9zIzp3WhD4hDXlQWLOzEi5uR5yv3krmkG76ICJnGSj
rL+M7WHjLIOpntbXYUTV/VVfVtryonZrQjiEBiUQAzSNKAIErFVrxWlejbHLgkObO+KUxzkb06ip
9vGUVvvESF31QVjEDtTBzZeyTz13TCRVYfRARndk3YhD3soqN9SLJYtRgTxIo6nZ0tNt9IoHB0N1
3dfuILPqd/Isw8BVn6Lu5lqv47l3ynQL7SK6eiqg2oU2lNbW4WND8aPyeiCsx18C6nsVKYhYX5oj
00Oq8vfVZO9mvuRQKKRkuNr1A4R13pz6xrxc7V19nlagYzA0FJO+n9Ko2hKnVh+9LkOoUvHtHzrm
NWGXiW9um4tlDan/7P/uGxnO9KGvcD7XXCat0FMONFIAXYM4Wuo1hJPyYGeg1yQuzZUdEZEE6fBW
V0CsKoYKg5V5xGWwnEeEc1CvCt1FM7fU6JhpKzmjPYQ72eXjkHluqLURqu+MkK2FVa1S3XEG+w7M
er52G4SG+dfZP+wQnoiWVF9DO0bXw2rSu6pOMG3GhXJjwXN5kn2lXMuf+6r9ZJGmAfqg6LWycDRe
SZIz0OB6ABkmoTjDiFUDXTXZKtkGstVxATrIVjm26MhDqp5hevXSZ56lSZ58Uc8uB8TricBX4Keu
RdlazRZisjUr8FCqTQBNjYbKr9ctTB8LKYRKYPDMZ9eGa104t4Lg0LZ2DFtB9pMHgRrzpQHuxo+J
DN8kBEnU6wB5iQ8zyUuMqJ2gCM3EsvP12un8oUBfNTfVbH3lmOXaHoHjRfYQv8KDwvxIfQ34AkgW
RkgNi057rSwNkFU5Po6FgJ+nJCmZ8EB7dXLVIfmp+jdBOqk4V/KDnYfLWfM2r/cD8d5/N6s/6Ghj
KApuViwe95Zwra3m9zCzwWct0A/rT5EeBS9hOe2Dimh/68bTU1EVy2EWRoM/V9zqHa5BwdwL0iJr
ZxuPGdnqJXrFn8KUslVOCStPnGRrZKrvpszHnEQxc7ht8YOUQkqGwStA0Dvdg4rg+L5zQ3uD15H9
SZmiW/kevvZIAX7uy8ixNmFjIbpsok4lFvVkVVu5Tp7iyDiaTr78sFaGVMkKfFJV42jFb61vdbIl
aup3LePA62dxWaqT8NkZRfOYzB6bRpqiovN/tH3ZcqNMs+0TEQEU461As2RZltt2+4bo6WOei6F4
+r0q8Wfc7v7/fU7EOTcElZlVqN0SUJkr1zLaA1cHZbh7H6IoGp7pMBX2Hs3R1dlSICeJhcpdqznx
Ax1cADyqFFg8GoHbQj/XBj+y3oAATC7ycZt3Q4+bLCZM+P0/2HnGPSm/tC1BRQeRGK4eKt7ZZwoR
ejDcWc60XSbo1pTucAdFVz1NQCuz6XHQp88x83Wn9FKVZTQvwkDveIkECp/0KWzA8HcgmDZXFEsH
QKQzH9imYWPI5SfFqbwRqgg3JfPVBDoqZdcONxE2uhcPUCwm2wjE7QmoqJ+u5HslU10aoArK1bMt
TQPQ6Zu0sfAWKYcVNn0PzHwhH4UbCfpI3RwtO1wNjIPIg6/gDhmObhgORxGMQKHTKR1we1cU6Fq8
B3yOqt89FEPDoORhvaIxqM7itW5O/bzmEpOXiQi8ZTatazbi7XPMS9C4yu1HdWjC7acQq1XxRA3d
L5HZQEmlc42D0ysxsIOTilM6LGPyUyS5bVBlvUXS2FoiZxeFoiAhPC0EzwgF0Rp0tlwS2gQK8/56
NYrEHjUC6yCQiarejhcbBIN+Mmrpmoa9G8HWs/HSO5O9GsBBsfnkCIbsZ4R6y/6zvRwPUZVrx6Zo
MgtyKlhkdG66qIa7UA85wEm5vXGxs7yC1L5ZBc007GlIh7RzHlSjT040qpNEu3bm6BcQELqUcuQa
YXhFY+YypQYLx7nrzF0g2in23I6DZcDNv2lo/449cLxM+InoIPuj6fLCoxENmzbOgVOqGw/wnuHa
2Gp0QyMAcJXBjQ4ssTgQRGZwyKTNaQFUnSYF4i5yiGp9dylC/VAb7tsEvQeEwYSOHJnQipav7akH
bayMB/a2OPWl/c8Sj9ZAwLssiJvJgLqvhRf2kdjRcOJVBzCaFXs0VJyMPRTVU55mb1cDK1KN9KVl
71nGU6BuSoakjSNV+sAlmuBfloQ+KNbLM9ni0gSIeBkbe4ZGOXD1IyCQkyiKhnRgsZUAR1OG/ifH
MoR2i7GJTAsYwSemOdDJESyEVIqDYpPUvTQBfPT50E4bErkMnDi6qrGzSkSV/+GluQYkeSg2Y054
o/lo7v88nyIiqZT56Qrv1yfnsgZAweDyBQjdBdX/xozA4ZU2EIxcWWjeOTsKX6MzIwSRgDn8aHgS
HhKJsV5RdGfFticiNt7TgYM19VwFLWjtubgvLDR55EmQb+kzgWIakgxmMwt9pg7KaK1ijquU/hzv
Xvp0+V+8GVJiH+Z2cu4gNUMLNTV3qFWH6HDK0HqTVs0BcMHkYQQA9mGMvCyWBX9pKdXEPVhj8Q+5
5qAm6NZZ7cTrZU44lNlK9OHbOuQAmfH/x3WWa4//++fp+kn1mAmGsjoz2als9W2f6OaeBwzvW1nf
s5OosQxevTJ2yiyWHEa0AEMVkJ3INJB3jqHwGk05a4276CWRUyiS1qahMkI9wq9DED7xtBZrMpJ7
viKFj2hCWqP5qlnFTpy+3aUrAZzPqjKY2EETYw31u9jwkNQwDnGdm4Bu457PQzzyIDGBsUv3d/Ij
lyOcdVVzvnt7rwnGeI8sn3KHH0h4cbrM2YwlZ+A6/temSgf079CZ0+izvQDzDhSYZQik51963az2
NJ9MNEHD18fHNwW0KHI+OYY+d06WLpRNko/o5xiqE7AS9WnSzOr0tyE5KESA1dpqJrTW/u+xtFIW
h99sC4xojXWrFKZ4dGYAtDKfFdJWZQrE/969/z0OcqAKUMFIZjrZ+hM3Fg11wHiVIgZg9net9Cbq
ww/66RmgBVnAQNuWh2fNDtF8hvqyYeTAOI8GA4A5uTFpDvIuPQjspT0amjVa78GRpADAPJXPuoYk
PLJAIByVwXijn9eY8E5zn9jRLUSz0jMOKX62Bt5joHBh5dB725aV/dAGFrRTlyGaQ/Z9CEKTrdK6
szcEWdk1sQzzBIrw8X4CTYopWHcECZq4Dwwc2lgBC3Yd677dV7h5jYmVnibnbQLNooPDsnkqjWj+
aKbJ2gaUxq+cOkOusxPbUovZtUKj1bqrkCczTBOSetIGmWPuVaXVziHkEFhgBWa24lDp4lcXmtoB
qWF2BanpQU0i9ax13Im98lmgV+zKpUt0XDlr1rjjzHZjqHPn4pAq+j9zpIFmLaDTjdKjay4fJgvB
9Z0AFlMBw34ke8Zd7tWQ+NjOSy0fhtz0ARM7mz/Islz5rLmpvS8SPQRhAjZ2szhxrPQ7QP3Rt6Vg
S79ajJqYgLul/SKFA/ONSJDWzzHLEotjsS3LQO0nWU34nSrQwHhCCu0ZDZXKIy+FuS07o9rxvMke
weT3XQfw8cfvAWMMwYsmRFqGqICEij4ZBiIvIgNUI4v5Vp1/HBpySMHkpeBlSN5Pc0sL8HQOjLU3
dCY75ynwQGPgvADfqgWHUANdOpp4wPLVVIpAmiYxzsjtsjNFtyP304YNx5L/k5WmcYhA8XREJyn+
q2oFOpXoDC0bkIjB6jAUlZASIq+QIXRGh6ZFk9Ts+Ty2Ys4OVv8DkmYW+qJlHC1HYySROrRC14dE
hKBrD9M+Rxs0DmzSImU31kjYT3iOeL1ZF84/WWbkR6CBK6Q+4zw/tkBEeakdaB5Nap3MXcddF+Pd
qrAV4wypXnStDwIdgCryq3II1ihxcaOgizyIYs1eU+2b6wRpgDMa8J6x6yxfujyZVloZB89dBziS
1pfiOahjc+XytngObMgOlmXoQkWhVVaKiZ7djqGjCWUD96BBi3nu0zaSJJiHGlE9gK3mw3DxUl/d
/+ncLAtjzx6wJeey+5N1gMewJtbwruDaZ0uynaB8BhS7QM3wOIT1mmwjIJeTP7vllLwvtXUjVzDQ
0LV2Nb1ZO41S7UCf4qxTtO1+1dPkqUWLwVXta/0y5HW2InuR94afq4CRuxLUi/ZnvJppL8FU8wP+
AC2USvL0K7rb2lUbusEdsIDTQ6XwK9lDPa83WWCYSIzhInHLN50BOBEHz+Zz/MqiZPw5TCHkCnBb
u/YVn3ZQP6l3qpGHD9gOAkNvFdbP+FXn4D+hSNCbiauVgBbm7c0afJPofIKmow8Kiww9UFIAnZTR
yYhWg2wthJ2dgcazL0WtKJ4SmniavZ+FBVKlZIvfzxbvfJaM5bkrQI4Vh9Y1wtvrHt9FdkcHNLEb
d2YSQLURyoGrTw4aiiS4VlXu7Cl2iQDPOzJhJjCnfRY+gNyvuGlNlqwDFbD/skXjWKJUlWf2dvaD
j4k3GWJ8DaEutp6a9GNEK0sk/zWCeKKyJPbyOIKaaKig4aMA1eYW7DY5fkWKGl0CUhWPXNs3VXCC
zZLhEW1O7EVhPER/gxKbRxecoZ3vSgd53czBjyZrzkKpGjSFyD3Nh2lybdSAx2PbnLmU2tV7JHxZ
7VYPAsDE/eAo+macKuUJGaw5gqHpZ5ULEA9ZCVqiCtSHNcmtDqm4byg9a0cw6/IH8CiKO3Cf71iB
j+2ppSg3ptAHn2LpwNTsGyjstCON6i6e0FPZ78Dn3t5jc+n1U4OyZAAxNxLK5S3ycCVDdmRqufhi
64VPLdCgR8V2GHIqPnU5O7qtrRzLUs9oUPSySOuVWxwIsQbrfmmhUwa0uHSILFU9KKY8AGue4y6C
U2BrDR0tBd33HPdGVAqkh8JlT/t/Oi1CiEA2aIdF32stxmss79cg+zJRw8lMbOvRuFD8mgJebBZJ
zwm4W6j71dAKFPaO7J9VPymkSNh4zERkrCawcPgUSI5lKToL03abvC/1KSx1Loqr5W28BeWKnvg8
N33OreLerDJopBlpsm10nvmtHmOnqWZonO9U6Iwazfehyt2N3qsTpAigT03a1WTjbj95ozK2V3L8
R5sq56LDD62pSwxNyZp28Doxaj4VHheC6Lls+aGOGUG9aBMMwxeqWs7umTv6z/O5vGkwSNLNnNNd
2Vmbvuy+OLEP8suVqY/ZeRB9H61TBa2edvHHMJVdxsWADF3W8y2N3kO57EWmm9m7nVakEdkp4j2e
7IYUSHqPp0tSqPtq1SBgqiRrNR3KKrDWbd9Mq8VGZ5I/86yXLmhsKcZ0wEuIfv23edwZ0BREkUNa
h+dxSO11WacfY5YVOYjXtqhG/YTygXWoa/Nu/nvQEKxXaIvGH2D5F6HKNoeRySls3M/fp85D8nyy
IeP7LQibeqXpg7puOe5sxC5QtewnAPX9JQS0GBhWbUUcBG1Y5yfDAE8oRdEkO+zBviCpzP+cxNv0
/FYq0WINSt9GgXa3KhXQkII88yqtrPFM4xDyOJteoJRINkXGfAxE1/Uadyt7nk1u5IQ1VBaRfwP2
moF4KPlloPK2VwrB7ukw8d727aEN14utQXsdSohquMoL1cC2GFLtgxQJowOy1eBbbZDzLsYADI5S
OCyyUgYx6lcK+GDuem0DOtvcI9uyBnJywD21tj2vQQ6r0NyzHuJVU16qe78eUEDZZpqM4bMD7xw/
UHrt98vitYufQWV0+PK5+g4MSqCEkaKtIDVsrkwv0WdtG5e2gAo9tCWbqwwgEwXQIbE/mihUTgRY
2Zwn/r7Wsvzva4mSv7hxoh0cPVrZlvmmIpNoJRTvtaB707XhJUiR9Mk19p2a8Ye+z937Po9kjgpa
MkMIfdVARfQ8RuIKtfhCe4u20Y5zX2Ir8zl6uR7NUOX6ZBPG6N6PWJ9GXaU9x3n0PKaxfR0HvO7V
KYv2NKTWHXeyj+hCa8/Uw5MnbnhNtCMNKCgCMz16GY3HWPb9kB3RwTbtgZpqTDSDeR2k83ytxS+H
ZlAMOpDfLrUsJS9lI4kL2W18GI2X0TVo0Ocn11DReXUacJnclZUtNSg2oSSOz4DTv4/y/q6ZMnEk
Ex0qsDptIYqtg8wRYcg8gks+QZxqAjyQKnZ9qEcjsaEkDNntHW0lUnrE0SkdwOEY+FzTtBVtU8hG
2xI6W2zLjE82WsBA1W+lOmW3jtAACsgQ+MI+kIahWdTeN2oGZQZJJ4Z21zfCsFI0a9PUQZHZQ1xw
o6B/ctPIAumUVvkGbQbpppbV1MUrQv3HqAFBg5Je7KFPyV5/gsnTkLwVSo6zd4HJE5weVdponvvJ
MS8lvemEbzK0DZHdQhcRNI2epgpMXYEGRn+n18ynoNNfA7AuXcjZcX0Fkjz9sc4b90Ho0ZbMUQ4h
PjagD3fUY+tpLNV2X6hV6pPXDFtlHboJ6mjyAgG0j+cLzEuO9qcLoJj44QKx0zobUJkC9Yo2F34y
o9TDEGkXGuYmAH1C070s7Q8g8HROXSBivzXj+HuNRo5JB/8phOCMzaCXFkgtyvTLqDRXCgCA0gbZ
Rcguy0zIA0bfaw2bYDcwXrIpNzcQd8HXygRrfTbm4IeRmJVegl2WA9kKCK+A3rbYLnY3boZNDaAk
8lwQB/s0lYYKgSnlXPTpQi/qfWHxkMT4Mpld2FSrTupT0MEqOySq6LRJAMHi8rC4ySamMPKnAYkg
cnxeYl6nalAoRhbaZ3pjnZbD0PXtoa8AXXq3h0AjndgIoj3/31O0HPZT+yGm5PG4Tbn7vQ/H8g5c
yfq5UTY0ADU0ZJ4tqdxM9jrfkp0sdMblnCFt9TPebRZzCEFJcNqhyPrboh/WW+y/LRpCEKsv2tix
PR2dU3JPQRsQM3Cs7Timr2RaDp/2H2gUfoHoF/C0cibwZfomTkZki+VwibXlanUUv847IPLO+5m+
HnwAmpxjwvIaKZ2iubUZGvhUZUIzSl7b4BGu7UdhoTMdhDX/QMLO+aLh/okcnhacpqRpjjoDEBL6
ReyGv/mwihSu/lT4hXS+5Byz1t/mBJoSnNowhjR3Woq1NghP5CV2xchov3Lcn1c9SFwuTduDzkMN
sfuK8um1tcH9AL5I4WUtuBztQZQ+KirJBdDjcW85QtnqdlteHc2tsfNBHxZzQbcsycNEPNyPfau/
fJqk8UYB26pRXnkD3gNH6PbeGFyRQ3UCL5DoD2rsTWoW7CltxrtMONmPlKXopMTb2wP4NRv0mCIi
UlT21Az9HeXP/hbxvsZ/jEATm+MV6AL2nS79Al6K/J6ADt1aRXXryRRtgwaw6JEAFWWkWocRHFsz
zCGvGKCeUMPYsBHsVR34drcVK3qvLA2obUskRFLE86I0n/u0qABakhYlDAUaO+150U4T3TqBaAmg
xXhNUe3hPlTr4gRtA+xAIE42D0mknnhjNZiQOwHDinzdIbs0NYlanGiJ93XIBEFPz04UDX9m0Pdb
AD2i8QokH+FpsvT00kohvS6Kih9dBMQUd91XMamBn2GjNUeYXO1XEUA6LpB2G6tN0ED1nk8FHUB7
KatMgwMycoLyp4vRBA82ZC4VbF1oNoo29UoH54N8IIeWX44T0msizy95BS5R0jXv6mQEoOpPR2Mp
2EtIR4iM2jwj7V18i6UjTCrjpDPwEJ9HpKryslXb21t+Z2B2vhlRoCa9Oz/ohfqNp89QCs1/INOn
erErpjsN+KYTGthBEfYWUPTxuskU4PmUxNkK3m1MldtHSwSm7SNdkm4KECkCZQSNeXLHim4fY/x7
QD8EvcoMrXf7TEcTO/3LALNeM6D/n7sRTB+LHdw4ayNLo+e/xFvSrsduCWRjCy6yEvQeWdrgVypz
kjRWnbBZoWxsQtAOuQu30saVYeUckrE1e25ReWk4kpBIDtxFTVetiGUTPCugtFLAd0hDwzL++6Ra
MwDOK8QZSaoS9LfyoICnEvBC6Gfw6V+bdCSQKYMizADYk2qtBdiNK82pT0krxDWSh2I0121Vgt1d
jugAwL8Rt3jplBY379RLh1oxjUDpCD4OIPsgiRweF1MyNvlx6NWvZKKD1bnl3lF1Ps9s4ybaF435
CxI93RHcn5Ax6sa0hzho2XkgQjdRYxoq5NulkTwUSWdzOI2NMP9VZKoKvEw6nrBl0tb11A8rwlpq
A7pv8F4OD40phs7oAJY08Bakp8UM+t6kW1Vd9zahaSGxXU/qJdVtSBkp3LVxT1Z0/OW6JliLOnT8
JGXise0j5FFN96qrwHJFYwX2UEtTjuScBlVFQyWE1snrgP5pB9HqwCOvg0fN2RL2N3QWi0cTXNA3
yAGUTdN0Xtkol3oAtxhFlia6s2tRqHtaR2/w02nNQazJq7fdcNDQ7wo2THwi4DiS+0SvDrQsRQAJ
CcI+pX6gUVyAiBJbzvpEqyFn1YHEvhag0bKgN2pAD8/UemzDpkj/EqCZFQWPGDRRUCLdDfgi7xlo
dM/oysatuQmrxxrkGCt1gDJbiT9agIRPCLmg1lfDZNx1YQHAhcypYjuteXEc1WDFwzDXy4itgGZI
z3goga+lMtBsoxi2n/BE87Ig/y0wsiECENT5Ri1qqADLEpwiS3CBLM1lyAG5/cjvyEROqwWBjeoa
w4YiyGF1IHKi+WRbFtHMDhjdvLsju9oqAyRpoJmFfn3t1HR1saui4BpMigHqL6K0CnMdRFYaOFKn
IPmR41kOchXpiVoXp9CCSTcWtINXZAR3M8LpdA4FdWWx7jqUpSBP7bvuc1RycVlSAEIx0BYQxMqO
EgfkiFtjhBB22/i4wbJ7cmR6i5p3qT2DICM72GVZ4Mbn6lsj79y7ikPXIDdjCCoE0+SpjZ0888Ep
V/aUB99qp74bBiTkV+P0WmHDh79qydFB0te/UiN/Moe0eO0U/Neif1l8wX4g96Mia69dXyIhYJja
2YnGaSdCuzvUqjtAlVf/48rlaHy8simvrETVXSVK5FnK7BVF+49X7rv0Kaly1UsKo79McbEBiRnY
uCdD2RqlUL6xAd9zt0t1kGE3zhoU/+4JPf/9AXV0bcuGRL1PQWjm2W1dvZht9yxB25j/D6iNUOmc
0m+KpqjPYW+nvo4f/X2YBcoW/dvJIU6T9jzyZFqb7lQ+2lEAwujI0L5DSOPtY2j4GEoQht87hiTg
p48hJvePjxEbTvnbx2jwYnNmeE/2uhG/53qAfAWKEPkjqGDLK+O4rciR4ao4AMtX2KK4IxPetlrf
bVm3pSFNjyZglWjI2ThPR1+33XpyKhoD0GMOUmR7MmK/Z5F5C0otv2KrBWACN2/QEzBvfSiTMBBB
OpKtCUOJ+pVcVyA5vgFhlF+t4G06JMFQT4xNZBOMTj113Hg7tPIsBfzdUnqgS+XIivsJuZWMIXEq
PSDngWqPpu5VsFT6pOtgaMguoAQyncAGC0099QeZoS4KqRgZRTo1FFVMQpyqWr3ivSXw4qoCH6YY
jObUSwYVOui87/F+DDLoGPSP+8UBaQREq+/RYmzWJQ92kOvsPIb82Z6Kd1kK7iswTDggQwXOmrzg
vHb3VPjL9QlyvA7oZa0gWM/AgWmIolUQDM62jLWG+aT3rkkjNBWcLQm7k1g8nZFXB4vbiktvzYGd
6QYO1XWQhF2miD3qxFIrR8JSH4nClnxytPhkpPoe+fs8CAzPkRVrGBrJAAsLBlOsUw4OJXoFnN8G
yTjGFXRC5MsilcrpMEcbnKHLF1Dv5eAKRaxFhbffIbJ2iaEwgBRi8Qpgl19lbvos4qZCqx/sxE2b
xi6YLOpstjtCMow5gXiV9iVe041feH0bcA9D7mWUjO104KmObpGhi5Fug23xhjIut/kEsAPtFoss
j+5CDQ8uzgd0Wgh7fHHdIPRHlusHqu7Y5f00ifb5U9RgJ7K2eMiwg78q+E/rmIXChRPbhu8UEQqc
Uph1YO14rQX+S6ms0evYs1F5bWSKfc0Mld3AsrNW8LyBZorZnZQM+zVSqtEzDa9zeoQmIqljA9mX
AtD0qD2Sl2fmQYC24iEMI4PWIHMPadFTlGMNWpIhDwY8Upqv8qhMoWDVRbdK1DXodwBUqlkc3UoQ
94OsxfGmEeyzXs16aBoGgb2pDevNm2JbTVPJ9Lf5MoKcNhrs1iY0adA70Ni8kv+UdiYwt0ujPuGf
0s6c5aoZNSfyTrIyTl5UxxEcgd988dKviYaRrX+c+7dg+q3hrpaehmMR26NXWK7yqITijzMx6m+2
4f3sU5ySQMt9bJtx2xYpO0ajA9Id+aUFDuJBVKO4mT1nx6oTGVQN8eVsQPfNsHv5YKcvc/Bv/JCA
C3Tqy8FS15VlI0EEEpPj1Eb6Uejc8iEJz1ZkWxx/GyKXoNcrmre4WTFZPo+gkP3Jocn1Mzxxfe4w
SHwpWnShQ15mj+hftYF4/NdEZ+B1cz1wymfrkvQyyVglLWhTLAcUaL9HxxHA7pn1fTEzEcbLFXK7
fLuCbQK7JVnjXE8Po2xNM5ZgS8lv4ZDvFQUsm+heSlZ1PiYbDpVPaMk5+p5Pan2nykqvEuXuUe0A
MZCVXjxp24cWOSfILNTQbZUR5MhbY6+hh2yehPbizm8hbia0KbiDHClfKZlbfeUVypGmnkfHPOir
Z+iRzfZGQKUIgkTGuk6b+muFd1VNK8sHVgRgK8oFkMbS3svp6IAKl+k1JFdvodU9QeSi9KG9l94G
FekWOiPbIG1C2ujs/02cUiK9UKjgmh7HSPNcNoFuX97RzO3UC/5i6JE4ChWYZbKmWa5544A7ShUx
6Fesuwkk2C5EeBQQ5G2aNtG2JHQx2ezO1Er1Ic3H9D5u9Z9kpigndtRtYRjiRUaprr1lOfAwpWLc
8K5ZHDUTNwHU480b2coo8kc0OV6ZycxbAqFm3wbqeksRNMEQSHdKAdgb2eSE3gJ765wHcPQwBogv
XYO1O3oGXLrZB32jryOZ+rJhN7n50V5iW/Qq4/9mH6YM6rN1sIrGqLtLi8HZpHpfrssiyr+AspDt
oEvpelHA8y9D1KBp2Q7tleJimEwBkhIV6DEpWGPg8+nz4Y6caZVMDylIyEK8Og3Q2fLzsNQf9W6I
r4PNh12fWo6KNJzFDxUeltlq0MJgb7CtZrZt/5McSgm6q2Ouj/wwh0O2D3ozEKECeqoGC8tUjXdG
XHbP3LdGY3hWlZZDcGrMVjQMq04yTCqQgZVeqJJWEFdAKwsN8xEKZqE53FCZdq9OZ53JjL8uGIpC
gNyrtMGSDlTQcgjB7Mhra+I1MATfpBn2d8vjFtmRTKxiZEigBfDhMUxP2+XhG4xr2dT7IYB8ESmw
wDlB5mV+VtNEHTnoGGRIJwPs7thDasOml1W2vBv5QzwFG95F4YVMnepA7zhqfpKPTMukxfb7JD5O
9VHrhp8U/387Ke6AFgPbAz5a1zrIk9rjxU1CQD2qdmD1d9GERyXB2+atCHj5WKTBP5p866rtJl45
eJk8g06QzUPr9yF5l2BkrNrzMhxSdJxpWVj7rrIPDNlZPDJnuscopD7j/q8jZhfFasis+gGQEN0z
80i/OromNpCVbk4ggusPQwuxHNd22gvyy8xXAJj4MtUQ0hBl3Xx36mjfasDbrkrAucFPAKHQnH2H
8k70Yum27qUot81L9oqkfbSLtyWHCYClbjDflkRL+SnEdzfm7fCilHoPakacCfTgraBzMLwULa5J
Z4O0/TWuZBNoYl0Qlnojz6MNaYMFSKucLRsUFzWIk9c0bLoGQuFQ5CSlMNIMq3LdPr/bSVrMQgID
D+M0wbvg2SkgG7zCiRHg+bOCVMd88tH1X2JUAH4O/RSzTdixzo8mO9jHritebMhZd0NZPbVamZwz
MESvRuh6vFBYDKXHPTiCobNp2KtK791dkurBNkKzoo/GZGMdDxX+r6ts6nxWZtD9oLHgRgdaEcNY
jxAVgi6oNa2Zam+BZfoZmCLcE289QFf8Qmfv9sVE9snU5niiuCeTKQEjI+x4qoZ7spOJnP+r/dP6
+I5/+Dy/r0+f0yVEx/vag25uXHS1bTTFMvCF/PfQg8hW6N2lK1LwvteDg9JFkXxvmB2ka2Dbkf9p
OpCMyAlzDJsSCL0kNlRhEtyl/1xqsbwvN09PQOlrjTkUwqUaglGa8lvUVp6rOdmGbKSd0IH59G7I
1BXrdfBi41HKjFDbozSqzrixwcmMldk63dkGy/yXuGZvD+CkegubYWQyzOVldwZriPUl/Tds4uMf
q/0eRtPLIMR/sYVvP5uwMYYC04VXJjTpWW1f4zY2rkB7Dugfxhe9VE8ZB7MFRbYG4zvLYg64EnVs
SmR8M8WgOowacN1SjFBMa9W0QNPpqLHMMfIKYF82P1xB9efwbAimE2gj7imalh1d3LfYXBxS2/Ew
2kCtGIGS7zLoYD6pFUoSgR2EZxqC6m/b5Dy+KVCku+WC+UL2uKYZ09H11JYrGk6TxnYgY1ZnbzZG
AMKMRbEjLy0ZQXDjTEO5pMjAyUdLFqDXybqQn80wAC2K4iJZEXk65U3koW1ywMQhB3eiXEoXVhM0
8eJwQ0MtjYajrkKzqK+j4jFE3ehmZHMqhQKaGpTPy/S2rVXPtbu1xhlUCsPEvY41WtV0qRZaDT1o
J2wOoHHXg/3hz4jB4cdmxKP+UwSQU0iLy5LHX9awsX/3x5hBHx7vLLm+BhIHKRWLGThOkna/T5QN
EenPttkPUn2Q7NcNWGDNQtG2Zm2gKqGD1RR1sPpk0xAlk3lICBvC1ESDOZsWTM37JELrUNS7iUYU
+j5RRzvCKQrRSp3o5aXL0iPkB+0boMH2zdb1J7RxNWeQxNqQLK+dNfLb45qc3Fbcs0DKiksnmYoi
uyvtTAcrLWansZms0VLfbGi6o7YadqLN93m2nAQpjS3g/fE9mVSnx0sViJ+39AnG3umOEfSAV+Sl
NXTU4ApV769kGioFHUSDne7oI0Bduz6YuqUCAPLvJwLpD1S/lAeycDWH6tP0PUjifk8JuBYEudup
7qo5gTfEjN/hQXslJ33JUI2F6HsSXekLFqUcbR+/T2/zqvIjSwd9c5E6+xjPAWB3nT136/zR1JPi
Mcd7EhvT8RLWDN9xUzc8U4/aHTmBkJ52DEQJHk14n477VQ4SV2GvHatM7hi7EWhCx0PIB6R3AvsO
+O7TGkXlZhjj76DB/WZ10PcB0Yi7zyOoMdpZpr1iIvlpoqgUxzcTgGYKX1ETfW9KCL6m1GKHsrgm
oRftFXVhcxVUTbZxwFowQAbppUtjBrbTDBWMTCpJSSkXaQeyVv9g/z0eNcOz7jZRt0fr8ggIawqk
gsz8fcoBVnZceSxGQWNxfEgWNpQJtAewahYx7uF9X4JLYwiuUPEKrpaGKgtej91tDxnbKzgCkPO3
0Po1OO6JIvQg0e7H7tskTDPxMjeyJH34r8AerMQzJTtwI5ekWFqDljTrBpp98gp1ryN520G9O+jR
9CZ3drgvWZDxC/meho2u+hFYYb/E2HngteXPMHpU9CYUtN2c/zWslqsRkPk9TO5j5tXIThdVOqNd
LkqrdT0Ylft0AHACwmRbPqXpEbpg2THXFGMrgEK4REMJGHupObcuQOq61s3yqx5HX+NoqH7VCfTu
UnuMVmwEBLqJyl+dW38VSlR8zesigTROat+Ejh9zpUTZBQIVb1eptfHjVSwjTtaogzWgP36tmfrG
GgOl6eEIzBZxxHwwQxtyppX5m40mSQoOJ9QgseE66wy5txtEYsqDiZINhHlM40a2sH3hg9E/DBoe
B64J2eFmAhfWEg/pK0AaWxVvqY3WXOfDc88niJaWxr0pRuvA5MuqBezGRktFgjL21F5QbB+Bdv3d
OIvHk5HJyGRtHMbWcX6WqXpSwXKynNiWNlvcf09+iykTVzzFvH6ld2R6W6YXZdFDbL4N1D3ZB9e5
RMwB9iGbvnYhZAeW9C6lgaXd0CF2bljhhjoPxPBUhVCqgFSE5seoM0JyLpnuWNCqHgWY7lPKa8OL
CjSrN22Yee2khpspNo07BYjb+aC5enRyW2Pd5wHSW+SgkAFyS16BH9mGbD36/3zVjEMI03XtpR9A
F8LNdNyURYu/X10qSEC24oCXRvEC9lwbEpWmcujkUNc3tTvazxXIa46mA/W+SGpHa/lke10LCv/J
VgowYf0Pa1+2HCnPbPtERDAPt0XNk2e77Rui3QODQIxCwNPvpcSf8dd//3vHiTg3BEqlRLlcgJS5
cq3qVzVa2ps68Vn1cWKAH5e1EARxDGQXuZEbz7XfdetEtPaNNKAtwJq0OCJhAEaHaAo2lQlVhMyI
eJhXIN+JlTwdV2fCB9obQB60dQNJv2zQjc1/9yFHOmQZ2E4S5b1MRmdJ8Z3zLsB2yzrTlrMvk+nW
1KYzyZCxzBxvVR/tMKmvMfFrUZvTz77/bRz4UMByP9hvDWQZViA+Sh4SK/K3ow+MjQSN4cXMgnQj
6tZ4LjXxvSgHqJmn4MHDqu4H6J6t1aAGaeY/gwC+HS4o6MnArKnpz9MwzIMgqzoPakoEtAA30aKe
ndLa0cJ8klmImBM7xdEAknbq6aJs/DilronpCKA4xXS0BiTQuCqrLDUUgqcGhNehBZaegwgMGlrR
NveanVVhWbXJ21jIG89Brdeql9/71u9+oWTqd+I7/rOXW+Bh9gf7hnk6g+5TmxzxzVYXNlrmprV9
78HM2pc0ineTyh/RQZZjAGxNgrpxaucW0sXMGY4GZaC++Hx2J34yHqnV6VCc78Zg2hEkqBygU943
iOjNCCEFHwIly99trQsGChKlJmfyGz7HEuqI5iO//zqf02CN7rPuDP4NlKfonrZeIiy9rT+CJR2Y
GxWk4TZAgaXjgqpMoaPVgQZF0HbaLLYpC66G9lZj231M/aDCLlnXBnyH8XpuDrJwb0ZZZKjcTQOE
C0CclKoDdYDJLlpZDk92X7yxWl43Y95fFmfHU8TerHr44gYh93QzOEUDLvAXEMQEl7asHGvVIR5w
CKzopTLN6Dq22LesAb/fuhZ4xmYX1FxNqyyNNDxdxmINPBFEDZbn02DmFcisN/Rg6shuj8K+8rwr
1lI5U0+UIwO30lsABLN2dv7j4UezF6ZlgGwRZemK7dBV9IixyVGXSac6ER8uXWSURmYD1QdshhpC
Gnhf/JLeKJM1OTqpgfIgq/Ksg2nL2TbPYI3VvoFMm52siqqA3IRh2Lcpm+q9k3b5gVvOeDNBCBIa
cVn9OkDu0dNi7Zcv671bmt5b5xVDSIMKN6v3MjfAPBKI8cbClPOgQncv9ESwebdHjMidB0XAtd0G
2bgxodC3KlSlgqsqFehQDXWIoFVwsWxpAFejtvbg2khAf4XSAxAyfvhh1wTmkraqgTdHyGf1OVgv
U7mDPhrkjZHOuQFmeLgpmKwvpguF+tYsXIjvgAJFT5vxWAb6HbVcZaIz8Jbke+Gq8gQ1lCahDq7F
bKtXgN95UcM/ZgnyvFubApHU1PCjdMNtbDQHZoKQcLkUckv4NEDQ7Gm2Ycz2UZa11xakChvfl+mG
7qhS3VZ6yh+g5GaeqdVEQXfhtQDvH/roENS63LhAXGyyMviwoXL1Lio1f74XUVXLL9Vk3ZA/3Yog
j283cSLrzTKRjNpbC7LFF5oHwWHQb4xehiATKFUqxX9lsPR3KzPv1ukh3t1GYK0ne+s6Xmg0hnlq
Yj48mVmy60bfeM2lASVr3ow7cmNIoecGNvbN1JvH/zbtZGrVypWg4aJpi0jyo0WwwEYT1h5Vg9Gm
cKZuSyxk1MwQW//STFSTKMv0po42S28kEZTQ+e8Yr4WnHppCx5bhr6SmnSBaXro+ChFUb+Yojsik
Ai5RNfUM2MNW0fRTEymD9MKqjs3NeJT6Ja60X/NMyHhcs5h/p1bcOs617/Rnb5qmp4633Y0GHTHq
SwwruW3y4Ep9A5CLt81ogTMAVwSjRn2HBdY+AsHKU6pNGjBF45b6it407l0QBtI44YjmYezSkPqq
KU4f3eJ3hV/eTmbAuouI9w+y4Ay0XHl/chW5E2DD1j4z7QpaOuCLml1QTVNbjnNHrYznJjCAqbGl
Zm8Aw81ZcKUWDeJYoK8QIOhP1KQpPV/ceSx7HBXtSd437F5TUVteJfYOC4wecjdJdRhQu38lFyRl
kis0KA7LgK5o9R0KAYCgUJPQQRRpO08SF3V/sABdXoFhIkAqu3JXWR0AzVzZtrYyNSeByFYbrG0x
RbdVXka3qJbM9ynkjVY6+dQmyux4Ja7USwdyHo88iN3b2Yk1eLg0+A3M87IATEm6w+L9Mmi5FleX
MTJQ2AaMO2sUXAFDEsS6eXLw5XyuBQqZAq1N7S9v/yEd843wEASvOn2Xibzfu6gWeogT52eSTcUP
rgfIHHjlUwG6tL85sMZ7Csaymh3w4u331YhNl5ohx2bp3gOPzCp1oWnPjbi6eLlmvZjtdoqK9KWq
h/o6pDFw2sosuEx2DMDxLZJR1ssy6KOJ1XqGSNY0laf5zTiYAe6RNClR3gd5pC8HEQHwlvQjVH7R
0ah3K51B5t27YsOTWkOwJktgmljnsLLcRTmHGp5jB5B1zduN05rZU1tgKZh2cfezRKxKM237d4s0
VuWN2avTIaiRA5+NnbbA9hDL76NRNSi2U8MjiN3Mwydfb56Q8ug3WY7VfqOwEK7CR7SNjdelJ67U
8nSwKUwda0NjNIDvUL3Clx+9cYxy+dopgZhSQz/HB/7At3oABtMUFNaIBaAQvlc1KrkFWhXcIA/I
2/vgisJeoPdM/U3IR+qPwO22Nq1gOtHAXA3sqLhlGh7rPB2PniqrqDufXx11Rs3YjXCfRv3ZmKC1
DRYO8DPWpTyTG3lMWlzuOgGy2APARyL0naJGxnPU5tqAKM/KVWro8tbo/eoK7IsGNCtSp66sSvw+
KyVO+s8IK2bBHQgBwWGe2z+81m9P9HISTRpcIYO26xK86cPGjPstmPSa9bLUUwNcmXcnMknQ9G11
3wJIGuHRNnOHtyivDiDe0X4ZjnGGcOn02oJZIPRQ738D3ixt7wi936O8FKhNNchzULeY6fVhGpLy
ZopsvmIjTy65qkplKeDREpJAc+vT7rQOb9eFLI7cApcikc8QyQxgodD10YQHdlWdH6kjx89rU+Y2
cvxmBCVXoY+XGgxpL+J3JQ3xEptDDI5csKIFdWC9tOD/2maGHLbkBNbWjzGmW9svxg87zvey5umd
qK3kwSwsAONzHfRVTZY+5G3ZnPHEeaXOKUmqCyiqL3xw87M1snwNZVwILKpmIPAGXNEpHSItwyNM
9YwDQ48H4U4l1ONuyNg774DE5Xf26NXXHPjRVdcH+rekGbR1WZv8QE2GjAXUMeUTM9QWDDjbVQJm
mG9RVg/AVuj+wUv87ISqUzfEcmglWNs+T0WcXHRtDECgCxgAhGS7tVb68bFUTeXWKjc9rpML4pXQ
RIsbJMOAwlqDyiY5UvPTzVCzASwGbjQCFUzNOyo7wLBVld8DFzF1FTHP9EYCaSX86xDw8oyKOHf9
6YGUBEoAMilDV3lEHSjlyQOaROX3uP6Ygzw0KM6BiwgcyXgg6fcdkmmbqUYNyFDWxj1K6Y37vA22
DaKUN+RRpJkFxEEwrBCdAs+ul7nTCk+b8UDOtoXC7HZsgLnCUBrRqDkRjmw2dimnIqxcbTv0zqsJ
Ta0DAx3TqlPMMM4UVSdqQqTGenJE+9GMhzHdpihVXg916+4rDsEw2qu7+Kv3bSnTNW3kqZeatFtf
nO1ORicEdbIVZbU6uwNVcMb7bdr4GkDKhTi2tuWfdKC25uwYi0DJNSDDSgPITqmzZhzS3QgM0DzT
MuDPOREpgirhmiVY9pg5gG5J0bPbgOGNNkzeXR1xmIAhOA2m/7aY+syFJIJdyDDucpGFXlK060zr
2HZuV/GkOMtT6zC3jQgv37rkV5qiLFx2Ow4C+0M1GHi7ef4cJbYgqRuOeXoqYsnOWO18HCY/A9jn
z3ZSVv2paE5kpxFdFFigUdWJasa6egpsPvURBIM91FJakWauyOaoDvz7y5ADFLVZaEDoDGF0pFGB
tEvS4mFyRudxaAGTGdMb0WrOI1ksbTqAPkLctsrUW3q9yirhnciDIyOxbloooTVa42JFhVLJtgaH
FA1NICV7RDFWsKImSmKN6/9xJc+qxW0KiEuDLHwgcgeV0lNdnDp1SAcLbTEmBTBDU3GiM+oubTGA
nNgawNv4OSYmd+onz2qqwOfz5yn1a01fbyClle7sPGZr0g0/FKo6rMLvZG02urwIAPAvTp6zda6b
1mlwy19txMTZkOLjEGe2OJPN9cGv59j5iTon5SHA1oA42qcL9QyooAOlM3jVCu1uSVNNvZec9LF+
bT8ry22kGchEaSo6aB0oKpUXtciVBk5JNw+cM1r/zLVM/++5yP55xWUu858r0swm59YJtdh4fOJh
VDNU3hKC1/9sYrtjPmUdHitLL5YTX5vUi4R4kpvNxXY0eRnMNjrg1XbszAyIHbLNpz4AKofMMI5k
owN3K9QzqwPKDEBS+pJ02EGAt6v1xicN8Hs/016qri7fueW/+PghvIMKej4BnnQ++VeXHg3eM6Qy
jqqbq5H/xxT/330gAYYqL/B3bxzhOOd6cO0VET0USZ5sG+jUzuwQlgdll6rSnWuHP/nZ9B/TybRe
/jYo8s1mZof4z0FDVlkvsWWnZ8lRfCkKbbilQ5d6ObQyw8UyIRB366ZqQc4SJfqqKzZLXhk7I8Ue
1ZXG+GVoLkItqstonrI3wNWhDyoooa6gYnq3dZQYOxaBCJZsNjKUq6bzOKhBebXpUVN/iLw2fx61
acdrE6BWZdctFix2GZcfdg+MbYca+Lpnp8Qe8tO++P/bXtaoX6Ps1Zz4UtkrUF5Ck3mck2U1aGvP
Imgel/xZ3pv1rnf8IVzyZxIpTERhU3+7JMWEHb/msT2cyDTbk7CMUFFGObdJi9g5sarH5dICD5xd
XSdjuEzTRP3XqaljNPJ5appIB5XzrXDNcDJQIdi6EwKDOSAp17xy3VBr2gJ1AEN0nXvwhBoPqGt5
KpSN/BozgoIiECQ7mmEeSxN8ziLB7oOCJjXp5wHL03mmxbTMWadsh/eNd6JO4MDuMycX5x5l/Ouh
8LDiVguZeeWBF1812kjNKpMPnul9mY+g6lJNWq44PEauTUbsRDbXB8EBQOE31Dm7qXldpMK3i42b
v5dptdH/Oi0NCjQEszLZMuyjsAyiaXswWlMnHbrPaaMWW4Wxwqpq6DTnUHVY2dF6xo+Bg6AmrWeo
6fq9RCESUhNLk3pRy4b7hZ39GLueHhXEu2iYvgcdtkSxp/dnEIpjjUdtTxnpjA5pxCERy5odDY3A
so7XhhpC7WWGqATBv9U393/Y55m/XGTMg3Tl+VxuEeLoD4MXP5h2r795EGINIif9UYisD5sh868Q
/O3OoPFAOeFYBt+N+kIODlSJw9IDp3w9VNWFQ0dkTR3uzoLG1DuUneu1W8v0EiRxcU0mYA+Q2kp/
uOZjXxnTdwtF6Wvo2HK1bI52SBEj9tBCuBPv3PGt0O12lTIrvuXcta/UgS0AaitUh4YSu7mj0sC/
HJmooxjqo2ckoFZ0FARqaOU92WTnAGU39uN9jcjg1oo1eRPliXljNPpdqxa1GVJJ1JKdlmw1MOZD
ERgij7HnmUdEVQ5U1LIUulAT6s7OEeTncyf5k50OI1JLRyd193/a1bRgh9aOpdHtv/grO12ATVpy
QkHO3PnHcFTvIn+sy/njLfU25AZIJD9NVb5bpjWBqb9kvgxrrR0urouEzgBM/k0f4XWNQrP0vmUB
YL8lFBuGJuChYRvVi9c2KOOTTf7m+0ABSMl/BAzkSdwVv4XN14wVHvRD75EMyrBLyduwCqzoN1Jn
gHHn7H1If6JGr36yhRg3CR6N51rn5clAdnU7+TYWlSAfWMWF3/2wzDjUprz4DQ7uZ+GM9kugDQju
I/J+dTVdP5Q2Svc97MnuMu73oex04220+4N0jfy37k1HMQb1G0CbEOgC+6En2lUi++lBN3m2i+ya
HWuvZTe2n8RrI+jlG5D0u7Fi+S99TL6JPBufezmM2H0a/BwYwj7jzi43Xu+VL55AOFC5Wt10SD0/
OdVN6oRVnAlQYDvtKfWN6aFrjQfwdDhv0GiGmlNkd2foh1X3oGl7Jzv+GERl+lpeOGjr7po2AZA6
9ddagOI6EGDGV63g6aU2Emz2Lat/b5yNm6X8B8A1kMlSDmbrjjvUUCabzGT8FsUv/LaMUOCFgEOF
eL1T3BrQXvNXVYFPPOU3ZEINl4bMtAysZDVo5T7WumwrFegD/2rtzvTzdIWwsTxa6r03d0SoFpii
8pZaiRuVl8JMLsugvMRbf0xSkHh+TsSRMF7jZsq2GkFEsKD+mJh8vMRoV4Xf/CCyt0nxcVZMjKeu
WHFHUb7NxG/zkXzo8KVdDfF0aoF1FYZ/hITNynHB4lHm1nXGLEyQxkBwINsSxiHmZntBgcYzdZLJ
TYyLafUf/i0Q7kiTxc5Ja3wnJDoKu2y+lalt3JsImp3/Yu9r/tWemd03J28//GsAgEJir8Dv5lsQ
Zeb9EKOaao5k8ahvP/hdkQQ5ey64QQmTQKVqBfgXuqYD90Rk3+KLKZ96SDLtO5Rwb7vRMr5NePDG
wkve8QoDfUrLtPMonOkGKtU+iDJQkKxGIqdbPg1qZFsiMBS71TySHJwIRWA00gKi4kZkEB33/hlJ
19Q9QBRppJP4+rcW4CNywEoPtRfxpogb+x4I8WyLf0ZwliwF3zDEq/dWa1XICyQW1MKFDj1qC/Sq
lsl+QLpoO1beFKMmMdmAo8v4kdmoLARiNnt2Jl2uA1OaN6WMtV0/9d3RrbvxjDw7xMe9sr6v8ZhH
eV7PX7GMeIwYwL2r5H4SDRjDKq9SqiL2a6vpPPzbZ5uE9R+fLa70L58t1TSI7KraLyrdSoa2CFsr
6Y5zcZZqAjXfHansqzW1e9SRtIdKMiZXiKyCQo7CdX7j1RsrBWPAbHSRtt34Q6KtkMbm2LV23naA
mFmYDBG+dTK2ZYp3dOycJ6XiNagDF7q3bWOInXvVsLMGjx81QEIu0hXDhc7oILISDGWR666XjrqO
3tNWj1ZF4w1bK4utg+9Vyb0/qpK2EVS/QJ6cUeJZvZDHaFsm8pvWE6p/ZAg99vg44FFiLWn9LzH+
+ZScJjhRCsDLUmcrhwTbfrDRjQjuOp6PGpQo39QKVtxabbcyOiADe8CCHl0HEGmbTd/ILdJBc+pU
FSJwPfYaadp110659TFq+dTwv7kNuPN3HFBEyFh54qkpih1KuZHXw523NZ1k2hWqKfMqzKAb8sJ4
rR+Z6UJ2XJv0V90Zfo1Z4N8i0TzcgE0bFevK3zICN2yFh8yVmrYQfEf+Y+Z9TFsibryfClS2g1ob
DLtbH5ixENnF9EBbW2pWepYd5o2v6kXFRvqliVhmeshqHZnoGtWlPgFX49TpV4bRO5uAB/rZIbQr
XhK9u0V5xu3HFaFOc4o7xGnyyezOKDIBvUQBouozBDojcxtXKCovvUFuqZ8Ompd+z9zK3A3cFKhh
wSHlcX8p27pEKX/ugEHGd4cVGdOy/fCxXCHCqm2R/VXe1CG8eAD/JZQWWIXkLbTWxUXICGBC6EuF
XQmJRsmA5kfqHqdYeXVbML51Kx+hyWFFxkb10JkPpMyhrL2bxV4ZJqg/5l5hrY0KQMMBKwMHr/FT
SzcabqHk0jEb9xydJv5DZeUZFM4QN6cDclS5REj3n3YHfiEOXn+yfBlJ7YmlBjTLQ5prGQMhIYTi
1cEsPGtjD7mbX0EP1m11cIFfKyOyLrp4MhTciw5kprMpkVboZiPfpFipeNiDRP55iouQXBjZxoA3
0O9J7M0yQ5PqT9idJKDp8wVfaVAlOwbqQGcxczoOJgUXRuzngg1Zu6mxAd9VXo5nQ+m8HffkQybb
Kf8ZTVMubfKhZlkWjh0uPa7hlWvDhaBkI5Ewkjz9OGSIRjaol0c7H/wahEPxr9mWUw+5O41XbvtC
+00RyC9BSpamUPlJQJ7eAc1+xt7xazTzj+AmDfad+ElLtWegoK2LqYEfUFrJCKX4MbvUY87BvSS0
OxShmWHdJSZiPHm8AmMk/znEbAOQIgf2I4VwjRMlv0RWv5ex231rRuTtNTfR77Hg8cE92er4P5bs
gJdWDxacBtX8Htu4eLnifnA4votMjuf5VLOEdjQarKk4q1FJpHro4Eogs0bQ4g3YDXapiaI90GG8
Anh5B7HO5sGfquCMYsEmJLsmQL5YNkl9wyJrug2cAesXNSABVwAyRqVzslFf/OiXkNOVOn+Ky6lZ
DWDkO9NhlFpx1tVhsVFTSNGGTm5uywmAcMnbS+vG5VMAFOx960ehbjYJcC3rxuX5kzN05RMir4A3
VuKeHOMyvwIl5d9Qq8manwOvx3kS6NWBVjVPcB+qOUu1ocWDSB6omU/OtAYWyN5Rs/MrpAcR4N5S
c0yjFruxxl9b6qLgCk0PyG5YIfUiE68d6xL0FtTru3166TqsUKlXH8zmBiGDO+rE0jVdVc6o7wtN
syawLbMGBRnNscPiAKGkgkUX/LaiC51psvoGvmy5N43SmVZmHfUIwI9ggjcKbAwLKDOrMzrEUAU4
RikOS/NvfsswGkEuNGxp/r9PtVzyj6n++ATLNf7wow6vleLQGw9RApFlDSoh5YpOlwOIP5x1aVXD
CkIJ+Wnp8FJQ0tdl8c8Qai/dvppxadLZnxfIO2QkDQ8sh//7NEn9+cHoKvRJZuNyVTK6TW2XK9c2
7iaRYu+mPsQyhJqzC53SkKrKXqC8WR80Ky1vO0hDOkgFnbli7KRDNTpAgWhRFY6m9WGTdJaxrQZR
o8uo7gBgo0W7bQRDrcTnWBpRZkDLDZ55WeyTjtrtKceTiK66dIyg15GuZFfuJ1iZi6R3N6xKg3C+
4ufEiFKhcBsc3pKunQuOXXJtZOt5KhqciNfck8nNPFUujGqTpFo9uwRacLVAQrQDw4Q4ukIXx/nM
y/uPs7/YyGXwbS/HjY1xdOCfZ4vNVdMss1LHYqvBEhpmNu540LsF91XvgZsqAZM6NSOHBffChIS2
ZOZNojxqyKvtk87pQ+qsbT+4LxFvKWqpX+ZBUkApEEU8iHwBIspFy298y7qCJqX+WU3OVXP16qct
vGvi4YTD4kdZe/bSHNxMgR4dvGZ4IkA6wdBjhUVHJGC2LybyIHtRTzeoMl/pIzYEuZPdgkDPvsvS
zLvigbShFh20CWzOudX97MeYIdPXAZFXBXUb+m4EFgOviE9Nbqv9fO2+dp9nLDM+bHTW57b7miRj
vtLLwnude+OdbgQPTAh25zgOuwPvtXtuu+lEJohDsLsOQPybCM8yqOYNcUhufX+XgIzplrzo0DXt
nlmlvFBrSDN21/DypfQ4mDTUzGQaWnBWuJoZHxZbX1pN6Gc625ELdeSiQNFFiSIestGcSQ050biz
2Xq5auwJa8cGMFAv88VWbh48YwBey/DxgbNy8k+2293RMPqTgIuooVRafZndqEHDm80fYfkTGHaU
Euxf18XEo+Z2CLzkvHwy4UXpygBNImpS8YWRb+s20UrTXO/LX1WbEWCkJuiqyIUOwQQOkNZojfmv
okm9PoDoXlGIcLms3nF/r9XArS9/ad/02lH35bfli0OAFLz/Ij8sn27gTnBTxq801/w/DIZKRV3H
m7k5VfYRDBtSFdPIg2dCJEEri+F71naPZl6wxwySjUdP14HQVXbo2Vla2V0nrMMB/vTbbQcqo4Nf
VPaTANEdOemuaYSdqzeX1HK0teaUxUpAgO+hH4xn2Y38IlXLrYJpC6wImJPrwHho3KG59UF61fnM
eCBTb4DaKy7i9ES2oY+rfZGWejgPcMz4YTC2kRAGmDgB0cO6us8ONDk4cdkRURFjRU0aEODHornG
cEemfkIoMR/6ZkeTo9qkOGcW/0Wd9HG11DghhRvfzFfvLAm0WepuaDLfY/Kq29WV/OkQZNn3knnG
mVoDloe7yDN70IngD5q0Ib4DUmVNnWQqIZG5sptoOFKTTZW191IE68iFPoJEZZw+PZBB86DxEtST
vqcPAFoP/RiLAVtJ7Klk+qKnVn832Z64rSb5M5JB8A3S7uMGioDjPh7QTIS2BukWMJpZEJyrpoAC
Hyqov4Gn0AYlbtGdqj4FdM28m809FPhEXYMvBDGa8GPHDQq1/YzTW7D5DKmPU8+r1RegnpW1EBM3
rHsNH7uKoxfKX8c6fxetKB8rJNn2ooXED6K0waNyoNQ21oDvdvumIcj5njkAQDJp/2ZWftPlo/kq
sm6EHqjJ71wr7Xd+bQ7HqHYZ4hRMB2ugPTyyEcq4HAKdP9RwaJTav1MM9woEg/ETjbaRleOnkeso
SVB15KmvgdnCYCg+y5PhGRoV4HKGfXGTqvo8DzykERFQm91c1N6TG6ojPmYbldsyW5r9iIjoAJLH
I2i+Ud6hrYrxZ+ElQJcG5gtkh2uAEo1i3w4de657++xVRvKOep48rACPvgrP1C+lMSK1Zo3p++dI
mUOMgkaWbgzYtmXpay3LkCCKef5MZzx22Xwm/2L7m1+sGzqem1X+Jc+mudZ4AjPY/ktWb86xOeOD
5kzugdJrc6+HLNnG0WqUmXzm6MiZZsnrdk/2IctXfEJi91r1VbVzQT/wYhbVzGfl5r6xYZbfHIBC
gjhvXs58VlhLw551INA2A+1Z+fuIk6FKDTAFZyzBo2xW0two7HyYuAF4sOuE/Ze2DDOxilIRnQIG
2RFAZVh5LSYHCRdDrqkDecLymkJD0Fpn07AGhio6LW7R6CTbMc69cLBRzSkB1DiJou8fE2nyDVjK
hu3cnEDEZrsNPpLp9Y9CGhMIXPMzddJBeiAMQ1HXHbVotoEZH7PZhvyYLba0eNsL3iHi5ZtsRZxZ
kB86S99ortRq9bzdZ0HRhNSkA4K8IOaM26tdBwBsKo8WBGKhraREyPaXOWYPNeDfc/ztKlYN7deq
B/dkMtrVg8aME3EzRFAn3TPUWm0GdVNAoy9VsWh5U0O0+8GW00mH+OsGD0fvlLRxEnb+ZJ9bVlrP
OujSZ9o6wcsjWCirdQzU3Ddyi/LaPht6vPPNskdRvftOd0zbQriiRszirtP17tTFvb/WY5a+i+JS
1lbw1jPQrk7dlB71IucPaiD1N6yEho4JuJCVMvfAcszjtqb7M0bAJ0k6+Y5sqQx7O0humW8YEHOd
wDJqlRNElNmHrwNFFgE5Rr42kDztwdAL7g9bXw90ZmGrKrnwES7A2dyrzqzku9MNUHH3USakDiDF
FPGuBaB353Q2krICT6IOywjw+3vTLsBz5q72kFpXfGnzPyPpxnXrIuhK/8s86bM7KMspDa5bJ9Cd
txxcuxBTlG/mNOihYJmEll4s953ba3sdmc4biZLwEHm56bUehjNxaAcc7J1pKd/0OoccJOovNJkV
jxyl9yjdxlncVJANxSP5UcvEh23ppTOu6+1G8gbMQDYelCjRKI70kSM3z89u3XyfP7H6U9wKZF/k
USRiD8WC7CkoqnNZasFjBsKnI54o6i6U45uy5zreFmaS2EfXA1XKv+0TEhmr0mjrPR5/wwUL/uEy
Oa6EPrRd7phZpataHyBCQD1ekk6rrnaSXSlH6Jpp0EHwAxXUUs3F5rF83APb1tz16tCCWB/ZC9io
SR2LrWy9dltHZh8Syo3wbtgD33m2Gx0I37bYNS+bdjqww6ucaFoXZavAau6QW2s3XODpEWuGecOZ
o21SdRa748cZ2f7WC2Ap6HOAldxl+PUcfaQOtu3kVU9Nw39aiDL+TOt2i0CcfDOKiK2BnxqvwvcR
2TPKdstzzw1NPmmryC+Ms0+MCBQopraDiBzWOfGRTHTwVBSZzpCmgJZrNUGIFuDVbeYJVCurgjsC
cZENBADQv7HcCwI55TVQj18uzFdz6vR9Zjt4JFfawA62ruEtUTNooPdtbENMx8h+RrgrfNN1vldB
kq0NxymuAdP9UzKV7WYQXKDWG/XiUPP8abfF77Hsu0c/SbtdFJXFIS4cKKWpychjsqC4nrbOd4T2
s3XkTXzt6f64B4UgYdTpEHBebyLPMTfUlCjeu3c/HGzL2blFAbj42D1MPEJpP0uLA3IaKDCEwsMd
lEE+bLV30aLswBN38zfNisjCq1Z1TioV7/FEXwOyKLUHRNfwLcg0rtZU+8+Qutoj12viFQaVJxAp
NncJgjGzjZrUAXR7t7dCzQMBQm/35hPKwPujbVaKm9pH+LCBNMTSdEGgiO/VumRWDIS07wYhUwzj
kGp9dtsmfvCcLj/3I4tCYvR2/7GL0srPpaXkmRCB34DLN4coYbXCbWu8g29DAPNv5reecEdwveAf
kTtp/6D7DQiH1KN2TD58+wSMxpYpkvvEAHm1iJDIwt5werN1KPMMYnyBXMyHnYAY4Mic7eQ/8Sza
xNqEGoOuY3tbpskWSQ7k9fwJz0XkysFug6IQlud7gxXdN/JIutTeZRDnW2GxVYQz9Xyn6cPur20i
nke+DFUyjh/sTRfUcInbQv2MvlLRfG1SLyL+8kDff53K/+j9Y+zi3Kupal8Tu/9h7LyWI0eyNP0q
bX29sHVoYGx6L0JrajKZN7CU0Frj6eeDB6vJzKqp3rIyGFwCGYwA3M/5xeRPh34k6YoVenkciABs
skrVHzIgYdgcZ9P33Lspht77oU/lT910nKc2UdlZ+oN3AgVeXce0aaGssxGmkvy9idGotpES5MSe
5jVQOy94+vmQuJO+FOLLO2f6nVddICaxT0vMfQyY172V1hgUj+0bE/u9H54MrM279MkQteB72ldo
06T6JjEBF4dxWZwhwWdrYE/lc2Wr3yS1UbG+8diKv7+PEeEUrBTPfG0t/piStQbCuNy8F916KDfY
IwebxPb9kzlCvTKHF4l+z/MOa7rAGy+O4fQnrWUjE5ae+qWOrx304UEM6oJsQQlChJ9EzgqTsLBR
nKQNTToXzbkoW/UObqdsZa+oPcnWvxobWwGZizRDQFXJLiwTWFdiQKuVg3MsW8FSc67vKwvBgLF5
LVsn13+2se3c40e7QuHWT+8CfyYwtOEJpW7T+JbBIV4hq2HcKAWuf6Nix09+kldrnKSmM5Sv5GAV
sbWdily/1aPCXHamFbx2WnafJrnxE2I/+Ea3/R6Ufwy3gxb4RhdrCPnzrkAfwSUU46Yns+k80APD
s/z5y3rNyKytXVRX9yF31NJbuN3HLMMY6d2QKC2CZmu2AWK4E4ZE7w1qYWD4odyiYIMSVQFqn+DK
ojTD/iiLzZi/FSX1kLfDx9bx16JsjQT0sP91bD6B0SmzdIW07cms7Wzvzgss0Ig4sjllGpxlWR7m
Ll4+ZfsotsOTyuJT6hlEbf/DM/Pg1uoH415M8UWKIehZr2+BjUYb2WtMpx+w9Pxb1rbXXrJaG3V6
DQm95pXrv+dCv+LaK6sLa9M6tb4mQglAeKjES6ijDcfv2rvLgho9bh7+Zzgy5KC8LiDo0uvnCag4
5oi1ft/kdbPM1Wz4FLn6l8614x9a2TB8zkOZSclWScTfLRej1cE3BYZsPr9pv0YbpR9Jk3RqePZU
5UuieMZ1QdnFanrKo+CLXKbJDYIDy3Xh6F18kIs11+A7CBm+WEs1L6nr1Q5eclYqXhWz8pesb4YW
asdcb/TO8r2rrMemM+HF4JYLBHunLaSZ9MXGXjxTneBr6kGDttFiu0RJ0F8cCNRADZrga4Q1gCnQ
3tDs0Nv+OjJWw+k2S/WXjJXNGQmm7MyqNzuzA4l25qA8O3oYHvUo3PhaWj4kSdTdWrENoKXHGXQg
5rKsPCF2slXpzObk+87na6sYre815I8jiyN2LZahYHlJhEz2lQeE6zZmnyk3shSWrrX65z/+7//7
72/Df/k/8ltgpH6e/SNr09s8zJr6X/+0xD//UVyr99//9U/DdXTHNA00LEwX9RHLcmj/9uWeJDi9
1f8TNOiN4UakPRh1Xj802goDgvR7lHk+3DS/JHTrGjvdnVUVYNLfN/EIDbdt7e+kzkmfZ986ZXXd
x/p9EB9hrGxjucLqTbPbATUzk4s1BenWkbpy2KUai2Asw+3VZTAOm1/K8IgvAUCY92VGFJvRimxM
ikEIykTy4MfexzrZuUyTleA7fsCeGPTsfDCzdDjr82GImmqT89BDkemP1qRqPyGmn+7MTrBiN1Or
Ao/kdNcucqzsLCfATUEs/v6jN7Q/f/SWZVh8s0yTHLRl/PrRI4+XK31tWw9NH447ksA+qCl1WqeG
Ur5WMUmTeTnRT/CgS8eobmUPC84TVG0BTOyve1WZpxzSwPkwTy9mmQ19aDErVg6mWQevSVhpq0iP
+7ONJeaxLNDJGMlNPU+IPvPxWt/nruhPg/GeuwoPpxE/GU/yZ6ZW400bRPrBMDSeuVAa7P/wvXT1
3z8cQxD15dMxgIZYpmX++uH0Tlw6QOezh+si3SpMePm58UyGIr/DUba7g6r/JB+HYZ0pG/nIk8W5
F3Ct7G4s8CrWAvcLMeB2bZlphmoaD6YgqzFrMM3mk9ZWZ3teI/JSvM8ikb+YSoFlUNHTdcyNY23f
Bkpe3QK035CwNx/yWU2/RNsWuYPYO8o6JMPibVOg/yhb5YAqHDbmrMtP1AzX2io04O3p6ZLgVLSf
7AzVfi+D8jh4aGbofVwtaw8WYdA84F1vPvzW11Bva0vbOzh3/La0lw5zWmu6h7lR2s9NnQ87qSfo
wfJXnFQj/FH1bvrYzAcihUVlRgiAUUhDq1t0UA8PqVtkj1qrVhtFnfK1bJWj+z65js4R7725xhuN
QhNrzWjiD+LyXWPPT2W12ciGUhPBf/hGGO4v3whTCEflfxPHbBsasq3PP6cPTyqeLNqIlIz/YPKK
wj5ODJdeRV5Z8gzD8ll1a+2LXIQZSjecfNMbLkrgskRTKqwgo/gsXWWvLrHSPPZqDytPK7coikUz
u72FgADx3ikjzGXi8igHyQZZ/F/rrpP5Iva2de2Ashl1J9nZ/aQeheGoR3lmDLFeLrJwBG1Fokjs
DCfavzf/qc+1wqja7X949vz62J8/TASgLENYjqshROdav36YcVAJNUmFd28P9UgqNnUXKvyFWy1U
XEDfqbruEjd7zYW5lmtd2aOqAlh6vdGjcIvwLGnEwoF73BW7mjzD/Jyt5qfrhwMko3PXYt5GB1mN
xwdBJzUgnOZP2bKKVeRdNZHeqW4cLmSwRTaIVHlrIDsTEiVA1l0x2mwZFQVaNp6b3FngXP7+U3Ht
P33FdMMWpq1qSO4KQ//tU2FFZfhZk1j3Arvcsz4bZiBtEgNhm11upSaqb0XRaijuQmtKVh+kl3MM
DaRcsqxDPw9irIOUvJRW9uwRHNxgNau6ihS0uNN6KaGAuYk8B1bI/tGcEYORv7Xbwn5571VboNNs
gXVjP4eGCi9CFCNU/J0stnNd78BQCkb9T3WyXzGHmq6d536ybqwdltqG8lrN8t4L25+MBx7D+Ipo
foRSl1XuZUtY4rHlVdhwydYPvV2jrjHINdxT0GrzV2D8zNep2ERaPe0yE6DKXC/yweIZQVAR1RR2
/Aj2O4DxTWfR1e7woM0EkgIiMqlbdkpzaW7rRxyUkoawHBZhgZ8h79yr3h5z7+LSNiEy81PjHZ3U
/pRkbXMvq3JeXauEHMZGFmWDmkChEuqXv/+OaOaffjoufhuuirmAaxrswuf2D8+h0RW87ka9vA8C
dY46Zy9RXYVfsx7QoTdY4pbMTwg8DwAw+nrB1wJFDPL73mtBWmmDbyoqGbYVPv460q06wQZmPLmp
EsJxRYvF6qOKmBRytbLohNM6KNrpoQtsVEX8bBPOjnhFruRnZGKBms5FdhjNzrFnlZu5mFaIj5aO
OexkEaLR25SyiBXyOgRqtnZ0vuWSERR6Wr0OJ6v5QL2GLc7KqKquxCECVdM+MaC6XanXZoqQBE5g
6pV6jdtcfuPp5gfqdeEP9brt0/Z6CXmdEWIOuG8ttl81zW7vLM31b+IO/usAiedVbzWcwoVITyAU
7EfVL/deUKivqIo0G56p3lZ2iyL0zwtyXX3jgHfq2EHIestovrxPq/sTEeB5uJy2aHOfUHxxqltj
AjeKdeNYdsEjmusG+ByidZVd78eajAC0AnuJ+kX4neVTtkin0nuKu0lbecqQ3GRgQ3dt3ml7OZPZ
kAF8n6kXqX/vFgPkZHyyOm9YapjGEZyGm+zMB1lvVs24rk29XarW9FYnG2S/gVG6EPp1DifcYmJV
3zg+EZTMaNPPCMAfpDNkEzVHc5jcV0CM1jKyxwD+BPapdlOpuyEkYK9qus4dOOlnJ6wPtZc9QWaI
bwSPw7uRjRGeFxhcm3n3SJ7Lx87Ozx/zdKqxCSi6rSxaZdLu6w7guCxiwqzf1rXYRK2e3xFhV1e5
SOx7rcyTG1HaW3Uc7HtZNYRes/I0b9roc51mlDXOHdfuXp9kF63I9jJYi2kQ6oaJtZcBo0BmyOa6
ZrDBRncCQjiLJQfptlclU+/CyiSol9d73avKn50Wf9GjyYHzWntLtunGbanq9dZIagU80IRcAyzO
TRG2+f1fzZPE+yEtyi0Bi25ddljiZWFxX8xsFGCQuCTPRJRMyTFtrJOMnxR18mBiHCD7WhNPKScs
yckP4ycnz1fTmI9PUQxBwyktlVwLO3ZWtwYEjZwX6SxuaCbFCmLRcOirpiID13d9fK6jvFzWqnDv
0CcNtrpThDjO5OMp1ojOA0m0HyyNRIGVB85XOFXrJPWNn37rHruGjIwcDhzAvTP8INwCaJo2f/8k
1H9/W7JqMIQueDFYqqryTPn1QUgYqmy0QekwjFcJsfYe6SVJGUBu6tYNWnWHVBgREVnX4R0VNN3j
1Fglhjeo5Ft2od5FXcZ6oC/TbznfSsBlxst7DzD8PolqL9zZs8SK1FlpEVll/9O5aymq0s4GtvIM
C0eMcZd+XafXdYQO+njZGmN8aYNGu5UNggzI7d9/DOrv69L5YzAF64b5P8uSO+wP7wN7GMB5O6K9
vGHabXdmkvKTFzgfI+JFGEDXJvQy33/0ia+vjEEvf38YyBFFAshf/vqDAj07MmXR8u9v2VB/W+fY
qqM6Dn85h4eH8aedJ0xTFaPBMLpcF/STZ1coofvhZ2LCyRyUR20n3pauJ7Z/VMt3fKUCpfpztY9u
47Va6G34GauN99511NgrMywzNJrWMsyZ2m74pJloueTJegxqhINJeayyWA3uFb98O8MIwVj1LTSP
zFeN1TifvffLsMj7D9txVSd38uvnYgrNsVkX6xqBAsNxfg+GCMxhczsM6m3SxsahxXV6CeAEIFRv
+p/C1EVJDfyyY1cQ7owhhPhDPUASe4OkH3nMMAs+uQjt4pljWheV0PVTSnpNdstyMzv6Abt3WcxN
1I3rqBdoA4YsuoamOJB4+QpmJ/qZFhfWHjzYMl8nseE5r7Ni7ZIAU3tveEmzSUVZnpqksw/kIvtt
UxnTLRRff8UTQXuZ5+kaL/w5TW/zaAqCgRY5qaK4qH7Acwghwu4CXvvs+HF+0PiSqHOUoUXIyG/P
k/JUId9wkb1ktSyObTntINF+kfWySjbKw9iV3kpl9bi8XkFW1vOUtTp0izbL/K2s+3Axx2627RjV
xw91aZelp0aUK7MvsS2UQ+SlTDhEWy2p0o91so9iVvlspdWx7/3zXeNozNbCEe6WF3a59wViegkE
JMwAVWh+TpKtII1p5ikqNKK+seqhttYq3VGWcyf3l42vhiySxnXi1RbmXFM8LtHh5cFkNemD3Qb2
eTK8G8sIKM1VbeKpi7oRJpYTZkoawDeOipH+fO/Rm+InWso2TwgjZtnBSPI59r6xceuVc7jzROhv
w31vzbPsYSRlvCPEShxzbpR1emysiYAEt9crpe64ScdxWl3nCFk4RVN0Y1fbsI4RHJvHabWTrVVX
tdfXGXKvvNOxSXyf1FancAVfsNjKWY2p8C5h4h8cU5j5ElYZxgaFN+4Scb1O43vGCQeQF9ldzjOQ
HV406DEeZNELHGMmfwAPnG9BHkofWYbE0k5ylO/4yq4q+JvIu5J1ugaqnZTpRfYPjRCNB08NVvKz
GQfvs57X4clBYuymKruNFhjGPXqBxr0+oaiELYG7biwzyJYDRvYYf6R3sgupah0mFKaWoablay0y
mq3bIUqLZXzSJ8lmmIxwbyha8ZxMHu8xO/kCkK5eWU2uHTGvHO6Vrvuqll78BXgNb6SsUS+O78Y3
LHKshWzIrOFnV9rKXejl8Wmqm2QlL0CA9ejMqLi8Gy8ovqGGPvCnkBdJvMccsjEinkOyTYre3daG
UnzCwXk5isrbaEkNQ9ElG6A0xz4qCWG3xJSWPF2ivRrbAqouHxkBLLEohlCUS4+HmKf62Z1sVa2w
W1lsILeyGCgusBj8O69TVXyHS7b6F8dtxQO+CuHG04gHyWKZVeIGZtzu2rcZoPmiOJ9vvFr/Jmez
C1vZ4tVqLtnMqQ+aQmoj1Y+y7VqTAahPAU5db9VRmuzA0hfHjvnO9YRlOloUsE9qDLEI673d8xxa
i8j5bOV9tLkwTrqRvd1zbzk3oFKz6z3PX4cNFPl8La+amAChJ9smITtfYD7I+yZs2V/v6+/uWQ4a
auVP9+zHFbrvpG9ummzY9EpsbtvK3RekeKAytQX4AKXjDSVPx6StQD8SWi9C29y5ssVRckhvWYI7
2LVnAzcgMh0f868ZXjDP0QPM3Xih8xLrAX7Esk6gUhmc5Om1tug0sQCx5WVKvApCXgB6/BDVJbSA
CrEwSMvJA/S95KFMMTbs3TvZgdyzvhYwctayWIhYu2ew7CiHYCTlrPqgzzayrnbIObbhEkfNcZ93
yfJtGPPWQQO8oy2Rb9a65AGb++ZmVK3te4+0HFv+mW2+k3O1U+Oe+UTwdS+L4ij7yaGVP+DqJYZ6
L+uyQfSn0Yhep3Jq945eJisChNHWaAbzIOIsPftDxYJvWHlZsXfiHJckkaWLJCjGH8G0STK7/jkm
0zc2YtqzkxOjjiovA1qMftpUG+xPtMa/GzzkSLJOSz9rqkPKkUHgLlkwN9qXyNTRc2+m9F5eeRhz
8xBFg7VHYW5bOBYqNdpkH5so+KH3Wkm2TUEj0XLMc8hbY2MUvgopC+flMS7dpfBInSv1ujTQd0hI
1n9xfHFBiXnOorH5dwY+5Ih8cxBq+Xel9b+VGIR+sgYRL41+9B5qZA5XqPkL2APT27UhgxeH364b
tr5zB6we9lUQ9M+ATeHJqiSmf7keTs/QwvK62LhjgRA2ItqbCimJlZfgxJJ1Kuu2sVO/wO9aeJ1W
v7o1jO0A8bGdYEv87BrWoUznWStXXToTfjn60Kk3WRiTEpAjCWl5QTk+eK5aHGw8iddyQJptJy1y
PsNQSPBZ6es9aG/ncXKtW9k+WRGhQbXsL0FBlBeSHLbZ85VS10cvyrAf+dk1+0EE8abUKu+zV22u
A3WnW2vtlB9UQaAEr7hP1xsBfLlQMj64mHXlWSMNsMznCcG/HPKwzZ4nJxh3GoziTdq07WtcjAvZ
QdGheWEBlx7R8CnvXQcPI3mp2oQDXLNquPVJpZ8shBRXskEx643LU/OldXRj66B4uQ3iQXnJDf7y
8zVRSitXU+AkZAIBjmC1W14/rhx/7gWwCf/eUjA68WYvWjmiigCOEI94bSbL3w5TUe0wsxifpxy7
jvmDjlPo+egopmdrUlyQXJG2mHglPZHzeCpHjCBC0tK73I9xn7rmT0mimlDwCYtYZMBmPRHZoPr2
gzLg8Ti/TSslMu+L+eAkrO1KPVLW8vUZuh0NzrfAGurrC7VIw2mbIx+zlINkrw4Q6Mhy8ixL1tC6
mDf0vIbzXNuyzFUPEHEWNuCKp8RQlLvYL46q1/kvg53z4cAZvIa0qkoFLSPSYS1brdRPVgoZoL2M
YQFI/JkUjrjI0jyjRjL+KZtnROUMfW7CYGbJdf/gHCcBtoVwC05AGJ1Ta3asTrty0Ha93d5ocwOU
KbhIH5qVodjx0Lf2UxFhhQa8xzl5pvbH6RhYmLVMw3df/dwbPprRbZcSS3H1eBnYQbN0eEduS10Y
8RJXv63WOfqlhrZwP1UiOOupuHnrnCnkjYY2XV3LGmEniH5lg2HKPFmdYWcporskdJN7MqzEjQP3
R2sltGmtk661puZrJi9UG/m3tmjUNYBmsQY2qyPoZEUvia9Y61Rxc/xRKJY9yt5eEBcnWRx0bQeU
iVVU7pkP2VSs8zGLX/ygIiA+e0OxkI5fEN13tpXw3lqjZIhXCP+Me9naCfuLkQfVjRyq+OtJFwDf
k7K4ZQ//JK+TZkZ5kDeVzvPDPP7rm5KtKUEseVMKQpEsFuJy642TOEmw4BU2OBcz8qgLj53MlXMu
u1zZ6B8Ahr7iEaedO9mSk/4+0bWTnDOcO5lpOq3Kxl+P07AE3RI9ACeYnnRA03EDyVSWRJ+zREPU
W5YcVd/rk4ivpaQYT7qf97eyzWvcG2SfnBtZ0nzxUKJQeC0BzntpB1u9yLbMT7+qgRlexacFRuWE
2I3+fL2EqJIFvw3vJCWm0emsFpk7giuYb85rc6jvauIcZWvGe36hpgbhftmKjTi/qQTAZuuLJ8t2
k2Uqzo1VxXsyLPnjZNnRNlaEupJFPxHN2am8T7awQr7F2F36I6JVslE0XCrXa/eQ1Ur+OMRdvski
Ir2ytff09FSPPNGuYxvkNpzkUXZNMxSvifeycJ8vGrR9t8Y4ICGJy0QuRP4DIPKk6utLoqNQn8Sp
uiJNW1/MErtYsB2cRgGp+hHh/821sgxcmnC3uI3SzthrfjbiLDbPIcATpHr6qeqD/TABdUZjL3tQ
3T69lGFwETjJ52AOJzZsqo4rzdxqhnVz9EaAS15a5g+yDr+kz2aqgeeZq0K3x3t83giNcoJRBfyu
5TVPX8YPKggcL8AjUBblCK3YBHEn7mWNGrDWG80k3si2YIz727Ybr91lj37AN7ktzHgniw7RM/Tf
u/vJHj6juNKcZHWjgI7jC9odZNGvSwPCCqhzWZSHvtIe9SZJzvJK7gRKP+TtBfOFG5UHYa6wcFjx
RUlue2MQa1203ZonTbnJmtxeyYFdrir3/Y/rv7Yu3Wk1wlkG3cUsU6RrN3ESbbVgzB5kdzMjv6eJ
SXu7fcc32AOZL26MbdES2iG0bn+JQRAC0bau38b2DPBVnMN7lTyLB3sDIGw4y9K1Ct8Gsk/DsIWX
+TYcuXgdBPLYLSHM74NisNeJAVx+BEx520VOej14tTPr9nsHt81RK0lrVNOGIXvrp7ttv2lt/OHc
oAhXfeyrZ9KizRlAWbqKhyT45u1ltPK9XRjd37bL8byaUzZ/Sb4hWWKvSjINx7aB4i1Ntt+LUovl
vQgDBRWTuTNsNzqz/H56b5Vja9B9q8oVw94hEXJT6+pPmVm0nAClr6qytjKzyKrtPKJnf9+wCpW9
vMh+Gntkb/20dzdXKx5NferasLlzDbe8S/TkWQIqish3NnZRuJuWVyeZvcVowc6Dq5pv3+WaEqVK
TwHbljgOgwIwyR9dpFRTPATlCkWVYT32eTwubDe7RT4v2kuczbVOom2soalXV48wrKPBGRQDQtqW
cPjQ0OMNJgPkZwb/Avk4/Um24lSFTy72AEnc+5vBJ05XKD2ijKqWi3MQu2uVJMutPh9GRBRu/bT4
OmpVfJAlWe+02ttQWScPwlKG1cim7cbUkcwN0Tg+jnbdPZpxW6+bMqg3/Vw0FNXeW5EfLmVrbkTu
TVkZB9koq4quW7m6UO9kCdsVVF7HND9i5f1xNqFuQr+y7jBcbu6V+NxqWX+nzi7afUom1vUasZBt
ss7yFdyQwp6A0Nxf1rnxuala7dRF6eV9oDUOYiGLvw3UM5PsKoOgFfWEKaa3K8kBUZp5u1xznOSS
sU6Au68SwvLtnaJk2jHzeutPZ6zwN6rtASJqiB4RSSNKMYPZyTL3ZWeeZKkdFPOIv8IXWZIHkOPj
MsIwe6unPXrPnePfd8RT58FyGi9slPnXHa66Oka8eZ6xCUzz1PdKcG8FYG2SDCvB6VmT/6QIdeSV
EVgOSpp8fPIQVdUx0XXlLEtjDx1z6NVnWarsvjtVuTNtExIwp9APMCacD/G/z8zQbbdNXL7KHola
vvWQxTFJlqZRRLjbGQ1KpnBJJpxPFy6iy5e+TNwbMTekc0NugIlEVxS2d967N3BW30ZAmvw5FRqs
DzPZd3OmW1cn485ARHHS6vt0znbbPNp3dUEYRXaQdf2sKaMAqbwOqnPFuLPdTWafLXNYWrEWgrnN
jIs89O6AmxdWrJsOXx429DQEzoyXHecWAxrcoBNSk/1kKxi1xw5zr50UaMpcC2cNyzlKfSZXRap9
IRtkeW5VPP8b0EFo3AGWNJnbaw/vZ74yBqtirlN8Wo3Y/dj63m/IzROeKV+Dvi9fCc4Oi54//4X0
nXZfktSS9RVW5oTN6mInhrB8DdgmpUNhPXctCx6UHNlyz/XvwzPMTo4VCN/bRkP4ZMIO6IWNBDra
81k118kzWSdbZb++q4LfWx23fxubV161dPtA2yqTDteqCdDaQdD9AI5hLave6+VZbjX+uXWMeuua
8fRoJN5Zwevh+3wC8q6XJ3iLX2vsCkPYq6O1x1+ijdrgoFTqbeKxhwjlX06e1u6E54sz9gRI+Jta
80E26JMWHNw/Rjj8Sy9XRomN/wdQAX1aafnQbHunVB/5UyrbPvGzlSwmNYBVk7DNQhbrIWabxkrB
r0KtXeqKtun7KAKCwlAXoNyi5Jd3VBpdfZQTV1FJYHUuBhYTuxmxdo8IL3Kzo3OLTtW6CLTh4s4c
k3jAaVKY/qqDPENG1GsM/QXhKZTx4rRYqm5ivChWRrRWyUroUqX+UhX162jqya1P/PPxLwYp6ihW
Wa5Z5wx3ZkWJYtZKK98HvMcvZhXKk35a8caydpZumZtU0bLtCFSY+DgvX1nUa4Od1fzylcUGW87l
lAbl3TgmxkFLXGWJmtD4SaC9s+xaMz0RculegDZlBtL7sldQGAqsJXf45Dpov6IblJ70TpG95OC/
6qUrUAoy1QqIhsTdi6Gc5QxF075dVhZ/uyy96qTPN6XSq6tR09LL+yHSkRUrxPm9JlV5jy+A9iyr
yixOsgGTiuwCh7o9CfRhP2Upv2XeM0+YTVm7dCzNTWwI81NX1atkhr5ENlr4ftE4pwhB0Zuhwzn7
iolhpFdF8VNSNm8jVS+9jpQdkn+PLLVUv46UoBmcCu/GvNmFWB58qbPtgO7RzwpDw0VZdNaTidjD
Ou/68FyVSnyslEHbuKaVPxBpIbdld8a3dmoXclScj69tMIUvDcH4FeCk4BIYXnFQTeJ3cCnj+6j2
gqWfJuXXsHcQCyBzFnu8UZWi/jSFbon0Rx3coDrY7Z0qf2XRn67KwSAWhX8PskGj85kFJ9DMNvw5
+2XEkKdes1S1l15uhrdq42k7x4mtXa6rJImAceP22g+vhpXjhsK7FZ/3V/TxLq1quhevVPPHDiT6
ssBqYqe6ef4oSFXBGnSnZWEExWM/9uKmwXSP313+KHuYg7PzpzG5lVVW5dbLyHGCvew/+Z25LVM1
WclWgvjNBZWtO3kpWeUEwwrHlvZOlppAd6GtYIch5w7DStlYWPOiMMrNWL6eg6UsPsu+Q55WlzQ0
IQ6Hio4nS5g+Erq6dEmWf9ZDoLYGyjCHynGAaE5wA3Bd/zx6I6KQrcGXAkuIT4X4KrsrKhCXwWFh
L4vQ++286V9zvS13GLTVG1mNHeaqMaIUSH6q7XMtKNdy0k4xDzk/xkcra2B26cYeKFJ8H+cG9i8G
GOHa7rA5yjuPV2HJu5po8n3RAFYJxg6uUNbHS8uv2h1iUAoJ0rn8/zn4OtV8tb+cQPUxk4yaHBGP
mfjfQBBHFuEpUtG0atXCXMj6TB2mVeH3+rVblQ0fujVO8rGbxWJpL1gnn8dQOkuTRPwexo27qG0V
2f1mMl4EBq4ZssLPQrjBjWWVwWKaH6KsD7qtC8R/LYtWaZqLmEDBSRY9/anzreY50CvjMqR+TBqT
yTrLhJPaopQXdQsrHdtvkKJXQssIToCPOUaq6342dEzJcOAT92h+dJshbpSj55btEY6ws9HDQrmL
RnTDAqjCn82uvWhy/BSjJtSH1fciw+lgsJseoU8sbAvPzS52MbZ71JDHXeTVzU06KojT4mjxTILo
Rxp1wU9f7ExN5z5KVXtyEmfA1ITfnjJzlaKoVLcAzNtDE0yYfnaZuQ6RkHwU84OC3fvwVbFqJJGJ
iWE72O1iXXi7Uan8VVNr+lMWNs6uKAlCyOIIMmkXK3F0LeKVqe80t46vxd7nV5rioLUSeWQ8JWIg
W65nGe9Xio0ZDRSt/NrZJl29K/Hju7Zald/sbCJC17FBbrPOSwIc6+axhUX2pB5VXATnu4IlkuI+
pnTX1tSEj9g6AjHDudV1i3Dnq8p4bU1cT9n6nSqurVMSeVtS7GD655krm0QIztL6tdVUMQw2NXSr
5VRBKPStaJDjlEXebep2amvY7/PYbOinrWZ6eG/M11U7bdjiAgbjZ6z3tVM0O2/MnrCwGYYFZL36
LA/8ed/OIv3Grqfh9HsP2S2AObkgkZdsZbEu8KrNAhPvndmFMDU05+xODXCVwrvh5avbaGxY4ab0
0dCUlbKfPPh59NUOASjKkmy0FGQM27TfRPP4965RQiwqiciFvdfJs0YTj1qGM+b73DUGn0cnMA91
6PHGk928COpmieTKSk6spjx8FiEk5BSy7vH9Yl6Oi0Wp5LcxG/IP14cJUKOVk0Vr2ff9YrYW702n
Lk7v9a2vpAckkJ/lld/nDjPNWRIYU69z2A+ercI4nF075EEJMewIXMyWx5mc9Ed1kgRms5BlDceF
f5+apNKQAYG5rivpSgCwOF1PZdemSJRF0GDrJlv+ZromCbea55NamC85zvNYfsuuSJaNUXFQqnC1
tRo5rM2QU3V71d2XPt9yWbTM2GbfFORnYbr+c4UVmKz/H8rOazdyJGu3T0SA3tyS6VNKeZWqb4iq
6moGvQn6p/8XQz2jRmNwgHMTYBhSqTRh9v6MMfvWue10trHTsn4YEkaRK0HNApa130qiAao9L4P5
vIoZjpl6OO4u5EiApxEDYUNrkApQRdNnwV23Fara90570GP4xqptaluS1OT4m1A3dZvIVObdZ17v
3eeF3A2BtV5ZhG1iY1uHG3vjnsAX60pesc9WA1WPkeL+t40W271f7eoqiI2/b1PVz3u7xLnYNdKd
P9tCHpfF1O6ANBS+Xd6rYrFTdI+2Ql2ptpSE0Q44bRf9qwPFanhs271qcKaNx0Vv6su/2tUIdStp
8vjQsV3+/Iv/64+pe40u+EkAcYvMEfotpng56JvL3pePu/J7b5QPXwE74ewm+r5T1a8xk5XokR5o
09GUXhY6hpPiS9wlZ68pi+MkkuI9jfMnxUxYZZzxtej/OSIA0/z/HhFrbb9b1h6V0QAhymDoCV71
SXVn6t7etrBs/WryigyO/Vf9647OzIeTVbf3sCzKO9X+OdhbdG83lhijOcPQPyJZDkHCxvhhJnYS
kO7rvBPuRnXYLk7/+NnYVPI4meamB0pbvRWyK9I9Z2x9px7z2WF42JDkiDKv+uYGtFkEzdqiR0UR
D9FXW+YLz/us18oC6KvLMFDlDNWdqvEf/aouJZIK/3rc/xw4b69A9ahCPdE1/L/bvqr86ljY1Ri/
wo4ddwx4TLuAjMscNsnS3M+Y+pHZqVv92kJx0C1BVfUMsTSHXdJ3UPT4lA+q0e3czVtisbJd3iGh
aU3yuU115hIz9c5+kBMumbr8yfQ/VJ9qAbiYnTwij9FXm+tgB5FWkLKM3OmeBViB5/pZDVdFYQVs
23Xf+/wbqs0Weob2hJAns/ank1HqYGDKsrgnGFfcS2IfJ4GYQBvXxsR316dUPWpMOs89sN4ROeBt
tOqAgmcc6tFCeaoszEvt5KN8jUt8Y50WR7XAT15KJ52/GyXQ584pe/LQLd5mRQJAosJIfWnhZrNx
TB7RY8TnT4PIl3N0DqfSXv6Erx3BZZiSsBgmsEZWAGbJhpdepMOrFpPEG60OBQgPBWe9yLOztu27
oMDUe2te5tdGgklOXQTaDT8/fz4Jv0yCKzG6gQM/v6KsbvFaosXZN1fLMcnjekvRkB36T11dqUKm
sj7Z0kIzKEnu3f8WhNagUM9Ma2Xqm0fdl99V51f7v8aucys2bNv/fMbXrSL3xwvWbnv17K92dfXV
tjZ+epeivry9gn/9pa829WLyFQVfHzO7/w71Kzs9tm6FXlPiyHv0RfE79xLrMPul3HfZCgy8fAo8
+IBa3fuvTWU+Nrj4POgkUl/lYKzh6vXFdZzK4HWNB7kj7uLxHtBry8k9WGz/9+ZWDTZL1lUDgqOe
lI2dgf2I+KE6HRRnnmN+Luy577rcaXDzSvipY+FNGW+qqGSgwDKourpEbXu6gGjd6ANz8FbG2EUX
83RTNRiBL2WlTw+fNWET2PLnx8+a653KtdafVC3IiZC40M8ry/sGjBn26dSvD6owAcLuq9jSgSjQ
VrX23x0diEqcO3x/3+vO4EIU33rQ5ggTZqjT1xNa6OYPWSKOVZHiaf7fJ8OxDvaVBfoywMsR1kxp
75Gwch97QDePdu1lp8X2ICiNDdCSrbCIityXOJibMacRdqW0DVZytLp1ZntKTY3NUtsMOzeF9YxL
zOOA906mzXd6uky7ksjWT8RcWsP92SHYttPz0ryztMa7LSNpNdXRQlrG/lH/Pk4OVMAVs/pS84+L
7OtLieY/WnJfl5kDBJe0rlyjLDHrS2+4WEDNWnzGGYCYM7w81+maVzEWNRmzqjsT3GteSzY4xw5H
5Z3qLeGo3XdT+U4wuuijYVpDf0jlc7MlVRErWUPHwwxwTAK05SHa4E4xVPpFGvH6WeTV9M/qT211
S/RiteRKVAh6w3YVr7X4R1V1/Kut2MY1foWTqbrFWPs9c4tz6oADzUKQ8VhKsfeE3kGuTLMnw+kg
VLSy/SlH9zWYdes1H2b7lHt2fCiaMf6mgUafgdL8bFeUK6tx6W+ZXlr3M9nOqO3m6mFOhS6PSQKh
qQLlhazCFJ8NmWM5KM340dwKTk3tbdr4UBnh/j0YWDbpcsJ8hE41jCX6N+Hr7KKeoQrhpoDAkwPs
RnBpwl6xyEYRz7aWP6ymQbCRRDrmQkN2TEcQ4fHoiFuGHMCtbgXSoTJ2iURQ/eoQW7W0e6BPFl4+
Xx2a67T3GsBNr60QYK2k92ElMZK9ovOuLvzUb9Pw092aY6yEzsMWHCRL0IYgmJOTAWUSIaVJw2TT
1e7goNr7KSlJ/Gwdqk31OgbHXDS/GQMcto2Qsgu1cvUegh6EuO/Z6U99KZ5l22qvDdCuk1xt81C0
lfZROVqkBiwYNe+GNrfv1J1xBVRHOXjgVvFcGjr53b8dBXqnYLXLrYfMdcwHIpLTISk1jCj+26au
uky00RbOOCzBMkJF42Q0LrPPF5N7VeF0hXkL6ldVsWomiLAE9Heea+9Pr1uGfM++u9jbEMF2X3e1
2/2J1YyhXGLvqDrUS4nBPuAEk6BVvpkrezC6tUGK9wXr8IexMZKQhD4B525djl4rvb0a5sekCFw7
YN3dev+/73LGtH0b8PDRLHN8RONmfISNgGKEhd0umaS7r/YhrUgUr6vPcZBhqiMvdP2OEOtZ3aTa
+X/RDuinLcTlWQ9ku4mwT777TXf0D6XNkgVH6Oveby2RqMAbfvPuSc3djQH4OisR/VliPHQCmWU9
OI38+27e0Q/Qw39ZyfCbxyX3n3JxSkjO2xROhIMZUBrjC/mlMKc6+nF+qIpc35mFARhY+veLgTiX
EjbKRvOY6Kl/r2qqfWtSo4JVxMfPxK9Z1QD+bFe8NIsZP2nlMyBh8aKKFWefXdbO6UFVgYtubrzt
cmyzFX1Ef7iTRr88OGuJHiJZ9whmznpWnak3LwfMfKu96sU2db6WFXYuqrcrEYZawHGpTtUE0wKo
rb08qJoTE2OI5V3M8aYyd5ttcbG5MowASncFgPRIVb9sjz/9UlR93sbIVusjZY2se/4MxdZYXnwf
9UdTww+TLe/6ounldpiY35atppp003xHbbS4V+MlX9kjbuOsOtsIHxjR0yhsAvg8LIBMgVYDSDET
NxYzveGyxBZwZvZpiqdFd9k92uk9eSl9xwuanlBHM9nYhsybT3M3NoArzTxaygXbNm1EbH74SHon
eMwvLpPNkwdFuFgWsq1F6R1tousH3wvcg10XH03WaID0XS0SpCdPpGPP6MmmT0HM5G5AdfvDJ9Bt
9wj9GqZtIZVgzzd1pTnAjdoGHUDT5WPNtKnEBbzZtHODiPgTqzShWCJnLMmTHmOaK2N759cmUdx8
Q5KfvPlpCbYdUYBCbMLfR0lhqS+W2a3Rm5lCFkaF4cLvfw6Bsf2qUWp7bnQrOSd++T0Ykx8iS4Jj
nBrBKY81Ylsch1klU75F65uTLsXR3dAMvpzPWdfwvyLD4qe43dpOuKBK9NhAaDsI2PN5DPq8NV4H
y/gjMEw/1EGE7ewhJtqpeWFnkSDSF4A/UzJE48SvhyhBhXVRj/sT0hP6YxDoqGiTJ8TJXUAAIhGx
B/TswV9sZrkj07GfpoF1WS+y6wxsMRR1fz8Qjk+I2P+ZOxVKpa3V75PaaA9Nr5XhZAMwNYsxQp4Q
oFP63XCH9UffDkds8M5ydR6sptOvgQTbyuI07oO0q0IjXf6Khx9dhYgvZ9/fKCrzXsjviNUds6D6
NpaAScxmgNFZP5ug1cKpw6Pc1L4lVR45Xcuy0va4WAn7R1F9IB91sHhnqgDvtdmTv3W2CTvHfocN
0F6AHHM6wTMktLORkIGmTZG5VgUAK+cPMzVXAN/sKYO0FhEDvsNJ3DcVC+xS4lnUNvktdUFWrwl5
OydH6n6uhyNo0R/aVFWvQ/xXixLrse3km0Z0lH3CemtmAkhluukWzQWLx+rtdMO8gcfkP1lbxH0I
LwCRnH4XWdLdjMXCU6t4HcbReLO8ywiCMtJi8WrAC9nVEOR3M3MAEU/7jEv1zV7nSy10DJ3y8jb1
WAcZUGT2a86HQaJ3PKbgSS9pcg7afu+ZePDFdYfTij09DUbasfns22Pqol03jsMj0I+d3S0TKGT7
YtS+FuppWoK0G168tSZhudTrboir7iKy6dwNYHNR7CE1C3xdG/TTNMExq+0K4Cu4LtTPyfanHk4c
DWmifsB0bETcP43dm+8Bc8Z8RQyte+yHFAnGVI9cEJACBv9pXeEx2DjJhEZcGReO5X40DRpb97g7
E8MObUyuQHHolywQ0IzbNjX37dLKy5Cjv/2gLlt4b0X4j77V1Gmoanc8Sn041w2BLtCR3KWeYqju
zwckWM1ksRmW8zodIXtUkGbtLsQxfEaOYZUXEaTmwRn0B91s2gtA8pVfWOrjusH5eCcXQCaDufxm
rXKhyazBkxSbKDk7g5DVL7m4Jhz9KonixsPKqPD/fMYW6Hvmc4DDsz0NK/On6XovIh5Ck5zeOYHy
uPey8Vcj+XhEsD42tosObIMEMBn4utq0lsfgoSvyFBla/Dtd8Vqla7svBoDI3fC79JC+AKjrob7Z
NPtVS/2HsYvP5eprLzE6sfGSXg1reKucvj4ggPG9rwpt78WSDw99QERkxnvdFSMpfBLVhqxfZDr+
kXR2jyBe6h5zl4RKMw2HeOyqiNebX8tyPgYpb0jZIP1hls5439a8WUYhXsuJvL7ZcnSJxTHPysNK
QPnkCnlXljUKMXn9NjV6JDaLEewOcRvCeouMZn7o6/iuaxAnyPkx6sb42MTGR2p6hGpkd9U5b0TD
Oo57mIvORTM1Qcw+t8+FQCuh69u/hFHXIdbGlt79hdhLFs52hsO1LPDdTJ76yjJOCL12yeDsENKt
PfmiF+K9tfU0DKyZo69f3lLPTQ6dNSFTm4BN7YLybBpsEnI//+i7YA2H3F8iT941fRH67uKGIqjw
DS8b/1CT7rkNQBa7RPa3yhmI5qJqgSYXPKxe6EgbyuGNmH4WitH5sOoERhYhpwehB6epQDrDl5da
W34HHjJKTvDdmUpcJK3pXJF5ClNBupjFeY4WBzhfbQZ+RBh6PnHyKsiuIYpSlO01m3rmYH+2D3gw
mOGwGUZahfEOL3gGu9rd2Ysf7LJmxIIhh5wqpuyqilE42ZXs6LUoO/cCBKoExju++DkECyJLYelq
4dB3f2WW8+5My6/O7MmBpfYdYOxrAwvRW4gj2q7f7qDTf5N4Vu69qnhFndq5zSz3Yd8V3alJZPlY
LuDwtHR4EsMa2kNZ7Es2dTsTYhbaShlGUcYElrZ0o8HAoLc1hYWujJ+futJP7nA3iRGNsdLrGpTO
OWandhFpblyyyYKhmVbrtc7y6VShpXsHNNw6GkIs92NaJmxmobUCj2kP44S/HrkmY99kufdY9km6
T7r7doDWYwuXZCo+gkgwsCWuWuzyUjRkow0FGfW5Tt7cBhLvCOG8ulaA69wq2jcpT6PmIltfZf5b
T9I+6jxnQLQ9Rap2AAZkLTj7oLSuf1tbTk5GO9YfWktONMj7+dw4trOD8irDnunyY3Zg+uDr7n5A
K+4BJ4N9AKeKedwgrA8WMAz6oGp9zO4wYAUrdCwaHWwYiIt8JOhqhEzr0wfxdA5seTt+GEE8hiUo
qY/AQVHHWf3uI6mZIpDDaz+gkM1oM6MUlmjWBd8684aMYUBAwot3qpqJ1bxVGiyiOf1Y+7yJ4CXZ
YLqT/tDaM4usbV9SlzNxnNjjDaf16Sb5X6+z3x0AnHFWZgHaNUEJ1bLwnHv22kSUgkdt7bTXPuct
m+xodHmVKNXkKELPE1K7aIsMibVFQRGFARoF7DfBiM2dbSNygYwfdF2T+G/IH/5YkGJGYgKqeP1C
Tmc5jMhS7EAKuRGmSlY4Glbx0DqTFy4it/Y5IeDQcsajWecB1tbZdFib25i3y2mQWXxb+V+0zL0D
s/hWpLF4JJA6hEgbsWR1mv6AojbCcNX66NoLC3bdLRGBBNB1CECTmOIkq4/ZEEFm6A/W5qU5VFmE
KkL+4E5DfQ5WDDtRCMTKo1n/qIcau4p6PbaYu+2XJngHHLwbuimD+MLvP15B/C6tL/hXXLAh+Nb2
K2htz93HeZqEcUGgVXbIqQguD1kGZUjESEUZU/HoavnN3KbupCBw5ZZDtxuQoNSQ82LhFhAfCAgg
6Rk70RCUXqiXNYlIloc+i93nqQkIqjvlQQ5WE041QY06SPxdjo9YKMks72XauLvF78YLeg/ufSYM
nNfzFdyCJFxm2EyoFVvoB6/O7iqrBaRr3S0onO1HZ8mucDvaIxt/h1f2gPxWezIQXhCajK89P1U0
hppftrcO+HkJ5zSiaJKmGSHkxTP2fR/XxzoRRWRnb9I12sdkmc2QiNofzN5kmCexXConHJexCVOZ
aA9uI4fb7M5aWJGuv5diEhHSv/zjenBJcXCoasI8ed89Eu0G3DAA/Kk7hAwrBx9mzzAQOEc6MUTb
1NeN/Aa98cBXYr71kmwjbnzBJYl9jDdL/x498OOYaEU4+vqDTUBnb7nLEhq9dumD+k0I17ureu13
N/NBzY5h3dtNW+3lkv8pLfA7HdrUGLA81kOX3RXjNIdatnjhjFh9z7rvQT0PA90tL/hBx/slxoRG
jDClhzjGuwsFCOFpv+3Znq52DHxrbtIoHWYnkoLvydCY5UUTIxRQi8DoMtdnfxkxmPDr9g7pqpve
caSygIpYOOuZODcAlmVHJkr32s0BxiAzmyejG+URku0+nTUoa61YT6VTSKCVzWsv6ydNB/CGTrM8
elJ+N0RhRlZn2PzCCn58gf2wDjMsuTU5+wnmN1tMdBjTfI+qMDv4xFh2OqePJkjFBY6STvZq/UNK
C6wc24IdPwo4FNh1R+s8Y2IzBN+LuLLD3huJdaD2MxdIDEv3gVTpfJsBGSJ9Iw+Fn7x7aJ7s58DE
FFMU+3VOXA7DI2/QOIqDm8T6XnjFO74y864lZLZHuVPfFylowlpL0Oswm7tqRlZJxixRpWtboYey
2EHLsKTvy6yPRJweicEVlxwFV1c33St7/Ds8E3vUsLNHyzC0Y8MPKYyXxwIAx1Rm4klynk0cEs2W
T95EwCvpW8mJVe9Mdvqc7BormY9l4xq7DIBNKHxUSbOHRMwO2xs5RiUIyZ3j5U9pIK6u43f7HqVV
8talfhih451WTw9g/KKVwRwOlWbMy8OAfvg6uDWqUBmS/shyH+JF30vP70LoysUhDhxmklgke8SC
vhvIt+zbQU4vRklYqIR905omjlFBgPWlhX5UG2fzDg/BFz4qnxiL/4PwZ3EQGoYJi7XzCjAyCUE5
0PpehzFGhy6aGZfAfGbxnhKfgecaaWADAbX3XTSypTi0DkLYLUoQoMPr/rktoHBZJAIDcv7dDIK+
mO0l1NlJ2wMOU8w/P5FZmK4iK560uF2jUTfieyGt765NHn4dm0s25OJcLUzXtgacqyab0XhXj1Mm
1NMrFq47AzOzqG0NhHXqGOpcDE4pl5ferAB5zQXSgEkbxuh0HnWNM8vYOt1n4aygIOy6xGHHdZ7i
IF8PcDTxVMghpA6rxkl9LjOAAEF7xjlxuMyTGC/q6qtIXHu4lBnQKTg1rNQe4Xbw7celKvwjH25z
sQq9ubjEuw79Wt8WNGMvKOusl6zk0BbAS4rU0/yeZMBQzMeWBCMKZVeiF35IqP8mjKC75G313vkl
AZTKnrrTmpYckQNYzX6xoG47LJfJGpDE9iSWqq5RlqHjVCFvgn0etc1XrTnOy1pdWEUqDkFzvHeG
+t1NQQX0Y1LzfEItErvW0q4jLa1TzlJ+fFEF21f2oWl+cwi7H2JN7y7r0CG7NDnHjunw0uk52MWU
bWnYdvVrlve/ZF8Nn++VulJvU7o6SGgv8eqHBB7FMd5MDdU5Q135W3VzeOPz3nVNNfOiKdw5ni5u
8gapqWGi2xsoxnO6ICsbeNm7VSWVEUm9zc99v5JwX3fGlD8ZWpBhis4/RvLNQc0QJQh28FLGccQk
tb2A9mGs5S3XmC5QYo3SfInLMNXj+LgW7WmSLcIKFeZ6WXqeeniJGps1YLCzdVGvADEP8sLe+kba
rsH2wPLXSF1KI204/sZWmPaAKJEKgf79WlcBR6vJJl6Dr9EFoIN5EXDMo8aDx9b+9NfiJ3EXn3c2
RopsNB2f0zF1rJRw00zFWX1WjTnXl24rVFUVNmIefM23j/J/dcf4mf9j9OQF8rBMguBidTSaKcKz
9zuHkyGSNuJie1ezERip8tPYlgFJHQYkDTbStZ+hub2EXdCBzxReC+SOYgTxd1j+FFgTkAGcDa2/
i4shPRdaiSr4w4Db3GFIx6cqbu5y5oELYssYbTXlD1TJEgLlEprWgFXpaj5IJMYJh2v+3ss7LQQY
TTohydbnuC0r5u61PBhT8uSRFYvLF+y73zrdt47jFibQHae8zAlqg11nXhcDh5QjRATvZej4DQej
D16yrF8DRYNExb5KIFKO01mr3Zyfjr/cxIKul+Npkl0TccYA8YZ2LC6xLpB37jW2VZCxrrw1Z7Rg
NCdcyTqH2gxIy7fMMA8S+wUVyapp8ktQr3/yYWNzAmj1bE8VFo1m1u9SUmTm1Ae3SazWkaByA2ss
yjhC7JxO1g96Calx5BgViaLJwqFI6gcnI+OMHhLa79URov26IwsTMArdYGtGIBWrFNNf8w9Q/901
rjI7wlm32kltbe9yhDMso9beG6bZgzd3/rnA3uYJC0Zy0s7a/5pzcfTWHgvz3n7xPFEf+QlUp5g4
+ntdxSgmZNqPIbabCJXTEcSoKG6azrlHBuO+KVLxI2nSNyJJEUbO9vcxEU/oanq/S0E8jXXBrDT3
oYjZvlRJ1oadjvuXLd2fROZ9YgHMUZ7eDyeCJc+kBuG4DC1EK6IluzqR+dlEuHznlfZ6QgxzPa6k
DnagNK3dqvVyz/ZxVzdTdtTbLd4REJGqiLT2YnBvAP1xvRPjcwWfxMrq9HusNS5McJIJ5kve6PVG
Xkn3uuWuz3LSv/fS+KimvkXkGsIk2X7yMFh+ZH4WoAM0VTuke/MnkeUl5NZ8YZLa90tZXNuyma7O
Fr1bgPpOVteegrHT3nBQ3ovAIqQKY28XD8V+TrLkDaTgT4Ff0b3dmdqrpTsaLgz6tPeHEmSjU6eH
opv97x3x6y7wwdbLeLkS+Ex2hY2c0kgG+YSw+85HEPyHDCYr8nLPeOAEYJ27JpVHCffsJbV7WO9k
wn93qNA6QfZnh68t+2nDegrqotksLOxTYI3iyWpjQhuaqH4VzW9kBVJypGkTrp0bvIA2jg9J6kEY
blesmtZ8fSDE8Odi9ud1Ef3LJHv/aUDYIq3AM+NX3B0RlGY6Uvnvghd7UTnvnFxaEX7VP7vVSNWo
6qpQw7/u/mr7n49Q3e4aq3k+NkvtnBD5hP2xeeN+XtYTrrmqrq7UejOmOoNU/R+XX/1fw1WbKv7V
pp6j2hajr3aW3swhZ7uiCIEENyyq26XusYUhnPqfVmu02RBs/YUGZHePrdff9c9bP0uxkAbUHO2Q
5KK9qKLZltnJrhEfU3VbLv+pI4LMLnLM7urFTJ4dQ+fn4JdWBIgoeVZtTekyu2f2dFRtqtDhpuvp
FN99NpVu/pgwjX3d1GMAeLYRhf9sUx2VXDvyO5tk7vbwz7ZMk5sTvH7+auPEGaGJbj3UdmHsU79J
jk6DYnWttc5Nb2z9FpdBytI39z8633gvASK/mLo2X9ZYlHsXH5unelk5PiVLiN59/T0FcXHM8BE8
kRiBtQw7Ea+2nWEG427sCmIpcXXv1qO8s7Pi6LPGXjGEZIu05sUZ5tgx58h/rVD+PCLu8lZ1hXeD
fqjvNY5dTCuJez/1c8YOX7/P5/6CGEp5xQRW4MwCkBsU1bq3AsPFO6NEP65efwgP9ULe6OCFgP59
1Xf6d/TWqp2Y3Gqvr8Yj6eaBI+aA2l+dz5FEJO9odzWZHh1BJsOEKMfWe5ePo/7WehOA0T7f2BRE
kgpshnAySqyPrPnTkoPkpAygcUic93Wym10Jd+65SBEpaOb6J7H85aqausQcbkFRnlVNFRCFk4OE
+r1T41VbP5hvgTN2d6o2pvVKhmm+7/slAKfWi11d5tNzJeIKGmw67bVkmp5VW1qz2QUcdVO1AHPH
a9qWv5Gh+XvAOqN4TFQSDMr2DFWU5l/p5Ign9ZigWdOzjgNe+DVgHHANsLWuOKu2lt/tXa/Ft0CS
w1/q3Qx799FYSx0vyHw5eH6yhSeYtlVb4qRPZUUGVTU59Qjqtqh/qXldNaXTukR6Y5hHVc0WWT8v
RMU/n1DhpGwCVFKYVwVyBQ76mDWZd8ok8yuSLf8B3X4OkSv7cyP+9tX+73GE+CvgkJZ5UM/7Gjga
6ctMNo6TTTlFKDjV90gG2mdr3vRz2nQOVZsqxlqv7/utSDINOKe5rJvmE9Sc/3Z8DTby1Ts1pv74
1aSuliKu77/a/Kz8rQcdu58uDUK/k9l9bZIyFni+fl59tblaD4igCy5qhEaG6XNYlbTFSTMBw/Qm
4tVZY+OpoZf9W0IgaB+zZzioqiHqElH9Ad6158g3EccbyGeLFW6D00mUp0wIQNVbdRJDg/EsOBOk
mjh7CffNCgrwbbVNhHmr2iTVT6YEud9Pg/s2V910Eho7NtVbzDI/9V2z7BIbrvzYu94l7tiUuDnR
OV0zBCJphfvqjRVHsEC8q5pTGvnLlidQtdSP3VfLdlBJ6ssn1VQPCbuJslnvVBXElB1hBfi9Redh
Z85t8Oqko4YkWKrtnSDwXw22Rie9YlOnqjVSL+ivsclRgy2mi0cYDFfVGYPoeP1m8rUeo2mx+F01
zaO+PTTv2e72QVDdqYG427KnWwYMdvC/C1XbxMqzFxIVqoDzfZA2IyQalrxZLWxqbfJNLybcuaVx
+hG6SGS55nryCnkQ3liA/UzSY4VayGsyPTVNVx4CDX/hYtp0Lyf3hSCBQ/LXGPY1qKw3LR+JThX6
tyHJWd2XqnxzjHlhn88sh/dIwV7c8q5rCt3Z26qjNpNsCeJ3VIVxcpjREA4G+6hqbTN1r551ZnZM
9y6WiB6ooItnmgH0rRxF4yoWb3ImklW0pKSg0Zgno0q8SJAT2KJ8XjSCdNmnhT0cCGNtsTGf7Xz5
sgxWFdlmmZwCc+duLFR3sxVRhVmcLFt7sKru22BqOLr47fLAi0aGo56JVxecXTQLWmRG8jhK3Aaq
oYmGIKpZ9Y++Gh/juNVfMcRTiJuws4P4pSSulbfs1XWt5f1ZDNBFW6GuxLbHcGv7PqmS4rPJmOP0
gnP7cyaLX43rWyeJG8JNOOjDLWxxr2VbfrD3lr98W9zGuTR+49ZwyAPpcFh6kMsasiGvyGH3PXAJ
Jw8DNHq/JRv+WlRdmGCx8GZn8pwC5P1llAjDaY8FbhjPpltfEXitDrVBnLbSsmrvT1lD0jv9xqav
PY4+RAbRBwKZ87x/tMe6IxDgpr868UNPVvcYSGND51f+btGJEVaZqPFf9gna6iBj3dV8WrOpep2G
bGMXFuKiqkWL3iigiTuY9+5jPCzkoYaphathzY9pZ2/8skweQAVnJ9miEeJo1QnXILwACrc7EfTr
9vZGK+dkbj2z9efPr+QgSVDsAEHtM41EP0mtIszMPiV444a2+YR53XOyMgNZTLWHJDZrTKMrUF+a
0byZXo/bUFk9OZzW3sbVN556aR5UH9KnwXXAijmc3T8HJuc3W3jBS9mg8o7TwtvoWAtmzHj5bn0z
QnDEmjHH3Go6eovP7UjkfquNJIufKwxdVW3pyuZZBvlBxI3z1tctnq1VeVR9Q+DoT17cnT5rjd0+
9dOKf2GuI2thnvK2WG/lVvT6dF2z3iRcQ60Z5HgYfc1Fy8h0b7NpeJx5lzIkooNmgGq0tp7MYY1Z
lvJamp170yeD3njp172dpiOCtVtddamCBCZuQeNNVT4fVbbSIalaE0YtJ3GaxpKwpBT4bvlOJyAM
oRymqvX2B0gCuNy9wZ7JWgAnojr3JqNXX1/Pg1heP6uqx+ia8ZI6+a0sxg+7zupzScTrNo7t3wUK
mN4ee7I2+lfHpAfzvclL+T/Gzqs5UqQL07+ICLy5LV+lklerp/uGaIv3nl+/D6fmGzq0Mxt7Q5BJ
gkqQJJnnvGZt2xqOZmyaUas2AMiRFlmuErUEg0Y9RjDA9INHI3HHQ9hDptRSNXjkTYIkYPfzdF2s
cKRO2rk4zDxK0a3MJxh3RBmW89f6uWqQL6ptBV3GoGYq52u7cPJDGKds8rjNARhDsRzSkiTyUheZ
jJ4IAQXAOez2LbPyT6VfhQ9S8rzJX6CVGFsvB4c2Vo7KYMcspPPuTbVz/d7GPgLESAvohRYVsFQW
x69SCGtyTMiez1cpai1QDsh46VGK5ZTHZ3/wQA4vZyLjmT3OQ3T7w1JlW9M2qtPgRUpWNhBiHdBE
kWKEhfjeNpdA9HJ6aFvlBS6GvZFiqjvWUw0FV0ry+9pAP6V2Vj/Jb88WnNdoxQq2jMvvXoBFk66V
eymWeJTTNTFrl6JnZ8ggxQhBLW3lapHfP6UlIV4Sy6TWLC1Xt0rV1BebZAGB5KlirDaL5qTaZIYC
PCQ/OWMxbeIgcL4BIL6r2cPajPepsebfxC3eJyKhX8oOughJ+fAVu2g+9UwNN1g9lg8gONJTWdj+
pTXm8M73lehEHjI/FYh4PupZ/J4iz/aznZwXc8L223HLn3lW2Dj3JuNFK/HGdWPQN8R+op9nEvEN
EXwWBlrgxg/pmMcgcYLgjhTpMR7nN3vOjQ1ynMA3ytS+b+eumDdZpdG9eVP7NHuUjWLb6SPRUIyZ
/W8OCo/bPoGB7g4V+bSg6gFcAT2HQ6eisdnBYvHa8Q6w/Hyum+o77ovK2dKy6c3qKrrd+KRhK/6O
fdePfHa3JOjv+6n0D6Ed/qq6LHmM4gjd2tRRDtD01ffSijUmre1Bc3X7U2gfSYmln415Hg6GEsV7
V0nvAsX7wXRdvZh19MuMiu/dGJqkdyrnpIEYJcvm4r+E0NhYxykKTJAfvNBIvg4kidLJcoEiVSQr
HV7spBq9nR6SXqoAArwUxZGIfEzKD+/sNo/xEEGdmCyB9rmaA+9keWQ+Ab6n+ypEHtN0ACsNYOGb
pvev1lcX1vfDkGsvhtpcIKJXG7JQwUEtiIhZyF0SeBmJ96rMzWvHeBzHrzrGGcZz0druaco65A9H
AMr1ljijctIU8mpwmqoD3HkdeRDfuPwA6qE+pETAdugr2bvczhc70vnM5xGJTTv4UmVu/TrrfLSp
0h8dEveAu52QiCkbxRzD6+jFP6Yc775xQDsXx77fMzSYstU9TOWCZmv1YftM8lY7WhgPXwIrJyof
le4uyFXjHeTn98GKy98mKpjkgn5FXVdB/g4J1hcl4hBD221UROrOGMAN2OBo0VMFSkVKsqmsVjtA
nCc4trSQjV/qIF1G786HrPKCjIoG7C8+gY3Yx0j6P/aaqb5OpFb3nk6uW4oWQooPWezdS6kHXfg6
GJCxR7u/SpUB++DoRHa1a9xEe/V6owXlCYBoKUmVZlgIvrVpcpETlq/P2eDLzNwlOhWav6h9lt3r
5ANpNaPyWUpYGwX71PVxYlkOjqxsyFe3Fyl5uta9RkoKQsDpp1udjtXEufdyGxYNJ8iGScmBVwOX
yuWEwFWmfVIlKmgEWjCrjp86nezDclBZNuNA4E+BNHCWFoS6h4tfoAK1XjJw0wviq8ntN2fRUGwj
b3qdYsIdk6Xpr42Pw1Zeh5c0C/nSFW38225tdKWZO704of2SDj9LrFXfiGluJ8MacbjIjbdyLH+E
CUITcowQrbpFnNI7gRg132wNWzyl94a9tM0NPbhUuJ1s5eigkunBxds6+uYT3/sSMEw9ZRcvZAYB
FS16kQ3iKMW+Svxin/xTp08RLuuVh3i3rUcvUzCC8vI9tL/NYxpGxqtbdMZrMisM+mBazlKMFa87
azPwEGmiDbbxygdscrLo1j7HVmA7otJ6spfTq6A+AHf3EUSH21YpnfMimyRuGO2aYTw7Qey8tGij
P4yxAs1cB4BWmAHsaIxNjtKYiGD4jJYcaxq/zbegfps9N2jcA2z++3p197vIFH8Psx9gFO4bL3Dp
dJzSmu5WlLrWrHe1xvdMSnhhFse5AmB3K+o+Z83Z0Qe48ShVozGTzutiFXeIKniVumn2L1rOiyGl
ulX6U2vVBS34o7Lp7emxBBxyf6uCBYkx0uBtDCePnhyX17xFO8uedHNDbpdMsTEEL7Lx1PCoFsb8
IKXRd5uHqHaPhZ5GyXZulihwXTkbOVpEfOVTSyd01iTxYa0zvOSXp6p89PqyedYiWGW/HCwqx0Z9
kQ39CAWPnmz1Wuebw6c6Uscrij7qCw718bXW7L/WBgnrFJQ3mua41rm4XrXj7aJNPyBYgYzQ1hrt
6apH8VM7etkD38DsgRT6pYcEcZESfou2upFdLw1ftNZsz3/UyWlWU3yvWz/YaWWVAfLJnWfZuDVR
QgdCAAx16kpVAaRLLqYedgkc1dc69stXPykJr3lxdJS6LMqJVcZAzMO8KLdT5asb+r5/lsamgdVn
gUqxYQL/KVVclVKG2X3QRfVrPZcvLYHCe/Re69ciQeTWDBV/q0IHxethuHM6s+cGcDAEPrUjkQpS
SrPrV3Wq48cmds9yUKqwq9II3jfeWZuG8mEyxzu7Dnue52B8asyhvHhj3YEKmoLsvg7KfV7uFXUo
d03j1DvNCmaARz6O7Yrh3PcJFI2495PFxWqPHdjnxvAL+PD91S/7e6sPUGwPyUnBS/jud/HBChE8
SCxWOgUzAK/UqtMY2T9nNwfBVp/VPoA5oYRgutVe37XMQbYNs4/cw6ZGzzYzKOHtGCkQSX2+5pLt
Ax8Du94Eg64qwwXExCetdqJjwAeBALcKJB2Qct/rd+qM1lyrKQbJBdhJrnJMR/2ddReDDeiFXWmo
D1mXnvE0Vq5VV0KP7Qf3nPUQ4AzjU9wMMcs/l3UyaM+sD93XObO0y0RGm3hHSzDRKDZZPrVwpjbq
iCEr6sSkbyfcALyyTzbtzDeSxfC92j9rYeM9LSJ8EyQGe6pMeI+BcTWbWD0oOJ5uiuh9nuc3MkK7
qNXKQ2G37l2fGRO2XMvuupkGFOBto7pDtOwzCIsRM7O2P5ROiB2orvsPff6Ty4QX5FaMDbrPw9Yx
DTK3haJdM+aqmTWqz0bKlYcqm+8sBGeDEJBIpuDcl+hw8qbk1GhDfak7v97jQjjsGscJrqlbzzu1
1T8HI/4BIKa6fTBD0VDn8tkC/vFc6eYnJY6qU4Za4xWZRHAlfFP2aeO017IoiJLoA/yt2d8G1dRf
ARKcuhpBxrZOtnldHr1s9M65MVW7lHkDSysz3BiYMm3rvjtZ1YIIDDptbw52cgAg/B2ppm+LJ+XJ
JEu+5W71W+Bw3RZ1NiJ49Bu7UYDrJW17p7FFJwG4FloSrNg7g6+9YcO2Ub9XiT7BqzPruwGgwVlZ
Ah5G8ywzam2ZVjNFoRt15EHSEGGWPEEyIhpa9ZOefett5SFN4fkijrJN42fQy79n16gu5N9UvoRJ
jeaaepmKSnsxYXiYdHvSvXY9JOBvnGpr5GF07fIquAQjM4xM4/2dwmILvbNEbm9Yem+ZEbJyejQp
nOgTfq9MMBNiqHZV18fQnr67pupeRzdpt4QC25BQ6A3sgEUXuSXbOQd9iCNEAJlGy/G+KuolUvIZ
IkC+HeLoZ5OVmC1H5olveZ+AWEHeqj5wQ3/XKRYxI2F4sg+YcrSV9URgRN/EoMt2fty8em4Dx8xt
MBFTjeIc1oyDsWJu56FvtmVHTKDOn9A0Va99FGnXdtk4Jr6HDiTMNN+EeuDvzQ6kXqjprFAUp2Ps
tZp9kCTuFlDWISqCnwqZB5QYIhSFCGX86K2hfG+RNeejfepy3NAcF06THpADUUfoqR7T4/ugAcgz
P7MiabfkPavSfMAdO9vgBvApjdWQP+9YC4R6N0Eufhw9Auy13k1khYMXhFX4fLYVCCVf7cDhm/F1
BHm5wX2JWQWLwi5R4fCYLcHrOQ0Otreoz1b9z8D1MwTKDOCNrp4CYjBzgIf+MZxx/NMhzG86DSpT
+2uANBgB+903HnC+2naIOjsbM2/VLULTxV4tOhDKnYIBi6YqyEeiFxMEPomF0n2dqullDO3mSqgx
287dhCha1j7CXn4h0txsLPTkz96kgwLVfevs2O5F8XvvoiS+e7EWnE4Vd98a17uWEcOs2SgMY2lV
nWYUlnDi/DoARD1WXfcV7wMDTrAd7JUyme4HvIquDsHjYiEQB6n+mjruHfiHiVn26HMHh68jq3ai
GwHwpTje60bnb5oCEkUWVwQq2sAk61Zap8qtio2V2O0R6HoBKM6zAN3wMThAZr44OUkpvUBzC+nY
19LqXKI8hbZL4vhYTq157OvK+yv13uAydWrr/5jtegfnnW+pt0BklB+R0W9zKwsuOr7yW71Smx0r
de/UAzw7WuBAwZ2QklJ8Fm8dhHvHKgh6qOaOOeO9N1rDUzqgUeRQQkwm2bdm8JZnin23bqqhcG5F
m5n/2a6hiNWz9WD5zB29wQLH6GYAPSvPO/iB721DD/U1jaFvy5J5o6sBr6JvGndzHZM2ZfbxM831
fR4k0wX791OHUNSzFge/rMUhCqrOFd1i6YyszvgQL5tFPMfMR+2qmnX7PPTt9NDGy8hNySuD9rmO
mOpWdXosA0cNt6nDYwQTdlZa1h9dnzLzsKL3JNXROTSLJ8sY7cOYR6y/l43v3s9eBw+t1eJ90z2n
TpNcQpYHl9R3op1RQACAjR3dWbb5rAcG7A1vpEfhGjiAuCK+F+8HpX6e8TkksMfirFsEzrTsJBgw
e8lIQxUGlmhai9cVCMx/NkpHvqhH27TwsMswQiS1/BKkxph5LWEW/BocZM+XRIAy63vdxx0Uwy04
EnhKenCsgx401hQMEytOn3MJjVwRlD7TUYu7xpye1HAeoXb49m5ElWY7LUVkCqZtb/KwzNQFaOaE
KbySDunJWQNd5JnFHYiM0zDBSAGu9NCZ3bPS4v+Um3Gy0/FinLeCmQsXAr8F/mzvDFMOp2B2H8ZU
05gKdtmjR2ruEjfV+wzc6BNeG6ANi2/hEKWf1ByXGK/96RY+nVuiBM4SKqhnnZVOSodyPFe7l83E
JwyAlafsfGmNBnjApFK2CmBPH6TAVOfmRS6D+eFbVAf5OYtLhuyxc3b4PgMPIaUACK6YtwWKaZFT
2LwX9tZkyLsfNCi9NUABpQNYlTT8PSRH/PuYAOspmcP3ECk4xEcPU+CXO8cZIbgveCMA2rtE4+mi
/5sqqG/Vv1nXtHftkB3rseYzCSowcXBGVhNIQi08zro+O+GXIi+Nz0jIo8g5vuhJYJ3SQXmZCQIs
9Fb1WJmL8UD8Ve2MU+yNIdn6nRfP3jmMrIeYVNo21ZFVatUc4T8DxLh955r6dNXS+G1UWaViJY+M
YghleDFpqnx0bZKGvwcU6P2mABFkdXewSXiD5Srtm3BEOv3uBkd7BbbrIo2tTCwETMZpbcHV52nf
7IrU9p5gATiP6vQ2g+B7MgAj2HnQHKo4+VwyMUC+MgJaWZJMleKc6hlzPnzs41xRjknnhsyfjBT4
i7XLg87YVmXRn2BHFG+dWTenEbbIVop64jTgjWsL20mluWe6zP/TdvZOL4Ofk61MxyJO5zuEP576
GbC36drJY4CUy2PQaDWZYaQwnd5J91ZtV8cSGrgRwM5QEiTmMn7ewtRwB6SCnZAkYxFsnHnM9qyi
Hw3iHIziuyzD7x2w2LfcfsO0rD1nC2amXHB1IQiLs+k8RgtutDYm9QwwIlyQpLKZ9OhdUQx/H/9T
JfXSPFteu/pSBtxXr4VOt8mKlK0APRsd5LRWV8HOP0wYC56s8C1uQAr4r2MTpIcAOq/dGnCLhvEV
oXLUDfG8u+lqCEZIcEOZyYLBjR2UvBfBDTnQ+SkkyfH75DbBBVyWNe+ZrPJLZFfeaKuCS3aS3WQm
ggQLi39vqAvQvm6royBUKsdpgRQyl80uRQ/cOmjwevA3iaItcQRqA7BYe7IqXxwl3yVqgNHqT7Mf
QDEvN65Zrih7Kz7R1hJ13gtUUSrHOZuyk7SMnJY7gyxi8Pf57XIRaaWF6rSxnSzdya9M0JomAYvw
2eLqdwwa9SgKI463heQ+nMFw/uiW5zeakXPKUaOWHLBsErn/shuzRCalhfGdFLOsOoalouM/s/ym
HNxngHfGSf6k/AwMfMOoGhAn6as9fuo/5bx0DOCYL4/x9oSlUvBSuU/WxVpIo2vdWOrdEakVPJkA
fdywv9IboN2SoR6ndNyrev1N8MCyGYBRdzX8OuKpSI5k1WBjRlQ5KWO82+wl6X3DeYVq8LWHubj3
mpAnaiMhemiT5lWevZ24jwNxn8NcGwzr1hCht8fUnfRWcUkdln9tiGbb+tDADutAqJtgJ49Lnobs
lVilJhvZlV5ghbpPXrnbeEWfX/B19ECfye6ygYhA31COFZbhjC1DMgNEAOaMY6057//YlbMdHClA
IrtGfrntzmkPGsqOTvL3xqYhRt3s4jb5PI/6Re7c7S5BLd0UVjrt5F7LXUnagvV/qyG+smAA5JnI
GbIndbfuIGXZGCmOIU0XAtFE9HHoXuTB37qm3Jq1N8iRmsjnpgLDvpNbIT9S72vuTxsU+pYIOrNc
q/reLrYhyF3e7q+ZO/0M8Mo4ZMwG6HWvWpW3MG3DQz5DdG716UVfhg75bGex7RznYAYJjB3fRoXO
iRJug56QleTF//WH//gNsovtFWR3PdRvLW9PDzWZHKSJoe9kCJDve4fc+MkGkDW+pHB5bzf3Bqf4
4635A1Tx8Q4apPGKCNbk3ByMMNfmfeyGX5UuU/frHWYQvOiOC6V7HVzU/inDxPIgv6X3q8fUntUD
Go39vG2y8NoOugLMYxmHltdazpS9/6zzunJGOCBMdtIT+jg9MIVh6bJ0BH1E2smEY712n6WBXc00
MHX86oPpJD147KzhNOUWy5JqnzsDxkfuAq78z79rF+nZD8EKe7kBXGEBpKx9b47vXX0BMBqFXS/y
Ngxvy7AsPUmKa11B9GcZkSx9dva+Uw1gVtInJ1AYI6W9bNa39Y8uetuV43PlDSevMbfSE26nYCtw
VN7bhgSBjIUs2JsjCt3n9Q1f+7LUSTFYeqHa94cGkN4xdKKDHDOls0uL9fyPXVDK8tRk73aOlG+7
H45L8UPdrduWlW3/PfRgK0eCPzXPAVy5TQo8pkgBufU2COflw6F7EE0DnYXqpB/woSBPz7xAnvhg
6xiDOo/53D47zA1YH151IhazWmDVnDzngFKGuruzFqzqPJbP+eB2B9OcmUo0urpTg4LYTY/AzIYE
70F4B1O+2EWa81Dvgqh8dLLqjwcvf1X6we11WstSuXaTta9Ik2JI21OP/aB0RtnUy3Ate3oCfcmM
4TzJ3ZeLFOAZJzArdLveh1a/lbcEVju1svtH7eAaf+UWIkqybplwDd5DqvtiC5ci5IZ1sZKeiYND
DYkXfMOY6J+iHrg7MiZ7uceykcceL9MThHJZI0/p93zSL15sZAd1Hu8Ss0SgzOtOMshojNotnN0S
9dxdWAS3L4DR/oSUn53lgvLkZY+Rvl3YMHY0/JwH7wmzOPeGWfYT+9XH8+yQS49YBwNVU50z562/
T29HbddPEO/Xu1hmDiNpsnxmMjezdr4FXUhIJfAC/gKXbDAT95AflSbk1qCcGOiijJq1v+mYyWQL
vG51nFznPAHMIZ97hB6JRnFkbzMcw26zq9sqKtKCgpybrt0GYbjUD7WRGAe5vvwu347Gc6s/zkbe
HlTTeJanuj5a2cu77kdsTNFmLAqU/qGQ/71AWwcORb79Ur5N7FieljjSsHwA47/XMjuHnd/mwz2C
7OYJaFp1EdbOEHXVhb7wuwyz7PZ85UmsY8z6YPhA/0qhZ5qTV+8sCNLIYjgGDicFL4HLCL5DIXBf
csvkyUi3DlRijxbwYL/AN+SfwVwarCP6+iRvHXoZ79ebsB6VPWny/74Uc7UR9tK9vE8yU5AfI8Xb
XHwty96tco6w/WBCizCDTHSVzj6peCxKE/mztymX7OKwyat22yWv/Tes/vahlN/5xyzjdm6Zu1tg
AVcSgthj8KGX+SvJEULX8prMBXIw22Ayv6K1Qjw57JNT0YShupfmt11/+YJGgEG6IL3N46Snyoxu
3ax105yRctBQitSAiS2TMPl31s0NJSnlP+ayt19fziNMnPuxQNetZ78Bnn6wyVLNW/R6C5JQ3135
IWZ90V1dPcvNlkmd7K33fq0jEYTmdQABZG0sf30trufK3voY1wPr9T6cG+WfOoQ6GMMYM2Xg7AAC
5Ccpy5vHHU9Yxi/Hbz9+LrViEymD+sc0Uh7hrefN3wKI9mfprhFKuoCml2cQdh2SG9JT/n1Xzr4N
VYBympNbpruPVJAApsi6hPvACRGChxxdD6xrQDkgm7WdFAf/x6DV+fn265eefCN7rO/MbT5z68xS
6+l5R/7kn/dO9m6tZPdjWU66XfWPVh//wMezFI3ERmu/aTNSszKurLMHOfff6tYmcvQ2z5bddSPP
Yy3Knpz3n1f9YzkjraXhhz/1b3UfrvrhLwXLgI/RXN2FMPqWVxwPZ3IV1Xxbq8oLLxtCKZAzoRGx
eF/CbOtmrZszPEGh39Gmag12b41kuJWLr03/OCK7vhmAECIFf+vR8rKsb/yHl2p9gdYXTerW0+SM
/6z7cNq/Xf72us75Qu4vYtB+487FoY1p7TIXlg/XurmtZNfyH7GKf2v+oe62nlgue/sLcp0PbW5/
YUi8q6YMv9XOC7cyNMgaVPbWb7SMIWtR9tYJ2dr4Q92HorTzewQD+h9ajSRCUtgQ+Xg5yb0zvZUu
fNuVWinPhLJZVmdVdtC94nUd3gFTQRtfy8q80MilLCM/c6GAiJKVWe4tdOQHVjtvZXgg+o8ka4My
8N90tdugYavEEGR0KcoZEibibzt5krJZh1spSldwZNG/tlm7wVr3oQutlxmDJiVk4cL0GtTZ3HWO
ns5bWf8mAAwIFyXjW9AO0eH2xstNWTe3YXUty+36z6IcWF9dKQYEUv4evqX84QpSN2cJ2Akt4TVa
B/vbxPp2XJ7PemaDVwmLt+xsERgxlgjJHyvHtZmcKxuZGKxF2fvQTgbRte6Pf1yOfDhl8CplPxv3
oAKfaqgUuAZICyLlhgaSY/lwlTjita8ydPlZkmUnuTNl0ufZaVadTZM51kme8PpEb+/+H8HMP6YK
a1PZk4cfFT0RvVujW5ArdxA9MeIImRQdrexh9krSMai5aNODvKK3OKX0gHHW4+YveZH/jmrVarDH
OpvUSUNyMM+zc4JEMCxxSGuyqRuylZu17FuBgv5ZaG3KRXfYmS0MyBiQ18iHpWvB0dT9O+FsWyQA
IhXtGrmr8lzqDCqTXhVvZQzPRPjk+vKA5xbRnfYWz/xw++Wm/vGIbkvX212XNYvs3l7ziOTk7JnT
Xu6y/Nl1Iz9gLcqN/VB3W9XJkY9kzrWlHF7/JT0M9a2Ntd4GG0Os4oLcf++KeDwaCAHudRizFKGe
IUBanPGZ5KilkzszHGR6lqOeB8xTTxK8m+rgNdKyo7ZcQ03q7L4M6nYjreYuG0/KXJo7tc8A6Q1D
sWkiXnXZeJlrbm0PgKcGpuiaJu5BjUIr3yMZhOEyK/s9UUlQw5NzbvSgeYSTRa4Z0ViI55mDe1Gs
XlN/fFsQ7S8BMrAv8G/qHapxI6ocFKUuQ/AoS0hP1CMqELFdpS+x56AsaHb3U4wWggNs4aCT2z96
lj8/pVXzA77jqTe18n3MTVy1Uv9rXjIlr/GBv/iBClI8a956b7a+eUTryez6AQkHrUUdZxg2QVPX
n+sZTC9L8vKTrqb2FkUd4FURsl1qsdgCmISS59yq0G9S1V2FRDDKUCU4bowYq4dxOUIoCTOBAUeB
MNGOTWGXD/OUVA+yJ5usKBx0z/IcYWGC8FYRB7uyQn7In4YvJsmzY6suUn6ZWhnYkaDEsVsCwBvX
Z+UWFzGq1yqET8PHSFRFwXDXZgWYIK8dWA83hXsBqUF6zSPY3qL6NfVT9DQsG4gu0ZOvJl+R1VTO
UlVmmHSju4gqV4HwmWGRrXGCpwY17CeVTOhTqmjadhrHgBUEB2LbA1qV2tzLHEtRPGQ30zB0D1rS
eY/zsqkzYHs2fQt2NS3WA6GepVutdHBFG8jOmBNmc+Ooowvj/5qSaH64lUBzoPzr0OfW86vI8h5R
mYm2Vdhu0D019o5mmbtpanI03gDTF4ZmXmwHqDOwVm2n23rSbrCCRwYDB/DSC8trBdXu2iybtUj/
PCYFMdQBaSMbblqpX/LZTI2tZhraRTbFFPyvsugrZTt5sNy9MCXYjKjBW+8DGHXtsf+SDPlfBql0
cOHQ/Xm3TPjMIBNBKxQVKjH9/It05+cwT/QvU5OAVkAQ5y0YM2DX6GA9zhq5ZGtKrLvKzfuL3sft
KU3j4oFHoEH5b9WXZlToXFlq3qtG/1ajGnTvRsnjYFcN1Felfol7EkcOYo97KcoBUqGfkF/P9/W4
6THu2ExL81hLMeWLwXIt55HBpspRoN0yZuz+ONnKvzrpbN7JperG1B4cLzxBDsOpM0MW7cAHp9qt
v6ANkt9hOCe369bG3D42XbvPVWRttj4Wy32QvWJUOBO0LxrWyrZ5B9GieYF73j8QOj5LCaPd9gXT
OshQ2YhY09JC6hyj/HhS4r6pLnpcuAYC1Ib2Q8Ri2VVg0F3RT+uv9UBYuUxRO5EDDkoWZ2QwE9Bs
3ArdVNojYpvaVopye7JUXT5VDpiw5f7Y4wjQpVomevHRHn/f/p00yf2jXdRwzpb7h+o0iLxs8vCn
p8+Mg4lyiuzKpgpmGO5rWXrb2CIh+UelHJYjHeSO3fAIcAYEXjBswHVhqVBWDEp6/VddB+Gpt4cA
jfew+lqWBzkeD2F9SHVUm6pZcQhYKy5u4cQDz00QBddu2QwJuieu4R//OND3KXYy74Fvx3soDPFd
OWZ4GC4b2ZM6k1U2lg02imqxFjX4Df5HQznl1no9uxsxB/z/OSV1B/AVqnb8eJm2KxC5fR4fSpVo
4PbDr5PW8kemotSba9ouPArSjqbVwoBFkfI+WjY5AhP3Upx8H8XCyB8gr6sxwfXlcKmiXL5ZG8ke
Dnp3fPg68sicHLtEVcKy8vDEmBTl4rxbQPFRlpKjH06VovzhFtXRk4MQ+O1U+Wt/nJHp5r4rAWh8
PLD8qqmMITs+z4X9V4o9Kcil2U3v2qlK79wxAnCiobzZZeQZVbIV+6QItVe1DIerq9ff81BTXwe7
UF/1sH7oGGAfyE3DdEF0kK9fb6D/5dStfmcDLXl3My5FMqe8T1EzeI8q5TN85OBRDpplcO8Xsf0k
x0AK71MIdS/50nKs35NBM980Pyo+aclZmvDNyV7VpoF++RDW6XTtAy29H5cN4n76sDGTml27mTeM
2aDxlqK0gWhKIsd3f6nJgHupS+wS5lL6nnk1Otqa0W6laPTNcDJwTd2VpoUi/sa2uv4FGyuki6xR
30cQKt+bHlsEFb7eceFXvgMFK3d25punEcvMp9Ie34DQdF+s8tvsNu5nS3HbS1ZGSCfZevelmQFS
qI6VPyGig5Zu2P8OHLv9AmRL380xLuJ2479pgM/QsG0H8J7sxWG7n7GGhS/8vypokX8f/FCnWw6o
2Gy+loNX7/FrK1GYc4q3TLHsS5N2E5rbffGmw5h+wfp9IwcVYGxvIDA+w+RV76XK9hvyC+5QHqU4
oiZx1rwp2Uqxjl3zaSZLJyW5Yjeo9ypabzqM6LtgmsElFFZo3NVoxUCLrn1U2Oz8nqB73O3A4iHr
ibTsvvIH5yJH+tb39qY2WPQ73E5mn5EHwZjovVerfgvHJ7pI0YlUG5hC1N9J0caICB9I3b9KcVam
by7f/AcpTX32xHidPxkx+B5/DE5hNCjPadaq95EPjTj0sasa8uoJoM8e2Yn+ufTaT0ncqneAFYZn
XW95VWJU5avEvUoDqUcX8VAqdfYgVbIxUTmKbAgMdadjuFrgHpvZwbM0j6GjPeXmc9MUB7dzKwwL
6z0y5uWdPTnFXdRBllvEgss7RWXTdJWLzKw67WKvR3TcjprHUHOwAp+sNxTC0i+qVXl7dDPLkxTh
6ACp14v30hyRpDR6sARLM62f/A2afqBq8hF3ZbUFKF6lX0BRZ0fo+M5BJ/fxxbaMu9xVrFczzJz7
MrEAWCzN2kn9NYGWPPNp0+6Z1mm4EbHnLptZS/0tEbwG/O7/6tYmsmcp7a+q17Xjv52vtwBgOjt+
rMe5eRiVCrh04SJ9B6rL5Ev0K1f9T+Y42O+NM6IPlOvFNQsNG2XjKgURN8yf+8p9lqajkV7ryPD+
qptc3bl1bN2npYcBS12jloIu7CfoSD8UxK/2cbF1gQ1d1ZKXyh3jb50GQMwy3ObRM7vgothOcozS
UH1FVaXeyOWd+S+19JofHXkjYERmjA7jZJyI2Zao7pbWs2ejOc7r7iBsqeWbJKsLlHHRqLqWjKlX
uwx3va/Hlxpx8r8P3NrI4XKthUcC+BkZ/506B2q8k+MhuMerXC12XCrtCjph5ZjnW1EO656WjAde
7ejWMtD0Z8tMrKNqD3C310tYjnlnAy+/OKGl7FOt0LGlGpyTBd73jNdNc9UM0znYSTY9Tfi47PpW
bT7xNqpAf1znK3PnZ7R5lN+N9+YOCVPSsbAOz692W5g/4CQiFmkyztP7eGmzxIGkEsz7uqrqh1hv
65NpVMMlclsLd1+/xJagc9DHAqzKwAczUy+RxfJ7/0scjJ+SyFR+KSAtb38oyzWk4grr55QO30JF
cf7S7CZD7VibX0MbbXCmKMEjFGr3mC2i4qrip3d9GltHwgHpowsVCIxzYxE/YyCz/Tn8wgD8FfKh
8lMP8EEGncQMm0l4ErjmrwxlZL3r3wKsOZr2pe/ALKNT3Lx5LWvCrq+0R3AbHfAcHJbgXTm7/8PY
eS3HyiXr9omIwEzcLVDeyNsbQktawnvP0+8B6m79vWOfiHND4IoqIUzOzPzGR3LN9/eqquFBNZoL
0kBOcYtTuuy0zplmTQkQBMKlS8C64F9zr5iD/Zin9qsyxdJF9LbNOQDfW4dpfVwXOw3yXG7G3UGN
e8BUCnHZoStpdSsay34KEKQ71RDKl74q/aeont9UPVCv69K8dICbqn6z7mor5ilSdP92XQr7YNem
ZXovCtV/8mdqiYXePJSaaT75u9HPzLeYV+WuHeV2Z7ZD8F6ou3qojfeSjiwsc6p6PwRD8YrNndvr
kXXPOPKMyUNxrX0JeH6AeKPrQ8X5WbdsiAoqzjjrLkqWcQfsaOImArymRdrf1e5QB6YWmkH39LtD
o9WaVxmdvh2wFLx2y4QLY/IavJG9dXHdQMG2uDYzbltYVp9oduKbg66iuwHDUYfcXXHVlokBivdk
SdolN6v5nizAa1dG0/sULY0eLXoOOFAg91L1NZ6H6X2sI90dl/XRsv6/97dALv3u71s+x6E9zW0C
C+Dbv4//u/7/dfz/3n/9XrUaUG7bYiNyPXYHBux35TDVd6op1J2xrAOXUd+tG3IGvz/r1l0ARTZ3
5bLuf32WNyc4K8nexSrvxHWiL2pLu2rkLVdG9q91MvbRdi62v7utG8fYtp26Rm8QlDdS1uoIJtF8
jUo9BBuTe93r4dh42agUN+tkFPy/iv5ZdZSm2qhhIp+DCiEeD6l1AUK7fG6XybpoaBKi+5/lrPJ6
hmuwHv+9dV3/u7h+Yl0H2+6URzS0/a76OdLvcspDbx6tm5LT9dFj/wGRzH5L0DNxUZX5wfbRkqqj
eT8Zvf2hAaAjW2gPN7plYTiawFspUjmi+oqaGOHxoSmlraba8wtEhmHXcdQVePqMLOuwfkeY0c7X
V61+wQnbvvqdQqFrOTbmFTcqZ+2JvhEd1wFN26pNOx7VOoTZvRjurI46P+Y6elggzmXwtW5YJz2s
7o1FkxVK9N48iFSUwHVa/y4zE+kOQHTnqXsbG7FknmG6aLBjgJCbwiEEQRcTj/VOqrJ+x+APLL72
XYn2HcTI8BLFOMEnXdvfRE2v7OW4zQ7+mIprGKh4Ykjl/JyG6TdNh9k3Hw6xgz9KQkDHwvr3Dj+Z
nTZ2wbUqmuauWCaaTHgYFuASlx00dZEiNbRs6G15VVJ08SCT5c1gF9113X/dDYOnDaaREwZowGmS
xZOdlnm8ZPvkLgDWga9ak94CHcIgQscYTevkcYsPWn3Vgy7ZVUhrLkmGqEIbxXw2LTqLUccbJzMb
okMByvhki0g/kPYojvY0D8esGseDJEflKdMKjH38PjonjQ/iaTCtc1JOeL3WJEmiLvG3cdvKODDI
9dayixGhK9BlAFD9LfWJcpPGZnfnQ3uCG0zvIE8cuoGqvn+YO6x+MHceHyMdPHInnL4LSUoFhfzU
UIN2w1HWnkfLguUN9/QF75neqaJpvPj4UIGgzlOvmsIIEhb8ON5NCD78dP6TNNbGx4/slep1A9cm
WrT2c/RAL+l3ZMjzHynR/pD4RV6uByTKA0vdZi0vZ38Qu345ghXj30EfWInFw8iAypiAdNJi8qeg
L1HtxIdNrwFDwGw4wUYdb2uM1Bca/wx0rb7Y+tSBQuYOYGRU7rNGASQDvG+8xtBaCMrHfS6k6NGX
bPNqKqhpVyP4UPRI7nR/2PfpML0Kg7GTogSPVsGdokx5ATZAHl8jGgA3QTn0+/VTapwcam1Qjrmp
DB65xOKIIihmqLp0Bus2hhx+6/ysEhNAxHWXde4fK41ly7ryf2/53X3MVj4hX/B7nHVdVVno0Cjg
uRmOgVe9bLFybKXuucPA8jj6cga+glOSwdsmbzmg9FgWIdrZm6kt8LlcFlUxIVoSenFYF/20VhzU
ibGDyQMiOcNkULBM1DzE76kUU3ka7aTCwYK5dfK7zzq3rsNpnL0blRalIacb6//jczPAqBKB+n8d
e138x1eb+AgciIScf6z7/cj6/WNUzscsfW2mMHzkmes7RWzqB9VHW9Hn2oNsm/5OG0LJnXP+zaZd
xLdGVezXpfVDQrMf2i6zL7ou7UEXzVe7a5AUtnn70o9m5WiDGXy0gfSIoMj+EoqyzS0eB3DA3UDJ
1YgdgPJ2WfxNMuMGOkj8p4rqmNdO074udvduonflhTz3SQbifkEoUF1ypQq34ExnJxFydfndsG4l
wPrXfgJLnqI1Xbl7pkUG5+blCOtH1h1/F3tjNB1zqKlZ/udL/tehpTFBL6T6zyk9qgAzly/5PcC6
mA7ynuJXfPSsQTLP3RhgQIR1KI4vUh8iIVHNWwHJ8TY1lqevUtBhIELrZx1KXyyVUmtvkiq4mDLG
JbEM6v9ncVmHU/dwiZbJuo4WTGWDLxpVkGXr74Z1v3VdVcvZVgy4AqyLraHlmwgsjNfFE+n9qv4T
IVywC7l+U4IJ+VtfTs9myaC9nhr/IZ/z3qNVrL9TuxgapjlmN5YGVCUG4naZ9H7YF3TVQnCM6NnH
tuqgpzZMkOUpPphydM1TudpmjHVvZVi7ZAzIXqd6LZFYL7Infl3okvO2XhIDAoo+C/GOp+ir36TG
Z6n7R5lEZgAJB11TUieE0k9F2Rrg+0gyUNDovsfJPvt5XnxqTfwhCbLUPC1poKdrSNd73LAEqAUd
pGc2Z8OTXw8NTHMGEOvW0QzLU5ghBVy35lh4nv1+bpx1a5yGGZ6XMOXWrVNrpNdaEu/JciQqHvlN
WlcP67ZYWOScAC0Rk0c3ZStL1xgnIeYDfY5u1rl1ImfB26zK1eF31TqHG2roxfj4/Hzqd6tsZuYu
phDlrOvMJgQ3aTXoToGDur/7/X6PPGSXRhTG0Z9V9p1jXKlQIj2MiV1SIvIpniipcrKtTjnJ6KjQ
rEfKLp1Bxawb1sloQQ1ypWWfWpKmavv7GcWXPsu5hGz3n8P8YxfdjNGQrQf/PVqPTYfbm1Pp/Rx3
3eynMV/xjz1nQ5Jc7LCEpxk2QrDl8NJQIxFEwfqPD64bfr5y/YFhJvtbW4jnn3Xa+gt+v3yyEy5B
3+zkQxO23v/5N/3u/a/jKl9ZALfh5zcsZ2Gd+8ePXX7cz29at/x8aVdmNzFgV6TiO7215FOx7Lbu
4IuaNM86u25ZJ9N6+tdZYXWgG4Y/NhWhi9QNW6IN7NTG5tIkUeXWGFgEEVKzoMk/9KKZYOjR09jL
ByP0551pd39py528FLCiHH32aoJ1pDDwo7Dhg9lDdwjT9qvOfHtLzHSyQJhGlRp5ijEtKFv705Cw
yI47R6p5kAOaFeDwLZscY4O7lVUnz4wz94jwnkTT207PbQfXY3qs/Yrm4u5JCUYOhswPInZy7eXm
bMboLyu6nkjobFKyW4VQP8JiOEtUPacCS8QJBEO5FPwKiaJDgt53j46YYaqdnCJJuavbRLqVY4a8
JX5Gt5V/EsQi2Mstq4axRyaVJpefdQomLs5cDNnh91MBmTwvq0Eu4Zsq3a4b0KB9tDOKq6rtkXLO
D0310KRiuB0IhFqzhoWeMyQfZlpGgJfF/JDgSSoxWcEhB9uDqjMhO7SjMyI1FTb9hnp67ZURB7Bl
MqX+XT2g48+KkxkMOl3/TAqyxS4as3GrFrDG1nU5BIbdjMsaCdN/r+tmAgmQpuquwkWvsHT/Jlsm
4Cjs0qxuWwNcU9rCxRmJYW7nZRKlWrm3JnNy1kWeINptDI0CwVDzs+p3fWOIl0hvteO6ypIqFS7Z
OGMX2hSbdd060VRfpUwEs3Hd5R8bIOZpU/PzxetqXS2o705Ffli/eF3nh4Nj2K3mtVNNxXr5kevG
KJHzk24AIFxW6aTVr6YpeUMQxndFuSkQBN+2ihLdUTP/HqPKPwyKdgFEnp5HzKpu14k1w/oHa6Vv
f9elU59j4gaZP5GlWELS6Gt4XnfHRE/0W5L9+s9nu8jYzIWP+1HYNrhoWQza/BSPoVkvrd3PMg5J
1bYuUuHS58v2sNTV0xI8x411M9tEB/1cUSuqOnFr24l0o0enYFnQovhfk1Gv3zqylsdJpMuwEL0P
7n80ZvzuNyZQjtKZR+96IFMuDLwrolsM77prWUzezxU1l1FAr3HrQEVuboo6C+4ESbI7NS4eSj8Y
T+tu64SQTHWwBSr36+K6rwJl3dMrOsfXT63rUFSkSBKSC2O40bXlwL5Nc82+hcs9HzWtew/8GkrI
sl41sx4nqdjxYwvl/7obBMwDlfvwsu5B5HcrR4p2imauv2KK2r0U2MYtYlHzFgexaqOEFl4G42ze
rhuUFrinXFKcWRfXDQBTxLVKCRhx3pAgx4YtpWRNc/uI52/S6+fffUNyp5iZNeYuVat4a010TICz
DO9K1BAe9izJRjMho7lmW/lbzdYgh8NvuQP1HN2JtkEbqiXkD0byoZaWYiq0eJmsE2KXGbcs3DzV
eSTaKAPs8CTMQvyF1OcDHv7X3LIIX+8lb/Hyw1vDpv9usVbxMYc+rnPYNWfUr4/tohLqlhbGdW6d
DGuj5DJhUEvj5LoSdG23s1Uq3mMM8KWYHsOfxqulz1sm7K5fZXUmzdIyil2ED78TYmSkDutytqoe
epG9iEV41C1Kmnr5CXgToTwyVv2RXgF2gwZJUgDu7nGdqFU7zhgc1Qt/4z+zamp/RokKA6PJwT6u
m/t+RiG6zsZgZ0D+JzFlDsD5FO2g7P2cMWvCgiSBMxJbBiXE9Sz+bAb2clqyMjvYJ9gdoDBDviA2
0qRJSOy6v1MnvnxoEWlR7UbsvzxdeQjwdTwWXf9qclpPEXZg21YR7+Ek7M24dNUmHKawTzxxss36
9/6e7XVu/Q9Qwwo3IuBcSbikneRO9eokEPsWo7ajoRXlwWCQkFRx7UhytxuE8ZTyV+v6iEIfUYfM
f5hLQKmJyS2A9LOke3GNiHkRpeVLx7W5/LPWuQxow6YCC8J7t1eODWSLoDIodGklJL4kHc//ODFI
lDlvht2AUDQVV5Iyn3w/Cbcq1D9FFkobTT8XQz0em9AYfiaaiMajry5nLpveM0Wtjkh+q6OdV0DH
19ncsntls86u1qvr3DpJTL+i28mGhrH0zheLHUupVQh0CDr+zwurtM38EGWAABaN6PJnrpP1D/5d
7DINsoyCb6a/aJjmpUdxPR3FqjldZ9uZhFeemZP3+59Zr9PfxXXOVgbsrRDw8vAu4AQy0Za2v9+J
3olw1wn9lCy99+t1sE6iZXGgxLGdo+a8rip9HXOHwCIaWW0N+tXRwJB6/r99UdynSlPjPqrlaMAW
1djPrNmpwyEB8oVInnO68CEqgY3BOlkX4wgKsRJJ3zUh5XDCGLJ15sbscUWR4vFkWoWnYdPVFuPk
BBnWuiH+1J5sVYxiVNnfkfv5stPxUSkXsC7xCL6xBYZzSOknSucbNevRjSaXrKhCB0YZhdK5DM8G
vTCXwO9c6u2NM0zZNVN4ReR2pXs2lNWTXLUuj4ySEjqZxbLqDuAGlqHtLN+hvlf384CDkGHhSWu+
tHWbbwVFGLrYux4vlibYRi1GlCJ3pD6jPkKboMcLl4dGfCNUxXAnZZI2vtRiC9OrW9j/4OnmJ02k
h7wsyd9hSRQ14q0aKjwLp3QLfina6Aj9irY7h0EtO7wcUSaHReE1CDLC7gz4lX6SmJKuJFN6DWKS
KmipXKBs0XaoFo/oVqMLlxQFxWl3LtUBf2Or8UoQFY1FrrEfvxuTE2P1NlYpfH7u7XMwJbEbYbDl
57EM1xSL0kghXd3LgG+1GDo+pplV/x37KLJlOqnccdatnQ/rRirbfauGnAQ4dJEwONMiRCveDIK+
mOHZtpbUJUaQxGPNl8mre3m2KArsGNM45MlOkyaEwBL9/t0g7YgoZpf64zvBc7ixJvT7pWQksIlo
07FmYk+BNscCj0b7Jn94kNvTPrHuRhBIeyqe8plmWtwzLBwY5Jx/dIlKF818FwAMtgJLxmurEzCn
UD2F0nfr4y1Tj5flClJjo72k4fxXZ6ObN7woKwbZkulfC7X7rDLoSCq3qKsMPWZN00C9MTRxzJFj
4ZEQPRdJgwOugU4MBbeXkk7QBKLwOZFT12gXpAisZWdU2xef94UH5dXBlxl/0IwSjsV3GZUdwYSY
e5eunAmil37pKmmbBY1/N0FcnyvrT5niqhfIwcfUS9vWYiA4KL23BIC9oYUneuW2uh1+SXBYnWLE
m1gZ51e7ImFBAlKR/ppYJMI10qKDppDJs2P5DuKC5WpT6vlh/zgp1hYjXNpHQlqxJCFTbWWEJCWf
SaV027kaO28K03IrWc+hlOeOHmf+pk5z8jN9vtUNqTjPIQccWjKDkaLcBGPcgqacDp38wcg/dO3J
7Ddd/dAkWLXW+HWRz98YdvmmtD14FgBJlobpcds/05GrATuKQxcXz8whGlTcGf6qY2OY6rTTmDmx
Ge51IclOD7LLiMUzILFK0CQJ5islPqpkL49xX7EghspKt1e0QGfb9BLY/YcfVDVQp+Irnl9nNQG+
loafNOdmXqM+YaH41NMvSdUFWupwskGmLrWNduwsj1zbOHUmKTOagA1f/SZ9A8LEeIsH/VqMFO1T
+yxUdsuU4aLJRP880+NNj+twWzZnf+4wkM2nHfa8Bu6yebif/uCcTb76Mcm7d6XDUF5up1sRE/l3
84LrLUgEYo1OoU/whM6BTHb0DAM2DLgm3LroAILFHz0nyalLTIElTTqUI0FWKJTKbXece9lLTRL+
WAqctHJbZ7p/h7dhu6G0E7tjZT4ZY+ZpeceDQAJDm6aveNynnmJT8G7qNnKaJnuhXxSRY8sYekwi
/JLo3jRqjIQXn1g6o8dNI6XPwPzvQKdZTvPSGxDoqihBdz8crEj9KqTkK4vUz6bSMAusIfPLjKHI
cO/yoZu2VkaxIFLoZbdS+ojCKXhVyIKOGbC/YSoe5Li6VkuiKp+WQuxfrTGxXhj4wSGtsk0vHLh3
9WaUjEXuXN70YexEhUG2ZGnUrYLxUCi8FDJ6hAzgfbBeeGoagRsrhzqLbkwaMZwyLa5ZUnxnmnmo
KuOjiRh4jeI2tNLME3K6p1GFfJDf4tcy+OjqreHY4mYWgKr2KjrQN50WQ+QZ+sQzJNzoVamdHEnP
R8/XpE8LslHo9zSiR9pGYCqltqaxm8b6EZs3ytCZ2JEF2Okzmcwwf8pHeStw9d5aoUH/MD0rkc5l
JhWvtlzEx94NQmthiN33WghtPH2e5jb14M88hvX8WYzGi1pMd73hqplRbY1gvMygORMD8lyD/6Ri
GJcCjLVVNHAGC5WKmmgOie/Tpm3shkjyrAiv+7cpKt/tIH00yu48GvQ0ysNz2Kb7hh6cZOSaiNtm
C5INNE1/DgEH0tAGGK1OdS8pGYFLtafV3J9Q5fV0XzXFQBJ3ghkHHxpoAN4Vgf4+teM73tSZY6bS
U2MBsmkj9a3Jks8BnJ5WjW/oy/7StktfrLab++jQiexxQkbupnJxX3bAyyM4TH1CRzXn40FgIrYr
KAPQ86eRO2rmHQVIYGrNIei6OzyN8BC0yI8Prfm3EQ1oCt6weGxj9Z4LkL8AlB1JDFheyjnYpvSs
tvldAprHUeZB3wjb3o2GfXjLGgB90IYOxai38PYTmuUn2iNCfDRxYz9hilFc0Q3TwmeCTVe5I0uf
zA5Z4Vb/lLP2nMjDa8ePYuj3EtGEAekzfbZr6cST74HmstLpOpNTH1wVnOkLXd218bAfC3/b7Jsh
3zacFh4SjPypHY4Otb2I+H8ABWyW14gs1b7FT01uMBYb7XNSwPrstIR6Sr4dIu7ewfL/pikWygn9
aflYvxhde1bt9razUhc/h7uyDd71jHEjEjKsG4b0zURTD5+06F1KM7g8CKw/Z64NKgJg43PChloZ
iGjGjaXJNBh3O8E442AzWi6yK9ajNXFAJJOr4nbpXoyWpPKcWqMDh+cmjcfGqUyIgLKg4UjLgsfC
SP+W7Vg7WZsOXmV3OEYiOqxD+dDL9r2pEUROIeTsPOhPWkOUXXb+e9dy382dujWAeZtNf9HI3kFO
STwQd4aUUg2tfFCi9E6B3H2BQUijU0AKTSN3WPcaJ9nkNGJ5MvNAVzKvU00bwb9lOX08ZF720GQw
ovpEkreqBrOhqaN7DOBbH7Y9LzgiyTv7Sx677qwAImM0pu8tv32UxAR20+7eRQtpfJIi+l6697qx
t0EPUrSJ8Ci2E9tLSRHUFDhSGuO9XJa4eQjCKhG7VUBGoJPljIx1ss/m3jpgMvliRsB7eIN3ffml
tMTG08DtWcDXiaOzkAoc5gYYijGXSxXdKzx+PNRJdDXh3zNH1TmIim9MRkNHKB1lJe3JbyyMSvI/
CuQ6a65RSSg4gvmRhT9nfumC6mQQLAZtfu1tiob4i4C6uiAgeibWfrYoWrh6sHhFqOPnpDMCSKx+
vFo2rxpj8hKrWxwGeZsbGEjFDRzV6iVRK+6OwTXqWb7R+2wkGE8TR1jEYEZK30YQfffks9uTXiyE
LH2E9zYOT3oxbBRVHwmsMM2ITNgORncrDWN5iKTkVgsIyPGkzVU932lkpqpqHghow36HSFtrjMwj
IfRkhMEf+FawUxN69kKl4g7gopG+Sfp9REVy8A1txBm4pVp5zUowZiDuhZPSbbuf9aD2GoiY9hC7
8axf6s6mN7X7q0tHrJbPEcasOUlogI/03iXlBinjbdwLsZXz6g3IwrHLZ4jPxYJofq8ExtWjrSDW
L8KnUphEQvRAWSQJnEoOiDuLCMwkLei5taNpScca0hzc2EDcY0yoQvSPuAMB2Q8Tnu2GuhXa9KjK
xrmKuQNDznAiMJWgKvlXN/3eS1uIw9kmVIxdZIzv83ikc+YppSPVwRek2mQK5wkr8StKDNpGZsbr
BlqldlpS8PqLBJlv6W1zoYe8qs1JUrYGhkeOrUsPohDbHsDt8pAqHDioSKEmGqh3C10O94+EB5uk
nUAHvvWh9kc1pGnrqz2wZCSkEA0ZnqYpeDsiQt3m6i8ktAMEJtgmhuhXiPHbKISRlGjfmtHmjjGS
7tehJvHcJIWogxdU5bvIklWocqaX4HLqSDZXiamrHyRc/uKhXJ76hKq1SuF+wqooUZV7gH2ZR6sM
AkpN8eSk0JcPbCJyxJ6qUti3kp3Q4dIq47g3ld4iDohLF9RcAz2lfY2VChx1e5IirraiFk6Tlk9x
miNHMo6AMb25IH4eWhtXX5IUjpGGuwHHcaid89Wghb0UX5Nif5bZHHs0spVcpt2dmQ9vZjN8QhLd
z9PkGqryXoyRDi15ANGL+MIfax0+yZC71EHkUjz0iXnXNRayjDi79FZHAaWSKWTbb7He4mifaY9+
e98JGVQ3DFEcxHDckU3fG8P8kuriLBSDWzdo8XOijlHL5k3JqKMv8sELI/kWw5EntccV0+7ybRBO
96Gv9/QCmncUVDBwiX2YzfOrZd9bhkSTiLqw+LJ2dNs2JsAmwARfF3ixWngTFFtszp2+7qg3hDup
zC95+gQ2z6bY6e+5Jt26DLXNGCuMxHqFXdUo30iqobnWsQkAdpL0o3cBb3C7o+ckNzdDJb9KaUqp
pVN3/ghzb/Qxw0vBoFVm5wZ9+xlWtN7r2oH4oslTAozBdHSiSkZfw42cHIikdajDKS5Vke0qRW/w
NfghpLbk+vTm5pWmuJYVf01m+BpSp5ymLnOlHjZgbKvTwZxeChGlG1/dpYKCdI4OFQ1qsDHwgSlE
95rkwZKhZuTvx/zXbKN2eSFQK6kVMq341Um7GBHpZCRP48jbW8fVe1sOhBy90VImbCgPh5hE26YN
Q/mr9PHISMLy2gbhVsNIZGtP46lM1D+phGA3jCG/L7yhqv2kI+mJgnixlehRcSru+I0tmYwNbW6l
YWiu+bS1oQBPE+l2+rkqz08C6GwFssAKJUJKVStu0P6lPrmQKPoq/PQsmxJQ87jEWcjXKT1FzT4E
sOHQtGQ6daF+DRrYqfRJMcx8FxTKu6lIe3MeyZ/YdPNo5VdRgDqF1/0Fb+aDiHrYVmp4nUEOQ/ZN
Ehc3WCgE800dYuF6O/I25VZEcJh/0BJD63f/jb/l1bexWI54RikYnWe9+Wwr42mqgZHAmcNLXqtv
+lp85PyzQKLcRYmt7qTFcjksp3Oqy1Dfo7zbRhHjNJnYvyyHZ+5R2kBoql8eh8amDqYdn6MK3gWA
b8MDtkJPiaJKHg5Yu2eEpL4zVD7dQ1/2+FJZ2gu57Ucz64g2aUzVZzrOsK5GOnFKE5thKo8oXyPg
5d6kyZZcb1XTXvMmG+p7pdBLldEzQcL2vuDkOfmg3UlpQspQaK89dUslGHoP95+Fp2IH51AXj8Fs
7JWUAF0EmPLxdCICgLTHGNZSYbdWnUajMSRhEla3dhjclX958PpUfgaUlWPY36WCkZpRo6eJB2xR
hPwa1hg1TGqBH9TwCIA03dLDdRub/ZmyAkI/Kb2KNGg9BoHnYSG3TtqD8hHk1ofZNc+NzIWZ6M94
XzyoRu6JAJ9CLIChgGMkOx2bmrsFWRcd4vtGk1+7Vv8jmT15ZTrdGg3vulgmGRPz/jfnSEMx0R+q
7ppUcMB5ANAGt8CblTd/GbxaUnCeIRWC1D4nqjGTuGs+y2rcVqb0nGJJ7JihNrhDQeAt63Qz+Fwt
RDFdXthIxYXs6CI9Fn77JxdIKMJuBkpJ+1PdPZipOGmZ0biq1BFT5bTfywCqx1iSPLH483a2skEK
jhV9XHyGWbgHXHGso3ArJ/pXaNXkqWqqgDipYqUY7dSpvCYGhqJ1lR7KHsvUTi43dIV/JEpDu6iK
Q7cebeKEwnPc0v/m54CD9Q0/4dSFN2aU0yQ8nHNJge9kKKGD6NEftHu/RULh+99zLj2qWAmNRhE+
Ssk7zMRcn1VXCmS6sQb1OsEe87RW+TS79qDa0UMxUFlHAfjV+svJDtP3SelfkhxdNW4L0K8K/uZo
uE7JcCli2vP84IMQ4gNj1dAxi36rl9N7Vy66PJkXuZTZdATOBexxlW47YvMlUznuqOKFnjaRmpUj
FQN4lWxC+G7rOFIkTX7OUuyUCv0+swZBBV16m4PhLFcgpO38ovIIF6a1a4vCcrMByF3ebqIheo3S
WrjflV5+6lr6xy9Lei3V4i6D1tiaGQ8Xo8ZtSW/B453mfNj4+MfT5YRWWylP6IweVKmnOR3lLyqL
/TSAJQzxBo1jmaRel/dcjfScz0LzZGqqMLgCtCD54MpuO48xTolRsp0D84SC8sMQ1Xs6zzc9nC/K
asaFO+TFSKC1SZ1n5wU9mFawU+vYNYeOhmMJt6h4viJeOkKtnXeVrm108Aa8fxT8KFPXUrm7+lnu
93g6QNGnDXy0OiDr/FGlZt+PJskbk3yKoxHRcRXnFy197kTiYaB6W4fta9hTAl8uwXnCYorGEnkb
GFwo6Ceuc+rvyIi/+mZ7JXN74wPKZ5SADi2tlA0uRKdUZA9tqL5loyEY6IWEteipLBvKk2h5MebR
w9oqEMgkZUgel3tGYw+Yar+WbfzJ6PcRFWh7AJuPp/Lse+heXvXyXJf+G+EB/RghIYpPov4sUcip
FcxWuklPNlam7ukyIq0XTxohQxXgDymdC7OUrow1X8aM3O7cmVv8snOv0I2BMf1ob7MZFM0s0mSf
15e8kCgQcICNlUifjHudCS2EiHxrP84SuskMZCUmWcFoBcc+Ghg0Qk6gti+5ZaxjWzzpu6nJlKOU
UsGqUCJQiTAZqFmhjDxD2U2TXR2Qx0VOPeHBNCpadi9NDdB4M2l26+LPOjD0Mfdlk/qeiYQDEH+p
8q5qMRs3swIvg8X9aXy1RASMGwMLwxwnt7KnQ2EiSUfk9G6QR1YE/aem1kl7/p7trBCodsIn0wfE
nqHN85zWza4nQq8H3mF9TQIyah/wF/7o2nRRdvH2maXhIJTe3pn+t4lnpzulygd9ZLxrGtrdYlkE
+Bynb1IHULXQCO2NQfnr5xY3DRF25vt/tFh0LikiywMbIGwNiLOc8zcZPJas6hgNS8gWSqfQpIfP
Nz9DW/3sG9q3Jx7CfucfIDEDSCdj1drqi50A/da35SRdquXroqUCoxm0Tw2Q723rGX4e2MMcZ4k5
d/spPs+ycZ+VN2UseidOh4c8oPqcWtahLgUpTfMmUVGTm9ZXPepA/IPqdtLTu3gpHdhSRtpwrE9C
Dga3qTXuCBsXeFRlR/wxcq8KqpEafusRXA/c1toh7wWGOjqjt70WhALYBJ0dsgGRQDFLmKiJZkJo
DOpNrJc3ddy/jtlitDjG/c7Xsu8hmptLC2kjIL0t64yUtcDmBTtp1Ac0bWOH8ms0mRc7+FYbjZps
jR+axYCzjKycx2P8kA3PvhZBF7IYo4WBFjj/w9d5LcetZOn6VTr6+iAG3pyY6YvyxbL0om4QlEjB
m4QHnv58SGqL2uo5HcFAIA2yilWoROZav4FivRgatByGYli6Xsze2bH6BTnVbRyp2nPiMVujHcvu
lhDLkOEPpUUHsyX6YnfmmT32g61mz3XmpmulMiOAFsEXNEagsLv6FjaTugTowTQ4gw4dbIeIHBKk
apdz2HPd6ZDVdb5jfc62TgrGkFaSbDEy5Sr9YJAL26iu/TrB5M96QpV+R3IFCRUo7mTc+2ZgD6fg
u+TmqbtMbFuD0dQ9aCmCgKqB5EtXlMCqCFhZ5VsSC7Rf8n6XjsSZtdTy9rq5b7KmXYwBial6Ivjk
OMlrS5CPp02hLHJAD3VahPsg7uYFtP5iQXFZEK0MkDsZqquaZSRWdOtbMaee/K+CCMtSSxTWrs2x
JmYJTLa6CaAGtixGbn2buzIvCHa2KryT7tzBr1uCUSnXXm6hkj6S9rBnx5pWEPGLprYnX8YNgzJC
sq1CVCpY3i2GKmlvBZ7pqxp7o1mQ/0Bc/hRYYpm2xG0GFDW0nrAma6lyH3cCxQ+eCKEw/aVoI/XU
9OomY025GB2Y09GEY7mpXrzSNLam2ooNCpH7ScTOwk7ydahj2DIFPByCwKwPPfH2xAXgHifDk50D
MlWbR7JmfP/5BPSHiKwf1fFNWhBWZ9+KTm1sY73SbdBiQEVC5NGxccifioqgfWkMCqRY9CBTL1tP
jcHDuK+/INGzzq15/VlAjZu6vZUwk6ZR8ZTbk7Fz9AI0s1mMN2Y954Qq4DTYb4Dhc5KKdW2Knzjc
jbUZclsovQkBuyYQyA+NbZZtPWVplS0dLfeXSK7kYDlhvZbxEsu2HAGo+Sd5SQdeIhn5CRtpZS1N
05z9FMTRMuPnxuaz9bXG3sVRAoCJnz00n6fK5j8WFi8Jn4hITGAzrZGSsd3u2fIsgMVJdkTqczgE
xa1KCIU7Kl/4fCvrMKmR+64rtnu8tlaOG4xGOrLOrLIccj1r2y2LZRx0O5ONO/bCGRarrZlvSRYb
aMRsvO5UhJi3wJV9VW2zuct0f93F47PRw7rsnO6x9uF6AgOqtjlGNEzRzWWIJjopP0xcggjrBN9K
w25XjtveBORQCRx6OsIowUjY3C7f0G/mIxrja6e2CubTLgyYzsV2I4eYIErwtDoROh2zkRaHzZw7
2fKRW+OHBOu/PJljw3Qz5PoeoZJiYllhcc+ZpfY2BNarqv/ohukN6RnMLRAKt8R1qm0VZRyfOLT/
ivgWV5u6vVFTGBSkDFGvqSGZEPdQ+u7ck2O2cfGJw25dh8qLV5nuutUqDNeipDiR+XPW6eTijmeS
0yHttVQ1VjrscyD3smJlX7tF2MdcoomRrHhs72PDH29sXyW3wdbHzIHkOEExbBS04MEh3zdKqm4q
94rGBQtDdXzqBm031SpR4aF6bDoyInbfLPUgr5dD72ksFNOJdx+cwrp5SW1SZMYPvYuuLrt9NsE8
FbtuAGrEdqAdSECHnsKafVfBG78E+JEoBWbWmDut+lp5q4ruxQjw9Ur9U9KCrTTbt94loF/GhOBB
Vz40BAXwe/PQ/c1tgh/GY+ezPYxRb1hD0HlVZvZa6IyHwcG6IIvjW8UsUc+3Rm65qSwWBVCUldax
53NmTfy6zN9Vo//WdCorFrvfacw921l0uy/Sb2A3cK9E/ZR8Lztj3anu+I9i7qowJvxipdsQCVzA
hqtEiXeZiqFz5RtXUXvxTVFzbxtiFfAhL8bSAx5IElwTnrUOm74/l+7aAD27cgcTt432dRyLC0/Y
mFWwsTBL6HNVkYMDKTdjPBN2G/YdmLYBkJ/KtxiSFVuF+F5XPX8ZCkKvYWFFnBE4SYOiveQ2zFzl
O7H2/qsS7Mi+qkg7meeuJs02Dfl3x5m1WUy2RlUNsK7jW9HUaRt4U32J5oNF9C0DSXsjq+xUYGVE
5KFMbP7berag8YddBvwRTK7OXIqxuqt4qPhX3bgqBfOwX2oPcRvF3Afqc428xErTdWcZGDvXtq2V
OXnPQRSasNyIaRd11q8rn41M1sODiBfVUIi9GOqHzimnrR4b0bqr0vMAZIzcMdk5o0rFlh8PxsZu
m6AjPJCrJRPHEo45FpY+MhVEh9dGVbfnrnTv0pwPNJ/SRVZq1bnxmhIP743LQ98t0WRpSG+gOnap
/JEgP2HGJhy+9a2GirhDWj5utSfDBllY1l9LgZILjC6WQtnaq5xLRkZsVU5mvWTRuvahDnakWNHM
mY02+ve4Gle+3TXYF94kVTtsEP4GueifvSk4BTZ7FbZlm0Qvw2WvJMRjtP5Gw3+ARc7wzpSLeJTj
XjWjuhVtQhjGDp7SkfynyXMpQEG6UsYfA/7BsW9o58gyulWTZ8FGSXFGEJr7w7HAaGbN09B0/sJE
BnnpjOrSqUfmZ2N6Mwd3VxnYZMc/HJsbdMrS72KAW6s6DWs/BROjfAwOvVE+VglgioabS68f4HEc
vAqET+CHaz+qUPFo9YXjmd9nxgkLcdRJak83lr7uHHWQ1yn5l3UX2HsPyM8NRMVHbbYZD0qFbHvB
B+CYb3UK2RIeUUHwdTP4LqI2cfrg2eSpdQePIrRAbuxivHQG2QPL9F/CKwgUZpWl30/rVge631Wn
sU3SLbCM/dj5F+xCoL4Qi0i0AaiOw5jBOD5nufVeTcPJNNsLq1Rki8ND4tODu1MBEFRvErPl7p5X
Z+RRLnYcmixn64zIibETVrPXBnzQs+FeGSft1IIF0sEBb4pol1UscRvPeNcTo13kdv2sFM1EnCvh
YcDnpsPMFICeKjc8NOTSiLm96mbTHDXMYuPQHTdK03ireiqWnhlyt0S3KcoMy4C5vqi2yCrtwUzy
KE9UHX5/+TW1sRPzBwPHaeU9sNrXxEy+NVU4cffr217wvZgR5oX4rW/sqf4aGAQh43im08dk0Aw8
nvTCDZYmEmVEGMjYWnzMXdVtAD4xw97ETfzI93/nfKvKylsFxAsI0xL0rz11ofRsq6zgfaiHu1p3
3su0eXbH+p4shL/UYwWdfAfjLA9FKeGzHTC1Gb1DHlXBNdg2gWRjeeAu2mwSbPlVss6ObxwQSvum
+b27FDk4sTmblTfQ89mppStsd/bdYCP+cDMa49bhF5QHxTZj4vZt5YvRRj8QN8uJPIthW6jA2qC/
h9V77tTP+EwRjc6LizA3ms+TkzkddWVvl5kd6sf5Nz1xwaYP69aNgNSpZokvA7zTcrafUUYAdr72
5ujvJDTddTh5pwFI2irXkEYAeh0JFUyvF94M1qQt4ig8lYWCa6WRHW3Yakkusm0zWuoa2JzF6qJf
trm91fohQG2sFFiwiDudgVFY4+efmDcVm9IARifujiHEa080zPDbsYzfw0LMolPN3sgV/m9cOU2b
KA7LWzZhswfa2D9pU+gdiGwshxrvcdeKtPXg5A9hWV2NFiMIZKp5G9Gqz8C6ukTL4XtbJzthKyRI
ly+jUcW4ykiOaOrdAv9G9G8oyVgNJDEGzJ1ATm1Fo5Trvrw0k6od8qzb9LkSrETCoqysd0WusW4l
JhzlEd/ekK/dcDpFGROQH4p8rZbNTeBi3B6o2C6AONI8pV57qQJdufuSDtW66mqWAE1wVTQW/X1e
vAUk9ESMGaUXKNFKGfVXuxEXU212mZeO60ZjvZs2iU08yIAslKLI4vfXJjC+leYhMJg18Ql0SIf9
8MA4FKYFzb3z3vFIeSX4ZQr3iQzKdsAGDk7LwWBTGgYsI4ZAv0BYuYS9eon6FrSHti+DNNtohAfs
zL4OujdDeViOlgIjxRGsa1npz/UQPYCwZDmKDpXVdBA1cvucT8a9b8R3JnPKxnXabVJNW6/Ubnye
5JBFl21BggxrynUcE43EsTOOqoUuBmMFjJKSG7DYKcHF1BlRc7jcURFux07bOE3DqoRgo4dnwaJU
0qM5VG9+3L0lNbmKeFpo4i4VbcuPBsqfX3zRQ/stGqz3tivQ69dXhpqWW8TvyZeNCCsIdu12+I2Q
LAn7Mq8InikXo5geQst5ip1hp+rGXoQsVZVGPyK/A93DBKPT8kC0arddHH9oprIWaskDA2mIzjM3
luAJq/bfqhzZwOSbaZj4sCV7grq3tkMkLm2K58n3VtU4mduw0R49fFiF8F7CdkbER+FR6QFSALTD
BSIbjlaG72mhE+DO3EcVFbfWLy4IHnUgr7p70RGLaQLIsIVjnyCOYWjnl3cZRIaFN43HvPVW0WTh
okQXMiZHA50U0qzuxnKrO8PKXqsarzJFddDaB5Cmdg+eSXjZ8KAVWO5932gs2KwVUy4ZaDQSgOGa
jwkGndBNkBezjOo1V9uVAkpV4Bo6RPrF1hw8Q9ENjIm5t6W/mx955AWepzyxFmaYw02H6uML61YY
9dmqBndJrpFtN6Z1C0UY17S163UOpqd3QT4OzUFvyQYHpFMq5TtKDlg9Eltd9BUKkuBSdYevtidf
nqYa+1JnTwieuTHSSp5r07bV2qdMJQSGKtLMSN8qELtrz2ZRwkKxh60ypwHRk4qQnVCDkeAAq1+/
/ipcbdNW5rF1HPRQSpwhE+ZsBC2cgoBm25z60mxOWhG1JwIQE2m9XtkBH+kXtVIO+6w2y7vYVJI7
ttXzuawoaviP6BTx2LR9tCD9MNCWlaXW25/NdFSGbo2tobjIKuAA5CEs8+VzkLgPYuZxd1hbU13e
EYcRd8DF7ksV8Q5ZZWDvehaeuvvoMPdKMTDd8G7D1edABNJh6fe6spf9AFsPt4PAvn4eVR7gluxC
CJWkrXlnsq6262YJws5CxuWvujRylxqiPhfZA+2uEbRLTEDbSvqLOXQ/D+ztbl0z72/+qDdZGyCl
05PQ+qu/JmxULMwjeVL9/FmdYq12DkAYyUFlfVqMWE+F1pW9yKbUhX+N8fR8ED7AqaLsmxtZtL0i
mT3gpnU0xO2DVwXpQRfEEvOgb3lyNO4tHgjLFPpNs8yd4dSrTL7y0rHy6mUAWG8vi3HqxVuIDebq
Y+DA7494FRI0m1+2SlGdS7SPrvKlXK98JutinuQr9RGWjZPvBgQk6N63ItuxnVaWshjBPD31nv6Y
CYX3oaoXQ2j1vRxH40pCGZU4yoGsHFCfyD1/I1ub2FqOYHph1aTFrTxYqag2ScVPC6msMFy2doHW
RZ/VS9kMorm45QWjXYUHM7P43CeLphDUFUmtz3GSehzYD+RbghT6pmmM6EKIPdwU/ZBeScHPyIGy
vEWizlkVQdTdJUhqrmpUFe7HSthLH/bNA2uvahn0dvrUEH3jd2f1z+GEnp2TWs6XfLDyRaq0xVez
Kt8xlYUuWeXPbhdn34cyhzYYG2/5BJA9dYsfzcCKIiOnQoajWHZqycQxqVd/YEWzqI5Eq4DkZqjQ
mHYM/ABrYpY7Hb2nYhuSC3knEXEwmkm8pZVz64Dw/xb18Yubh9Wryp6A1VvtvejkbhdJnI6bqAyw
RvE0cYuZPLqaqcMUNBsuy7ogKaFUTgqLn06IW9mgBZrDJOGXa1mUDVVEcCgOUoXlDkN99CuDYW0D
MVvJYjMPUDi6u+4GF0W9X6+B13MBfJo8mtWLIlxOlaNuFENDhXjuI8f3yAluB2F1H29VNuS1327z
mpyW7CLHHxQVnH8Xku8vBHg2GOm7qUuwiyQFesEtKNu1woqxBC3DEz8zZd0oQ3yPiEG0rDSr+Zql
ylm3yj4gR3w7uX74Q2TWKwBv77m3dRcL5AbabO+kRFU8cVDywjg4eu9u2Lx2/P4znby40X3p/e6L
VSDlElpr2AN8QVMy3eZOab8Mtl4sg6Cf7jwtKjaenSG3k9XdDeh+d4trs3/B1rReGSJRn0AUxggm
hVehJnf5pOtno8wQWjDsntQEucA2CcWZG4dEUVAk54St09ZAa+GUJGa6bQUqKWlOgitL+vGUWEaz
NXJQBblJ8r81teyktaO+RdkmOGmebm/5oTjHJIEIUDDh8iu7yQGdbEuo/TvDisNbViMs6TTH/h6k
N+hK2G8N+/BF3QTjnewaWZNCVOavrkNX/9HVgOZ8p+Lxve0ai9m3Te5BT8VHvM+2vY+2KWrLhDNk
HQHPbSfKPlz32IWuykol6+f3t5le46wc+9Naj6b+Vh6wl3WWBnISG1nU5n5aBxM3MEprWzK1Ydwd
E8tG1SfY65EYPq4LY4LKru5XNyTB3ybc/BCqItIP1v/alB6yN/CU2A26uwIXFTCWPWRgeAm3BqrC
K0A7w1rW9YXr37K6B6OP4iY5IfrJOqc3Vv2IPJMs9aGfnZEo28mSHAh+mreLcc8DzswY8mCZlo9x
M7+hzzrwnBWpXFvft7/6kf9Y6UjbXWRV6bk5km7VrqiwUB/StFmpeg+6ggBKs1Fik+8OO8hwDRsR
PqYyJcSy9Pri8FgACDBXEptMlh/lWlQI8BHH/egpiwjnE2qaD59DyIbCCpqLTUodzWkXGZi+vmj+
qO5k4D5XUt4EN+b/pzKwbHWnaIT45YWyozzIBniopIPni6epBD6eePY+mDegIqyMc0f85xJkAlgL
qoFfiRrWJHms4qqXCFVYE3ycoiXhaDj5e64X3m0UQLzxBPF0WZ853j1yH+q9Ny93hYAWo4Qt/fPi
UJSoQlkjbtP+mIu1rG9DdkR9Wz6TxXEQJxqwV41JXWYWlrNa2CuH2uFuWsjTZsS5NB86pMwt5SCr
qjihVZY/TmXtZ3vnQVxLM+XHH/Wy+EedpbvaPhPJuneJoeJ7NR5Cffx5UNX6Nmr5XycTvHgWOtYX
LYZ8oJZJ+ZWk3Ztllvar4uRPjaY1e9M2zK2rxeHaywxUP9CAfzILjfQZDI9cd5lPAw1dpiqNnnG8
xNSYCRNUhrKujfHgorLlj7GxAhXO/JcP51GI7H0sEfVsa/1LYNUqCNLCZcfeKzf9807XOmRFVVL3
C7U3gp2f5WytG6hdrp69lp72gj+5codgdnHIdWQGI2cCkDC0G5GV6XOnkkQblVTbKFC4vtr+kgGy
dfvcVUF5o4kq3agQxPZFG2RP7jjuCUbmr1pvFLCefP+QhV1855vBD/lyk+7yDYqhuDhF1p39gCzD
MF8wvw8QlOS0YrCBuR2YW+Qkv8VIkp7kwciH9iTMFnit5SJxoLBLFwAkT4YemcNC9oHLOZ8C04YD
Zx5+Fn8NIbtnZfmcZWmx+xw6NYAFm0rXrFsBNWAYpj26Ld5ZlvIEAprTIXsvi3EFigV46r5367ND
QrDZ10RAQIep0bIQSvU8duRV49wUL85E3joa0vq1SLNnYB79dyyaTy3r0fe6s6Fk5QEO9sW0KFxo
AguFjfwcjvYC+C3ZAELGDcyZbp/BE2/gKc/icoUjUJjTtXIRYS29lcXPhiRVMnyQwVl2hLsv0ZPS
YSNuIEh9dO1QeJu6BOLbD3a9D432RpbkQXax5n6yKGZ2kdkHxMsa5zYaVGWfu/C6Mljq7NI7RBR0
yFeraG6WfSrFV5dpSky0siz68Fj9zpZeufm4RNfSZaUH1uWjM9/TWcNZwqos5xbCEIP8eo2P63s/
q7izeI0aSMFhKJt+s2zAYd8FSZbf+fOWI1IrsDq/6ty6bVYJITCgO0jCwVzRr5Xqukehx9URLssz
e2LrQYVWhd6YfS1rB0nZGDy5w414lI0WqvYrcCDlTi3BCTadUW5zB7xr2hjBY+QXzrrsEEfQ4wEe
FfROzHM6qG5DZj9MKSgbrwiU9w35Nf8971iSGlVjPWSMtQYgmxwHywhXZZxCIAIpcE80cz0w1tWw
DOt+qnwCp47ODhOSHXtzRN0Ns4kXstUxyHSOjeMfSc8jMBpF6bms7ersgFgjhV5F34ST3VR5bD1V
RunAqQiQA5my6LlUCCDMHZy/X0kutSao7obfwIt8XGkzYy3Lsdav5JaIuDsifehTGEoIeEa3se+j
G6U1BSmS1Nn2o60fYp4RwGGylox2XByZ35rtmKnO2eTzWTtJYtwWKfZ3kao4D8MsWYQe70II093W
rT+Ni2z2YGidUTuR6kwJXKK6NVflIPhP5Xz46NdUZoG3hfLzCtnSjCMOyb3pY0EIuZ0c9xpEYntn
G214X9poVkQIva1lUR7oYDp2e8fKfmYBITz02UHW0UEzCQcSAen3vteaONN2wcHO0+rUh322TrK0
edKj+Lv8qjXjR2T14VvMvUowfcToYr7GRaroYM7XpA4xhSo266fJmNMHvf9u5h/X5F6qLXQ3+3mN
sMGlJGl+gFLlHbRm9A6kPMlv9ToJCRHnwSbh2VDhhk1TLpv+PGURbKyUNtqkg8haTApMeHy46i5q
/ntUnvFRHwNEGBaW6nLM54rPQ5NGGACDen2YINKu2wHH9ToajGOR68k6smLlGZL8pecufLOi7mrW
vfEMbyEnLV7/W1c/ay9y6WqGw7X0op9d/xjVnFQ81guREEZ81avceFT9qnwIut8KUfeqdbb+0aJ5
v7X8eU3plf22rnxAKJPocBav1YFnLIx/EqKquZaniYYgQDQfSi9GYdK9qOh2Hapk3q/J0xwNWgVP
1b/XyjLK8NXNZBCy9kblJreCA5QRc5uSKr4hK6/cyHqI7wRPZaWWDS66yHNvkn5evpC9WltrrZ3s
UMtaeSoPwrXIlTltvChRzvjZX7aMWvC19arwMDLPXwN+Grt0IDCnZSK/+rmWX+UZq9CnhmTqzWf9
4AfazjVI3MtL/94XtOnPvg3avQs0Dlpkh93gJA8WQp/cR5m5dkSGdknTwv2Wp5996pF0x599ZLOt
Woi1dBjLRMAMgwcF8fdDnjcq8en5VFdAfMkzeagDnl3Ak8LFZ12nu6M4fZYTe0o2cYaOmbwYiiNK
TX+MQ7iSJE1d20xXLjmy38Zg4eQs83FQwdeUcLWQ6+u86IqQQX4N1DC/inR04Ij7xsob9ez3hl3T
IeD3WVsahrMi02qs5IXygLRyfq131dxTVtQ9+DCbJccWnkaG08zzRLrxhBmCWMgiVKZiWxsoLcmi
bkIZVeBqHmUxsqMVD0j9ofR0/Zpk5oOs7iO0WxsTD7l4zMfnWiPVyxbC2ctWxVIvOGlOtxhlm/d1
Pn0M7aVme+jjtkRPiYvIeIxrdIXYj85vS0tREywsxTj3+Co96z7OJP/+bs353bIMCzdkkobnz3cr
h0x4t1mNQLOApb+VSugZj4tNUwTgomex9A919FlP/bMo6hAmmgeERrbKhmlImdllOVXzl1RL850s
jZk4MFVC8Um1tRez1oUWGEVXtN2GVU08ez3UzgiUKcyWPkIF54KlENZJvkX6oUI+S/b+uNAxQrDT
wp19PaKrpdTRFbxZwNaiv03wvzgiIH9olcF9VnVefvQGWEeedxVd8ljP1bkHz6ZKSKc3beI+D40R
LwnER0fZ2tgxnhhj8hRooKcbE4udoVfc5wrS2Cav4mEjr9L1nnBkG8dnT0m9pyk+ypd0lU49ovRK
BnB+KT+OSeRWubKVxTEZXyZ8Z9GwqsuHOvDX8iW9htyYNuF83Xap/mTCGksi99SkBhkPVYVcjJHV
Cads59QLi9xLrNk+uFDzfhxTE7mhX82DAobh85JpmkYmUST2LR6thgXrJOzug7Dt7jFaInSYAg71
A4pI3mAg04+vnz201n/sYyM9yf64ntRbo4NoKYvVPOCcxZ3Hktf0VWYt0RTxtp5hbZt2rC5DDt+e
BQBQ+0rh16oiktkadvAW3rZhV7zh4ZSBEwxmrwETtu3UuBD9+/jRsutvnqHkb4mvA3+xxRdDt8S6
QZnwSDTSPpWTJvBA8pyvsSJWsqtwyfPpvereTSnecKMa8SSxqv5uKr1uIV/PhqSYdrZ49UugiooY
WIwpiXWoIVWui8h2nwEOnGTXJtZfOleFg6jbGm+KiI78Hwq/F0uHfdRf/0PCHurjfygy1lTyf6hg
DT1GufgGfLfb+CIxN6maTDvAAdlKR9jjURa7KslXeqjqj2ZT/2ydvMD4ragmutiRNMo2sJ3JkxhK
/KTik75SR7U6A4bv90JL6h2yyeiIKlG6ctDN+zKO3TMQaPOHWx/qVJneG8E0gQh5DKGcqyfPr841
8cyiRXChN/LXPhPhFr2sDPm7tC+PROawjJrP/ii2iDxjM2w2S/YB9BaiH2FHYAPtN5l9TjVj7Q9K
dCRt5C5T4q5rWS9cHSwQROf8aFjFumh6LCOClisML8L4xRvcjwH6veGYuGpps72e46hH0wQLOpdE
HIDiKarxo7GrQm1dVR2KBHOD7CJbvU4vDiQQUNGPSVChBLZJq8A6mcQ3T/Z8kMUw7e3DhLmkLMl6
2UPLyB+R9HFQps5jqO/ztX2Bx1FoZZsQ15ulFGCH6fpYIvR/HwUAJmsNnIUUQnem+tH23OSedHr4
UV+mzrLV9Porahuwzbs31MZ5hgF/uQ1K098FSAdt3TDN75OeJEejqN2b0atLBKDbVxXVphUyjtoZ
6VQc0No02gxCqZ8qVXsMqqRHUgejrDH3nq0YD5VYc5JjW4oeDxBjRLV/DK7sMSBj58EttPL+aOiN
fWvNB1MHt2gVt2Mc2bOiWHsCgnmA/wfWsjKTaq9PLCs++7d1HW3Uhi2brJOXdSEo/DFqs60sygY1
qt6RrbduPrs5IKmcusgukDft21T49cXtlOVnB5RlWJrF4/fPYWrDEdtmgtQnL5INbRsNqyQNfSgX
DCTrtCYfMLuOsr0sdoVvb/KoBA2h4o3jBdazy5bu0HuAAGSxHsdwjVKNupNFJykeG9JdV8hU/j0M
9U3dtNZzOQYQ2Lw7bYjNE6kLJPgD9QcwLHUbVyVbGlknD1GU10c4V9CW6atOhbHxp6rcN13+AhYY
6rnn6ytNdeO7fsytq6l/a4ktQJzBrmKPjBmU17mxqIrkTjUjdaWSHVrLuo8Gv3wxRl07yBJSitbV
y7/J7rImsjR1z6L193HitFBBRTTKunK6DiJpU78EcKg+xmBzAVxbTC+QX9xl5ZGZjkn9a/MEFKH3
ev9Z8v2PkpyrBlQuPtu6v5V+XScnuV895XXknPp7vSdXPU+Av3p+vN7cNgvu/C/XeUMA+jHo90E/
JieYjcnJSvy7Nhu7HXIsyemzXp591ImBhFkPsoHun9V5xUy/kOV66r6nAcB8/BlOfmYVJ3kmD7UY
0VTR0xYDsb8afE2Nht/KphPtCjXIbuIeH8qPYT5H6GplXGvxrN03jy8PciwWBd3in//4r3/99/fh
/wbvxbVIx6DI/wFb8Vqgp1X/zz9t7Z//KD+q92//808HdKNne6arG6oKidTSbNq/v95FeUBv7f/k
ahP68VB639VYt+yvgz/AV5i3Xt2qEo36aIHrfhwhoHEuN2vExbzhotsJTHGgFy/+vGQO52V0Ni+o
oZk9eIT+bhK51s71ruMBA7xWdpEHNxPuMq/A+4qFEvUeCxVMAtJNECfmuZos4+OQTdrZZGq9ITfM
Z41aknkGlV9uFS1oF5/9ZAM5Nww0iwjJ5DIiKGrlO5G7/cnKs+Ekz4xfZ3MPlFNylnHgTkO2Jidf
1/ZN1Ba3ZQSU1jfH30peru6t0Bs3//mTt7w/P3nHNGzbdD3LcB3dcN2/f/KRNYLjCyLnrcLG9WTr
WXHuWzU9424xn8PerslvzDVibY04kwHbGJAOmQ8/q+PKQzZQ1P5JIbm5ykzVQvBmqG+9yKmQUKBu
8G0LOKnahbD6/iqXbfVdpFWL+0z4JIDrXyKy4U+q/pQmTftoQJq6S8Byy1q3beKT5kMxlMVUI6ky
GAri+fM1FtyDdZDWFeT91noCa5EuJydPD7I1L5Lfxh/K38ZXDHXftxVES1/D9dT3G8Q66u5E9Pk/
f9Ce8W8ftK2p3OeO6WpQvkzz7x906+YuC9Ygfyci0qMXw+cnP+Eg8/hQLaQsIPahlic/48/mvkAW
tc7zm49+Yd3CFEZH9CY0p+pIWAc+bMINl9lji2nmXNm5M35Ynvq+OZ86+s9epWW/d4J1lwhKb49m
lbHu3GZ6bZrFWBMPnzCI2aiZ3u7bzHQfLF+7yvaMXQ4Rc72Eyenb5wp542XdudOrXycPAzHmB+aA
PwZMgR/cqZ4B0HA5pOiWTtZw7RwnPLZ9eZIlRALH68/67orPMwp8XZn7i85A+RGYi7Hyzc8uXNqY
+celumJWq4n1ya6IQXmESIcgYR8Nd6ovHsZB0zB464gluc38vwTKF8dZj62lvqio/+8AC9kfRXuM
zjkc1nvDxSQoKqwMw1Su/t9GnS+vDLQQ5K3xX3+b/mo5HX4vyrGKgrD5o/ivhyLj77/na371+fsV
/zpF36uiBiTwH3tt34vza/Ze/9npbyPz6j/f3eq1ef1bYZ03UTPetv+PvfNYchzJtu2vXKs52hwa
GPSEJCiDDC0nsIjMLGgNd4ivvwvM6i71rPsN3+BNaBFUEQQBF+fsvfaPdnr40cm8/9cwvjzz//bB
//lxfZenqf7xz18+4WdRZiWcNfnW//LbQ8uwb9s+o9G/54nlD/z26PIJ/vnL+jNPfq3aMvn8+6t+
fHb9P38hO9X6hw4vzWWXbpm2bbm//M/w4+dDhvUPRhqiDtAPWIbtMrKVENDif/5iGf8Qumf4vi4M
1zMNwbXaYdbhIdP4h22aePQ8KvSm6/n6L/86AL/NYz+/uf/zvGb8eXS1KTI5uqE7hDKYwrQIYP7z
Rd+DTUFpKMcLhng/0CuxrfvRulmUH7uIJKznyhpLoFEJfL8EhyJGLFqLfVLvklBiW+asKUT+LSqq
GzX68TY0y0vixJsG7jwbkdtC+NqRieIj0bx6iU1RBwKM9p1fPw/IrG5ZjI63fu85/23aWEar3yfs
6wezhG8sMzdJGWwg//zBrBJdmc/G+RIRvbVD+bcmVOrbbLXEl/dRifPVjTd6IdNdSYtmLQF9kOM6
6pc6tn708YzycFS35CuPZ3o05Z5tJiJJQznnFgSNGFp55y5mBCAe2R5INykgyILPoRd+V9mQ7MVY
PlSu1CEWVO2ajYkiebFWJ1yI/c4R5a99FQ+ndmHBLLVorST7OVJAZBl801PWI2EdgT5gic2gXYw6
spp4uAuJM9t0sESfyY/xVozlUAwDG/3soZw87RG5kEnACjbUKGqT/3JMHc7Vvx1Tx3Xw4vi2KzxD
/OWYJm7sOf6Et3mmU09gDXgMZRHc0rvRk4rE2q6phVwLkmaiJch50w8MJd89iyDkxG+ME5Jl5GiZ
uFUgPvY97M6gdJRBEX/XLn2fFGbRA+7lFQfaePZ9r1m1of2GZ0EdVY4pWdWqPEWjCCLLo6s0oE0t
EzE8ZRWogthJH0f2w84qz6IEF3CNq2BZJFgjAp7GpovERQefrPLyW4XAQUjVp6TMA/2YjEF/Ml2O
pT/fLeS4lymyNwp/4Ka3ketk9BgnJY9ujd04ARmHssB+oIQ078niLF6M/kLZqLkxzfyR7Ery7P59
QxV1RNyL/uMPg81vF/MfF6X63y9eJhjhcpY7XMOm8ZcZ20UYMGh1DmrE/sqIHj15WWty6FINxBdS
sDQ0kpOybOc8KgskAFOWQ08CIMipJ138aJT2RfaWuEn6MjBjbef3G79pxMt//j+dv5w2ru66uuea
WDfEcrOcVn9YO9uC3UWNGvYiDK07Im88l05BsEU8JBs5Of5/+XPGsiL846W//D1fGKxlPEf3Xe8v
l37N+T83bVxdaJHq8a2m/2j6DJ6gZqCGanXrMvU4OlHJ+I8NF9RKWORV+rI6+aJH7WSJB/fBnPzo
pTdFcUAcwHDmfgHpp9mZaC9VnKtVCF9uV4UCSzGEznM105WtDRclkgid8385fn/efNiCo2cIwzbQ
NOPeZTb58wF0XTNhXVagJrFM4rLj+ETE9AIuwJZUs7BYR04mcO0SjkQUrXbDSiE/tQvBDRX+Q5IY
0QY4LTJ3XmROjIZdrd9dbzLL/6GXVMfNhEtw0udsM5AyeRpncLEdFFlDtozsOp/OLedhOxBUlQLl
OzYe5tGkwMY/I5Y7igRzRNe6+QX+ESilOXVf/QI5XRwfwQ7HFz2VeDfwYrD8BkR7VViputtGNdjg
kMbtWYNJqPfEf5W6MR7xgptrrZO/9p2IL1or8OugYtjIJAGp5mHnqoFp7SMn704hu/wViuHy8p+P
u/33E8lzl+nRdHzDWraAfz7uwpF2advoRidv3YcjkXWaPdx7dvtGchEDr0ox6rbeQIFx+p7pXvrD
LEiHT6vhs8lc1MeZ5dzGWioOiCVITTTc8CGdYA0my3NpTrM/mL5LmV2szDyMhpN+pJVHG9eb4tss
niZaLgW6SxsmpCod69PSw2W3+4DjwN4AJyBDSs3u2mimu7QuhhtUfhJHqa8dolJ/HAyKohNS3H08
e2A3GlHuaYA029IaLUJKHdw8bCNGEHY4Qcr8EmHSUWH7rrKxviUBon2x3PtrN8Pr7P4s9OA/H2DD
d/92apsWMW+4xFjrWMwqy6bkD2OD02LCh6phnv9/hMz/wxEyWXOJmeN3utLnIOyiG80MiQ01/D3U
4qqTZ6Uz9Cl/NINUqxd5iJTrgXXsi7LnX2esNdupf5604VdV4UWTmXmTWvOvBNs6GzUlT30Wf+Zj
P2/ibPyqCwEFX+J6GVwvW5MrI31RP4fSvaSdka3yzgE8gIbZSFiuVvZ8LqUIklaPdrIs0MPS+JV6
rrYU1wJSR0Dgh2zA6p6Mx6hhmUDD40JrqWIfdU/eFApNjFZJDpRvwPk9hEmyhvJM4isuBkJfcyQ9
bQVDYnwcSoZRSWcCkZFbrUX6g9UZLlBtNoMiOVqlu+4Gw3ntPOPiJN+bFLhB5pIMv0g3Iq/fZk57
pyvjVkY+HcYUWproy3pdOACCXantCi6DTel7MI3M6gEpEhOSo7Zcvh9W/uEhtNzYE83qRHlrEmit
HZhimpYWjdyFQpZ4FJULB6GwBtIiy2pwh40TgKb0oTvpbzMFTyIqjjA2LlHUxSethxS9yPw925f7
1mmDjr3mjQ22g7uztwzxRtxR19Tz8TtAjkfamnJTOcZDGrVnvGUefY7iYY4sDnBX7witj3e5Ompl
+BTSKt4Q4LOuxBCUUn1zx3GDpi3b9XpORGjVmLcmuVd9vQ6r2sTlhq8zRseGAGMNj7jceZGjnyrB
yKhji50SgCR7rYGjEDsYnXx5yiSUXBlTrU+9dmNnGGyUy7eXjt+SJn8o3FI7Gx6jJFrofe2OWzIq
xGFyodZpIydY6VFYCfubQlYYcJR9GPFtrawZaGLU7/XUZnqPm5vGnnYOzlCAFClF+6zkSPcIdChE
GyvU0sSFyJTVDW4tI3OfoV+CFsDzjutoVeBIW2tGJwN3psdK4QVMlTIOrasZq2IgEhTI56/ukB3z
8cWy0+9OJbfV2KoAyMIDJsX2xrPdYyWyaV3R0NkiQQtSQ32ZFBtycoLWWvLQM88vDN+bskHNTApJ
Wndo0ErY8cOElTPfk757Qo/+MpInfzvU4FBIa+QrU3f4CKBFsNObRfUYm7WBj8xxAlD/pHQaMgBP
BQqu04ezG/lb1VjR0Q/Bc6XlE63KnfASWifV4tcXFvadhDzUaSyxKkLyoluTf58tEI8GOrWAHOu5
FhEhOK7Nqht+eYF8zxqIgIU+UbdavhOTc7EN0jQdbK4IsAyCWYAJDfpEZrf7pbTolswrmIRd9jJJ
LWNnV0976BXHCYlsYGfiWERkfVgLxwnf871VhWi0ZBrE4WfhUI4zWWxsIRRt2a33R0EV2nOi6aKe
3DS/JZIwEFbrgUOAizHPJJxgRxsCe0wvsrPg9UirXaV294TwtN/qs36juaAdRpdLeSQnZ2Z9ucIR
88xiC12u/zw4EXHjeXWji6449EbzzjlEemHpeXszK8ggKGo8aMMMrL2x3zWP4zfaKgtqqINbq8ID
WchcwItBqVi1gZsDLsIo92iwQl0xbZd7TCXJ2tAajWh478fQNUAy7K7caIl7Yjv0ZefFulqONAyH
ObA87UVLTEY/J3pVLgJ3Bf+qnnt/bc07O0nPY+MN0BOg1kxY5NMqZqM0TdbJpjNP8JC9mVPiznMP
b7YxdXcd8eNpax0kElC+AMyMjkMLG2NFtgp739/OCmhOD3gDSvRHptSw4kB2+E5JOXiNu+wwZtID
MGTNmPhBl/iyv9B7QTVqHMawQ05dY1sb5lHfxM59j1Y2MCc2jX3hn9oJtrPv480UOT3SXABv0SUy
nEY7qdtBecaJ5AjX7+3HROQgEzNyaun2AV1FlGy0xWMZgnIK0SCs2Rft8S6UO91GTaRuDAnxAcTj
EzLnGzfkG577+OCp2FtPoZ9tumR+NBosbCO2GSwf+rhV5icXmNrlMnnOGDiJvOgI/zKaHeEUpzlL
ynU9WPpmzKJdgSF79KFkTwQAr9qUX1u3fkEg+rDCM/iOhGJFRkkCUSklwsV03tpmvBC4FkA23cnQ
kFvXrbdNBWREFsDjkzjPtkNG+8dKtN2Y4jwPtXGi5wH5SCT+YcDWspGm+ahrMFMRbTICoA/aTFX/
JOl74/2n0w/ozd36vX/qQ4wLFCbu8LA+pmreV1V8Fir8Icvshy6hhepqxAc3FzSPxzcihbB+xoLr
zhrgTtUwctIRcXIP39caJER+OcMDLV8dIGPrmZN8pRA1I/NZdbHdHOLipvPbLQNMUpvWtyHx99MU
6m+GranAF9ZwUpGvXcquAgi2PON6c/01o/F6K5x4PIX2rKCI8rLl9ToH5psX8bfVPGsPpBGM+1qh
0IyyKH1KevHr9T063ClapeQr6st4axXCOA5kwt2i7y7X8/IepXev0Dd+wRVIwKPp8QVgVHeTSzPc
mEDH31XRBtf3cmcQPC5z+L2hjdWBrVixkwV0ojQuxWrGue9qdfvdKPSTQ03yTQPWHXgGSRCUXYaz
JuJx4wtZfGgkQV2fyqEn7yOLKI/EamL3NmSHeJ7b+9bi1P35buqcUh//ZrjaANkdd5ugmn8ka0xt
dUotz2Htv9nL3xUyO6sQ2uokRReMIopvBjiRZ7xWBJ9Y/vQB5SgYAAt8J2UVe6Zs5CNLntPIrpn+
AxFjSun6vZCwIq5PE9aradXWF7yYBTRTtrdTNOpHG+TpdhBt8oLr6uX6THu2iAGOjVcZ4bAk9RMt
utZFlxhCiFUSnKC0DzLuNlVjt98Jc21XwjHTR79tNRiPk7F3e0e7txqDdsTyWSyyClpRdl9jRcB6
O3vxrXQr/0iib7ZVou3ZwXtP1wOk580d01XzmtudGXAdDKcma4iIdod0UwHb+6xgf12fijqWjk8F
N7HOCH12KkvtS5nggDZJJbg+xWe168Ve+KnZYG09HVCKbzqI77Uc17JX2S+hHz9enxrJ6GFIl7JB
I7wACEx1KjjvLq0JNKtwyFPuwdP8PJCeBiQIif2DHs7d3oM2vdeHXjyEFRkq13cbVIGL1vNXMuI9
7A4kmNQnBCSioes3AbmLRVF9G6xXbc6NT+RqoEBUK26qvOov+O4wji5PKOFNYQr/SpMej7HWhjdK
02I8E7Spw8ks0fCyvxz0r8IBIkCkd3WerIHYlEqPN9d3KNZYq/JvwqHbkNOhOYeO29HBBwiO0979
wqz7819pJdVVoBVnj/r7Wa8lKNXKY04mWo9Y1P31WSz5AGDwt4gD0cyb6xOEn3qfk/Zw/X+cEApg
OSXikuVWf+N3Nk2/ee4+Fea2n/8QnsdFzRFeplpPwVy6PvEwtvfh8mVdn0EdogU2XDS3DJ72KZ4M
0lTxHH10Y/fzU9v+ANB2yWHJ2U6fet+tCb5UQEM4K6/v0bVRsuYAxXeRZxenYhmals39u5NUPJVD
i8CKHrsfdndZZHrHOQe5sWT2vZeT3F4/S2hi9jAqZ5+kpN0mZjMDSyx9UtOT6S0dca8v79OD1Fg1
rpPd21PbHCPmXFgNWvoGawqrC99RTA8TSUY73ndEAh0nwEJbjG/GK8sDDEM8A2m9hOmO6Whuautg
FMQL0YxaS8MlOVOP1vY4j5+JBzTfFlNyaqC7PdiN+AZVZvzk4iEpZmFxeQQsncWSJOYuLxBGfkNd
0n7ODTPcC4eNTRgbw4cOGG15oWGnI7o/CbN1zPLAFHEH/6t8vj5YV15MAbV2LoPt9ZexpqF1fVcc
xA/DIORT2nbOwcY7GFRZMn06cEgYC4mSaUmrIODp4JP++2xQ4Lv++1h4hjVlrUU6Eo63eg4b7PqG
kKQ+etvNHmVnmsek8tLgen8J9Dzv+uG9njAuzmXa74fRNl5m19pf/8XKnCISJCf9Ju0T886mXfbz
HZ0MNCWIUBzNKQp/NTFWX9/SATyAliF+88aeNAUNMgMyguxN4GW+vqUaQX16c6KfSP8DajyRSgWs
mlw4r/NJNdRReXWNjvciMW/mfgBos3z2sY4PlHnmlwrh0L7VR3ebjv78XsO+wDo539HmkJhqiZ8c
IUcckxS+qPS095//1eIqCpMKFHdiW7BT6QtcH+jimcx4t3xWs4OAxs/Y444y++wRqi1foFyiOlAm
2+S7knNASCs1YqN6+Hl0sNGsMTl1jOWhe7HjLv75rq0unwcKo4+uPuTH0cwR/C0fItdOBhP9hxc1
cmuaJafMWDnPXpuwPeVxTdeAgC+nmIyG8PZ62k0eW0Mj3WE//zYqpu4IVNPRt6CimszthDC5WNBR
j/Qyrw9t6nzgESJv3rQbGHDYh/TSVDsHT+YZApUNL2OaGQkVs6p8AD9ZHVLXBE2AUuyoW/puEJj/
Wl/myDaUd5v288OEr+Jc+V0AVAuhGztYppgvZyL0FWsVpJzBQYzZDdCERphvtF8+XK+mPaMjtisG
r3quPP+QpMMIG7kxjyOcuLZkD3gVmbomu+rIksbaT2i8zXD7tdz6oIyxz1PPfpHGYiNeZCHS6Y1t
7HKNdnY9BrFq5XHuSWgPGyLhrzdRYQDOJZJ4+dIIgfTgpXI+8eNoE5gnlXFqR8SH3pKh9/v9f33e
9cnXG3PJ4/v56xKJF5Xz6fqy6xtc759Vy9+4/vj7nQzjPtYY21pJopjYO1l4VzNFXJmFF0xpHeUC
r5vOvFcF8VTLA5WVL6WLqTxJ2AHF5LzvKq9/SeK3gg4XC+Iixy+n6mMnrfrYLDeZFKx1a8TqEya0
ox52w3HoEw6u0Da2N5OExCHa5s6n24vpoEHKR1eKLmO2CIRVMpdMAmMaeOrWtaTz8wlqyvpjVvX9
sVhurj9lJ0Fxam+OxmOGPs7GFn3sxY9KW/LX4qSujtcbmLVkvfoo86OBSKWhD2KEU0jn1FtCLssJ
tgAA1XzVET8QWDbwCde8cSPQstfDw1XWBUZGImqVteHK0dgwpI16vn44qqP1EfxMIWpGjqGaj731
hdmlOmnsVLalmzzriiTBruufRBqP6y7jBf3Qcqx0IcgHhjOS6BX8pOW+66OY1vHhm/UmllD+IL6s
YxfJfVm6RBTcRHVvrq//GKZof1PV7OKw6fGJZ8BMfGk7lmNPHbg9UI3aXVyEKqgMdbFSBO6SraXr
m4FeFt3R80jjrCezO1YRE29VCkV8iQyPYRbDPTQ7++f58fPd7ZbQzevfLRLdX6cjmBaQyAc9TPdg
frP9TMpXEDFU0WIhI26ma71xbEoOaZJrZLy7IJhV2q1V394DhZQ7EdNITSUQV6NzbwjHaKHM4OFY
0YWmIVL7IH/b4SUhDNCtGuzVke8f2SxavZ0cY5G2R90nqbVVI0VISIZr2xshNC1tvbqGraqnxkQU
rekctTH8NnTd99QNiWOTLRFFjXkh4a0mos+5zQEdb4xxeCGihuTV5YrslgTV608tnTNK/BqBRH1s
YXLFxQFr2XyZE985EwkArM690wCInADusj5Ma8CovPTcDUpB1QCN0zYa+/TUtoLUXfB5eiJ3odvu
O+mAEggNoqxUNu1sHXOAqXR50ZI5PUSzekGzPp96BOinciGOAH4iimCKnDOIV3ObmiBsJ4mInSak
uw2r0DwqqZvHcCQ9eEICh8eJrTFTAzl1GgFTZlXeom/akusQniIiHkWN11NMT5E1hHdZ5acBYKIq
sEU+P2glVUb+Tk14HzXbDHXpEdu8S30FN3U+6Pq+LnIDIZF/nvrahUQWMpy4dsx2qKnyXWdmp3SJ
8bzeFKN553cCY35l3HjLABYvMaq/32SaXsKrR+0jXO1blCUkb3j9mgVYeNQq+QLXIeiykbz6BQgu
mu4oNC55V33YXqZvp9G4i01SUd3OZgvupfvYZKMTNKz8ua5VAmCZ2Fdl6O0Om+9N0U/G8febylk4
oLD0VlpRfYVx4QPBBfEYO97P/38AvsgkkZsrWSvMkEkqj9cbSk7ymJDBUKkRQwb8q75Pb5Myt7e5
MfbH613lv39SfooOw7Vf5iUONx/HiYhHncuQTOXuaGAjDIQ7vkUZPXGqNegRE8GVGNWbXIYp5eAu
zokKXM5zgAYtoyGYRnXE/7Luoxk1mpdNJxuCUpZWPhkCIYsjl2m0yX358+b6q0DDAiB6eURQPneq
oToMyye53hQmUbdhCWNstOPwOC83hCPnQYH4Gp1ubJLJUl0qJQDKMMqT26p+3njC/e2n8N8/8WYm
nGJ6+Vnaky3nwEO8/mSN4R9/vT4gandTpE69jxqHGNjlBn0880pTPEeWkW5jnUze603RMI6FS17z
7/eBCqezHkfWWsMveAxNwojjFO137Ln1iuHgWUYQKcLZnMhQ4KUZLttjbC54qKIZ15rljod5wbPo
dQ28DDcpSOmo2NB1ozTqMbYbYqAMTQvU2BIW9mKpmUKNJe7DHn1/EdbVaSDfjgwhxoto6cFC/0Pu
0C6NUo7V9cZhtb6qRFL8PCSyyMhfyX2qlMtZcf04Gfmhu5DtOhFZpelJohSyTyHt9AQxZNNM+rCX
yzh1HbYkV+emomZIIyS8o7wm8WLBO47iYTzaljUeEbqEdAMGjHmzL47QAqND1gH0umbiFi6XmlGS
ovnzdx8bH3mz+cEY0oVbivDSKkwwh359xMwT5GbIXBwbnOzSMPEZu1G5jUP5lEdGdZyWa+U6HFx/
+st9kcOJ6Pfo2g3OC9lXflCjNjinc5EGedzG66zKypsa10pHkblaaTF+t1lE484tRE93l82YUVmE
S2bNlvhs7xZsyhap3vxJD4YEswUD52cgGuG3D4eh0W4aetJnOWKIITSD+yEKOO6c3ZioeJaMb1hC
cfPhF8Y5ocVK7mA7njyFPBwTg+2PD1C5/EuJxqAyNXVM/ZhKdUxvyaIlTsq23u3IkZluh6Ymu6jX
yNbzUGcStuM0QYclhxxgFVOLNewb3YZsmDnxXTFkhcfqveg3cRFRUk6X7YprX1C8QC2hwhsAwxEb
In2Ge9e22UbpItzH0J6MWUOp3JZUiR3zLvSacm34tG4ggK1cii9vum/1EAuW0Todwc5kCss3OrGV
PpGJ4xh5duPW0Ux3xjM2qoj8p1yl31sR1ufrb9TiWQLCLYds4BNL49vW6wgEDGCS/iEtzQlMS0d9
YWDTHq0muN7v1ooughGDszSz9qUt2l1VpfaDP1Tv7RQZGz8zqSk1vbM3JgQwxmw/1cJuX7E2g95L
9HwjQRG/VvoMOzkqaQotj3qZWIOshnJd++QCFtFENJkeawdRMTfjqmhfXSc8spz3vxpL5/swZ+zO
FZB2dOGUcrZJMYwPPSEkaXd7vTG7OkE8MfqHtMGAxWKRVACtRTxQ2E+RDCUbAxYenZ1Pd5J2O3uP
l6YnJpa0hGSPa+FMI0UGWhUbd4TWkV2Kmj+Ik7HaE6LMpWP3Gcs5a7qP85aUEtuZ1tM8VRu0Xz2H
GhfYmKcTgXsEzZG5Ex7dmREoxzJ2wJVm7Ilr+lG0OKEl+covvsrobUAsf/RJgNwYJqIzz7PUlnUD
SczMlV8qevQzhb/KFC+jlxy7MYvXqRM1T64xktI8KqKX7EfqyeLSdZrNP0H2Wqo7CGutbkb2N/bn
mMBEqEx5uMrTjKkQt8h9iyH7BMIh/GFmYJm7DilRoHfyMLRN/dLS4JBRlYNPShF9jebF8csHOlPG
UxKb/RNu19xNwcRPfXpoR9ndlnwKx52KfW/2IPGWKx3bmXlKyq070eqaeA3fGlNd+ZCX+ULKaM/X
33QX0Z4mGjo3Lpp74gnWYP3i27025tarO+ZQA6ria/Cps4UqjS4qH9+bkcgj2qLUvm3yT13PNu7t
5WZW8w0hn/6pEFbGjsVl/Gs4yXzo03don9YSacVKb8mkTYj1uzeJNDqomG5baGZEZyIWKSca2kbI
2jNUpflmUKxcgRFeu7Uef3kdSwlQLvS15Tu6K5AoXWcf4aVVT+RM3tlO430AuQZTHns14u1Grt3C
d7ZA8gStj2n65uVO4M3x/O77SJGTnCzfyCP2syYve0vcYv/YFw0jaDMn38Yo2Xi16/yAADtCuFZD
tGN55h2rug8YyOJ3BJDRtvDi4oju3r+XU8q+CPvs4nZpbJHQQGT1bixmPDtsfvv1+igdTpqkNkvF
qgubR2dkcB4n643wOzJcCB7elsuvTTu+QQpGcWcMv3a2mC+wtlaR8vPbCTHAyUNWz7BBBdh2iCGh
almsnTaiV5pM1E0o7wrnm1/Qvg/zNH6yQhoBdEmmfUQiyMOsw5lvF7aiZc7DU7kDVmH9Knr1VdFM
fi3LiRB2bSxu84hVUrJEQxdIqXcFeeA0G9ot2sT02UrGdzLv0hXXh/dpdN49trzmx+BUtGagRKzm
ak/xB0hrB/fQrslmQdxGiRTDDaj9qDtOruM8hfOAZYEVwU5zZ2MTkQsWmAvtL8n19zyJ5oMFvP5s
ze5GJz3vBYuvW6TWs3Kc4bHgmi8BZNwmWgTTdgLSw0lk8W14VdBiCN3ITvbHyXLsU636xwqWhd6Y
fZCa80duVDHp3wb7mq5PHjoN1FUrlYaDrlavvOYta6HJ9A0XRkureN24hNdO1ygbv2aLhs30da5G
bwXME2+G82bS4S/Kw9gIHehet8ujWGwB/ksKpvHepJS0p8yUrG1nsPYkvIllfq0Cjair4IpvurKX
6AqzYVzgylYW9gHkBfexnSyCRavSOeaZSU/Prtxjj1v0QPVo3sEFOaeZiN9jLDPkpGpfsa7Ro0tH
9q7RpG0mRuRv3QjPeqAHO5j12dSsCs+N0i9dKl9GjeATryrsm1R2H22rt495VNcAV6lvOl4Lmu19
rOpo1/W2/jSQIn7y+0KHlKaBhEm6nJUv3IZ5dj/TWgfrBETZcRwjmEMjOuiGQ9RgmoI8nCnMeVXT
HxQmGLJAfXZnvZfvaIswiYHOvEEqQ10hqdwd3a8Kn6UPHdbSziki7YB+cf1Qtyah731lrH/7Bnsj
35iR8eQUBKyDBuo+ASpsUSNrO8Ac+cGrlqMizMcmS8yDyPL6VIf0cXUd+puyx4d4HrWL3qvd9Tfb
gQXOnNKdu7JHAkIK94rm1sZ2E/M7uZbfW1u3tgXffhDBxmAb4X7+dFJnLMVAekGK63saGSSIPncj
wgvdS6x3Xz2XRArdOINHwGDYaWesKcVpmrpFSiTwDc//ummrnUssKJ2MuyENERZqJkuLZB5JBSB1
LtYxBGsTGQHI51Zxmfq3Uyb9W67KCfG3XnWATYsfo50Tx4L5ZE+bKn3Mi8NiLDq2kwO6XmiPnRlx
FnbQ7Il8ni+EeAFcYSvWjSV0QNjW20ySYWDEMGevm+mukP0pzI3DMHT+Y66TjKAwzcsC2cPo+N2F
IcqtvEs+sK2ql0+I/olwnpAFVjME6fBciEmeKV54l46ELfYVClJNHO8Kf5pXY6jXB5rG9WYmBDpI
Sl7b24R48XbP0K5eEzZVL8a4eL+GMhjDpn5fOo+fCbTkjZUO+Ei6iRVaQQOBT5OfrXpQBKwn/lGD
WLKz6/IbFd5bICfGPTnM3jajPLapu1RA5iPBzh6w6/dOdwTe1L04glo6QOV1sVwmxD5WqyvMLpvs
L1EXzrKFH+6R2Bcni6U9HFad3POq2/WKAm9mhs/REkuUo2P9Fi4rSm3cOwhgMYdb68q7N00cfa1S
6stjYnGkHwfUi3LkQXpyB02R/n2ogZWb5bMWpkHRVQlTXUhFiUCaNVayYRuXWXpjd+aj5dJlcRJt
vjUW3/aACHsf+aRYEhy3poXffRJ8BvC1LX6lRkNXTXeLm8FjtWQ4yUPj1ckmJ4Jub3tqWJcmAzZp
zfnJKiqSj83IPWgCYlbnAa4PB4lcjDSoGf/XaO6t2NrUbpW/4gykxEK9vlwysinm+l9Yd7c4rYrH
Gkx860Ims5TjYy6DEFRDDzhNVRKB6YoAfVf0Uw1JL8tR70XVRDRvixy/vr7r/J45LFmShtyBfzhE
9a1tCFjszrjzglzgOFk1pirvjNSWa/4F+k86WyE+9tWuGPUz8aQ4lus0I5cFAW5AAUt/KJpUPHAB
t+OKqIb207LY+FntzVUqXoDyDLSkg6oxK51xJSbZoBZqx/yBLEoa7cls+vZUJ8zyGMkPEQL8HSsO
AkZ9Iw8E7J81TLX21HrkRrFXvmgOmqywH54hnp2bTJoH1iblprQMynxpbJ5YZjG7de9x36R3o7Sb
k8i0cx4b2cUj048ZzorPVL4KIptEfJPl+c4q+u6kJ+FBF4V2F0aw1UfFpZxTDXttSbJOS/nSR9sk
T4pL75n5RWtmzI12DDeCu4pMR04LT9Oo8+lSG9lTlAj3SQloC43uv6qkdWC3v5JKP1I6eUhhaa80
pzF2aqy6oLaIXKuok7j6vo8rLph63igT0muksdQp7J1Bu+LDJLZllVb2h42B8yHFp74izN35Eo2+
NqsoeszIJlqbPTaaKPlIyfvYYsgu933Uj689uqS0HP11UVj5QdP+l73z2G4cy7btFyEHvGleeivK
hkLqYITCwAMH3nz9mziKSipVmbde9W8HAcIRYpAAzt5rzWXWDwSWrkhqCnauF9SwLS3oqnpmlKhd
8gc+DYpS+I+OKGEWwfjWtPNw13glIgHE7uD7u37yhkMUJaex4zmHSAVnybNM9a1BVtwRV4LEztGJ
TBwmjB98EvHYDs8YT6BloKegweQMzzyzIKT0q/sWcxxM4eSOMUS+6vOKjKLCrnYWBYy5dhCArmEC
Ronj5hrJt0GDI75xHuUkobQ76kCeomx47jPEUDAI4m1khHhbbA8LjqIe/LBNz4T6DGsTnjKCvCbZ
pU2oHhJAaKssq8UrlarbxvC/KpZCLnnd8WjFpSBuGb66rZve5K/6yOUubqHLmbZbbGraOQhSUgXZ
VpeC7IIartD2eWwmGjWgYp476PrcpbQbgjvIl1JMxupR9qh4SXFUqdbGUNJvGwY0XqKMh6ityaMV
lYDpA2o/ClQ05D0xSw2iPegd2nmsGWYWqUPmVAwoDpGtxXeScdvQp3ct9Jpz3HmnwIYto7eETk0Z
DWeQvtTdIM2QApAd4JWBmuKHlnTGwcRveXZcelQUMb17F6q0lwavWP29Ly2Rf4eUxxE0ooX/ZQIP
vPnCID/H3ZLmFwQm6w6k7CncamoRXIKwTJ6scI40U/tzqc/dQPDDlyowQbW5+VetCrULOpYjhrty
b7R2/uTk2iEfSlJ71DJYR+MgKFbE0dswHpoY9LjuPwK06B/1iYyOKvlBC6s5K1ZQ3zECzujveUQo
+9j1s6woMPvE5dnpabyqULXQZrW0INQGVFGNPTwpRrLg/SbdgYwjpGWe2HVCccwYjjiDMqBwVbzj
GUg7DiQAL7LCoj3cq9Zj2DSXIDezb57uGoi/EKRUwYMwyFXr2qR4wU5NA8exfhq02UEdCyCgFk/x
lrfFKR0fsK1rZ8pU6jmj1XJGjtcc+ko5NZA6gdw2L06HsLZswuhYBP5zQ014RwePch/Dd2rOt1GF
jak0MlKk9fbOUMBVZDldep5DM7VSv7UKNPdUoWfcaiB/iI8p9pbrUDIqM+OL6hrRJhoVyv+JpX/R
Ma0vhtFJH3oIvX7h1j+iKX1yBDKdro0mhq+12NDUJsSip5Os+3AzOvchc8Q5TDLieCfrMBQUycZq
3EUWV7oFRQ8oHWpgbHSqOpehUwPGBPWzXRfmRS4Kw9pd50UndpYoqBly10wj1V9zW02WjeipaiKz
PBHd/t2kpLWEhfIMKnU4+G3Z30ZmMNwCQQk2HhZAOjctIiK6ybHlatt0UNMvjPhusCqVqypqkx39
GGcBO7HZ0X03qHwE9inWy4uDBKIh2fPcY9e6b6hn4GhUnpy22Uw1wXFY0+KNMQN87DY6InAW97bF
j2mOwcCma1HaSmmKjBQnc4qqO1cLyaXzC30F8fuJeD5+fFN2W+JMWZsmiXOpqz3ZUVTuwGLzwKDh
NEeWvaMrhhgRGvW68AnqSU3v9yTyKu+Q5MTCcZ0S38Bj2kc5UWqCxCN8gZRcPHA5jUoZoSgfKkXR
7py2SHZqRHQDoRF2tqgYhyKAILpwGlwTLAe9g6q5i+dJSbq9YqJAckp71dBVXWnakdyJ5EXLkTaO
xM+ubWJnDg1PK5S6jRgVpxKjuWmDhZHF+Y5etLZO3ZJoi0Hol6giZgW3X7PrFMqGY6/AjxsHZ11R
ScXAk7uHvA/djRaVD63tuOTTje7RC8J4VcfkspBkkEGdrotTRCTeQx0/mvN1N9Aid9tlffWINISB
fN3oS6Wpf2Q2MhNzDKeV6AdxID8uZoRVZztU6gdPzCqY/FvtZ8F57KQYdGwvfcQP01efjK5tzj6I
z3VSQr+Ee3A/TopzMxSt/Tg2/N4jjGLv4+ouHKclHWlq1GjgmurVK7sJKDZjUItwjY18iUDkZBcT
GnFKBAu1yMODPmjmRRC1i7x0Ii7PEl+NujFu+/5H32vt7VQHWBkK1EAtJdgzY8lNohEnxTNnyujU
K1eEQu0sMyQIF/L3JulVFQh0e8sPjU6+DkTFb9GL2pXvbLX5qxoWBEvgiTj0XVmv/W5uYEe+eRzk
ZLih6lMewIcRYxci59mhtz3Yia7eZH3UrKo+/5LpcJQQGhsvdjntssmw7+CDkQlR7IvCsH+YQYCu
uI2He+JNTzwdeDvyr5HbFkn8RDvQu4lmOTlcl4NV8Wztmp55n/seSm1qeokRHjLKURWZZ44fo4U0
BET0caDHr+c/ojJgyBPVN2ncmwu+F91eo6BycNpuYZi6d49uOiYlMjR38iVir27lYM29nVztBJke
zVpXGcvE5bdiKOoZNXOxplJqL7sxVc+F2qnntNe5osfcEjUjqB+G9iVT9Ohed+r6oeARWQn0l9xW
1afI5qMIlPz3nFymdC7IyMzYOo2CfBLT1YORemfKKN3LNFLiEmOHsEmr4HJWng2emkuGhgYJM2pL
CzEYXymMPhh9NTxEM7a5SxMMADaC5bbPqotVw4OK08lYTnVnPZkuYs2xsJuv/Ek0xqJ4jpF1n6qA
ECB+6tvQmqgvqs0t8eYNdQeVYXvjEzJmhYP7Nrtk9dhBoR0G6T5V0TwBqBN7qnH+o1mjndZD++CE
6XBjqJjNwqienQNFusdkWx10VfMPySY1zP4Up12+Ajvgf2usGG28sL92seVsoPX/IDsyWGst3HZi
88x1marKPSVksVQJGXlBuPgc0Jw8gv7kkY7R+N5ukCcUnhLccf1Ebg9dCQFqRGKroFWQEgv2ICcE
IWG/mTznoPdZuZocjww/4UQnOYETXW/L0PgmK7ghOktNCYKVaNufOpfIfRncNly9dokytLuY+iv9
9M4lJ5I2s6Eo64JOG/JqDRdkVMao2bVsixILNJVPSGTdNR39rGTOxyQC2W0cktVihfqTqVhbm97X
zqLsu0wq2nhl6DEEojO5c98GtfTuGgpcyzoF20c7oF5zSTOWhUVBWTOO1lweLs1ef+fN/B9x4T8Q
F3hQwgH4z8SF/0m/vX3Lvn3ELbzv8hu34Jp/uJ5rqsC/dFNHOgHP4DduwXX/MMmrMRxqCbbG9Ipb
MKw/VOSKjueqhmnjLMGhXP/GLah/6LppeJ5l27aFffm/wi1on+yOOBzpNMynoeoz1eEzzCbWhG7W
hqnsmqzxNjp1liU25CN4Hy7gwUbLRL6rSy7LAeNAqm2zmamjtvHhM/s74/jfnQY6HMAT+I1cXTqo
P7guJ62uMI5S0y0Fd5kx1V3E/u0blYgfHsW9oMTXFNVCWcNudKgcKPEqnIsa/+E0ZrjEB6P2/Gl4
mmZwfTc8xzatT+ZP19Ti2utmCWlFectPzXQ9apg+4DEYnUM9rfia2P6tHXlfYbUoZFY2S6FlOpg1
aI+10RF5CgLwP7hSNdP85FiXRlTAGJaqwcIxHHX+/D58PkNSW7RIK39H749KrsrV2YzLi1aE7ikD
9bEYBnNYSV5tNenwjSGyrDCDmQLVHcqorrPRuNimvfVbktBF4Z20Ia1OjrNNZsVMrefTzvKy277Q
zRN6ld+TVDhkZVk97pnRHdd5X1joEcPhAjGdgaQyPvvA54+DT2kGwkJxpoqdIK1Qfyqlax/MOyu4
L62gXXpDvx3thgCqqccMrOW/PN+lcm6goiZCY81T/M4pwVVoab2mohcuASU2ZzWrf4DxQE3VU7JX
2/ysxtODW1T+Rhm/+4zPjTouNkOzdogk6Ppmy3CkWCVjh9hnr7nU8NAkNXZmbEqlvHHiH96Y3FKD
DI9pkkKtLGmZG3BkIer3jwTjxhu3bTEoekcVQHusgy5MVdPeaF7cLiyH4E+3PxVRQmsvBBaL4pwe
iWtuCOgpfErY4ayW5LSS7Bfa9WyvCMbURuj9bOb/kDwkbCh6zmiOcjdos9UUYEWy42CVTGW67Gvz
4LkGhKbG3fad5m/LMfoJ9TlA42uvic77hen9tvCA+xlEAJq+ThGpvIsf8rR8Y6xRgRjKqyUymFXF
5eRCnM9iEhF2sA6xZmCNeDQJ2XUIFwsyc1uD9F3Y7QSKwDQ3RqXfTn61c/KEgFLPesCGbs9loT1g
jZh48wpTO6JhK+ufXF2bFso4N4SHID2IoXyD5YTI51abnNfAmZSNsAwdHYP/TNZXuhLaUCwVQ71r
hubGSdKfmklPu8nAM1cZjnGouv1C7ZEZ5c6LJqCMZjQm0ddfYvUt6LAJJNbKoa6jhhjQkY2rWyPp
fw4kfFtwPdEbesicM8oWsUgJIXNbkuzz4dyOGtl0QWvcmlk+YSEI+VaMhOdUFcPezP4+BhpIVEjp
y2Lsf6W2bi4TCsaLlMHuQmMQsCK8OdtqadBsjChwVrEp4EX4FeP43l/xnGVxCdCrnZcah6I1LCxh
ZntQLCam4ljpQs6qcd8erpOsCTEcxhEx3fMKOo1vY5RO62wWTYkhvNhBbW1oRCE5mRd1AWS6hXwt
J02bP83Vyw+byOW0sH/vcd1XLru+lHMVQvVtrFi7dlYAAnuLpmU/mM8EodpruQwtd36Qc6Y+gWIf
02c9zHFbN7MCp4/Moj5eN9T6OCW13mGoN6+WE5KKQ+xV82u+MkTe8ZHy6Dpr3uSO7wvfp3KrCGfl
YurJ0ZMvqz+PJF9Odusa/ULu+uFMRpWWnT9qa7gM2A9LDQvFvOP13FwyqYiJl6cgl47y5OXhGZ5z
YnK2lKfLJSRfxjRDTRuPI2zNny22lAXEXjLfA+2tT0jl1U1+PAgewOsF5bEJ6VB0sX9b++oWv4C/
HvGXQY9BJDZ0j5HJYLK9dISBfKHVdsrpSOR93t055fTFNABKDOg3UzrDnsVjuC/CZg0UL9sZU40P
zRjUPaIL9OPBPH6pqp2vBvfIUfS1FWE36pz4nlDsRWwbFzg2ONTKBiWNS72AmBLy29dOS/vUritz
FXppvrACQRXfNW/CfPRPef6qqe55EC4BxDHZoFy/CT72xM+mQy2XUx7NDYJXfZ0hFlz5FLuO9gBa
L9pSZLlBaBoeJnp3ZjdOj1jEt75Sf4fqvJ4iOKNV3g/UlouEy3N5l+NEoXvEKAKkEVJNxC1zIrS1
UgHHoJcQwWqcgNnC9PObKOZygCGsDiFwoMhtFwmmmCoaXZ6oM+zK4XTBkPKz5Pf7UrYXO2yLVaQY
06b5kTjUYYgUECi18xgYxtCu22a+aXl4Pm3KkJVLlnrdEp1C+LnabGhszRyLaCSWYngabY3bWa7T
QVdck7TlYz0QOudMwQ7Cv7+CWmVtovZH1Wc/zWl6w9n1ZCkVUo3OKXe64u2QYjG4AP19yVMM7YwF
KVy3cXE0f/G852HvJAa8IdCC4X9KBEf3rR7oaTlVS53dwbmDsSZZqJV+DBO4jqjXCL7iAmAlFKWC
2TwINGjCeJvZeHfLTkej0a7q9NalOLDQGegvhAh/RUV3yErtaFXlD80V/WYM3LUoLwyCvkaeTjnc
icO9U7aHzMEP3kfGs91+y7tIP2oIg2AQlMOOiIsHrcVF25nZ1tAiYmw1+03Pyp/2gNBKRCViqMmk
r+8Rr1QgIbSHc0qxd2kW0w00FiQGFjmvOj3oHg4klAJ/gXuyXeilsakdY4+vfTdaOn2Sccsjxk6d
VBPSEYnFcEw2asDzpjkXRPRio+n6sWy7YR2MobOqG7wPBU8z+274OTl8vRI6KxtysDboTF7BMUwr
M8CHG4R3NFG+8xOno02fJHGytSOs04R2LsF2gpCRykFRPdqEfnb3rmmtMc7cZz6iQKXSv1UUFI2Q
OB1FwNqO3PCrEYmlrYKDIJCbyDxxwVk+8D9RHA2QENngLxMPXGanYE3CvH+LWYnf3nTf2cb9mJEI
hOlq6bjAJOB4Il4J5pH6LU9++4TC83JCV6Xgn0VpN9xj4c42dgkDnAbFLzDDfLdAZBfEZOcIaNad
EFs3U1+HEodt6InvGO2xkjglFes5Oq+MuIsl0UPv6cHC6wieoC5C7dEQlyGuTe5QZUi6Pc2EoFUW
w17NmoOeubeuU97WtobDSKFiMiYviFfPqul8qRIuTeB0FsTGlG4nuGqPtwNyQLo47p1f1Wuk3Y+F
26EfnZlkJDAOS8LV7x0fG54fIqYNA/K4HIubcDXW0OT1nXC651glA8kN4kVsYEXqQkSlCB6b3Cxo
HEYn284ODvmgdhftwoEefUNvh5HyKU+JAp66FsjQvT6FOv5VhOaBL16FkZBNampfYsJTyR8xHp3p
6EYa/4s+5mE1fRxj+6c7qN/GYYmS9kmhapGYGDF5pA3j4iFAn7PwEQSYnvsj77PnQqD+VKOddxzb
ArdwBrfNCLz0xklTU11QcMpu0tI26IxTEZVr5LL31Vpq8yxlA9soxGPJTWaXdvpXuZUvsOyKdmhm
J3x9o/AQswUqBbVBB/Eb+IROx0Tq3Ey5h8BroLkbZuONLqx1o9OmSEuc+ontZdNqstNFVAl+jfoU
rJzSMxYq8OUFdOel76q/nF1XlOPJCEoHDUd+X5n+PhO1czZAAp17jSe9YsI97oBkiESqL+2JW5oP
g++sKY+R4/AXzmdiqs20tqmCclV1+Phoya09I0HWMMFgbil0qtEvurr5ZZiF+MOAX9/sum99WHWQ
KSgwW8UoVrT3/TlXBjsn/98T/xa4khq9yYDo6j9xIQNBVYZXRRirdFbAaIaPE25w9xlY/TqKbNxQ
JqoI2qi04W/cLInWqiF+KYp9SRxjwJ4UXCjNGdz0GuNGQ/ju+Gl6flMJjWSXAmGlvdcLcGq9VZ3N
XkMkMah3Vqqrexq92UmM2Sp0lZp9HZTV83+iyLJ4EwClRnJeQC+oNaglZecvhdXtx8pBCR3RVyTk
uzVLb9+Uor1J6j6/ITMDmEOCoicsd9pYvkVFcDBMvzl6MdgNb5ju/bYfgcS5JAQ4WC2z5Fdoc45e
sjVqGmJuxjcrmay5zJ+cNeqPPDRaz2XOdZ8glZ2ml6uicV6QsQ2wzAfB2G/sbvRK3XeJSlFVjIfQ
zS9povkIJasKpVKOVnoqsed5OIa1cSQdoiiP3hju88btb9J54un9T/K0UNWofNHt6UvqjUh+d6TU
MhhqeHIxHbAgKlDYG7pBb14w9LvId5HeAorJUpVMNH364RbDreW9kUDB16LHmMekmydKQbjQUs7W
LSwLeFQsNYLW5SbFiC4sD8IUfCDzXBzaBZ2IP1/LhSZtTXrJ8/pQrmcg/3v7v11Ym94qQQq/yNui
XzYhn7Zdj9Sx57loFsr/40u5STVvJ+eu+8rdri/l3PVQrjlyrUpxsssjywNw/baUxt1LZb+iovaX
c9fJPy5zaabw0DjL+j9tU3Lhj2wK/j45n+9byM0cPS5JLp/3kJOrpeD9WNfDRLr3ry2hOuKrMvdo
LxvVITB03v3Deno1nraWSxPXxoBwPb48Xtu2r5U76uvZBA/jfrYxJCWxiWs5izx4j2T+KZ1Ungr8
+BIqecqDp5E+2xZx80WgXXql9hZg8+qlzhBvHwc0kXPgHQtSv/xVCZeV4C6I1jHV6wF+YjXxrcZb
twCdSMSdWWTnsXWI72iyeoM4Pj2T5VZtMNRQYp1fdoGWniMlzBi1WsOmR+J00mrjS6xaJkYihtKp
5dNvS3tLrGy7BVhWaXsXKOrJAeA/qdWDAx4+NOMdeIL0FIdRehKzuF81uIdpob2c+rrbu5V6iQGA
0D7BSH0aOb1FgK10M3o7p5kKtA6HJwbi06nLlekk59wKG4hSeNxp5xXaPKFKfKh5eCDXLvq9GaqS
6WTYI1nAGhKK3NiWgjOZrBfgj/kZTQitupExAb67ciFAReAg0NZqEywrw9YhWvrBqZknGrWLOg4s
1OKltgh7016lN6YCvYiRyiHATnXUiT3nxsZnxAEZznN7QWV54mpKlnmQPZa65XBdZosqUPpTovT9
AjqVThyMTR3IERnD9JQKwzATGSpxnlziwwkuS0BDYSb3LH3jt2JRezWl7xAZ/aRaR9L/dn7JAG9K
bTQKXpxt7SH65pcD2TVx9JXGSLQN3EI9qamLe3CekxOjH0m5RKO71FN4ybEVbaj9KAb/Bd2U6AVC
YzYVI4J7KjNYfgCAH8sst4+WoWGAc53VqDnfPYbzJ8eqCIINoKTOr9r5m8L4gjqlaXfcqf61LHQo
rRChVnf9vSBWYoHfw6S/wOZyDhFXsIFKW9AG0EceHBtAz629s2iNnfBtGtskjp8nTMZihdMxsbST
M6+S6+1eGCeXTJvZHBXq/ClR368DtZj2lmBECUMFa/dQze4Istb4kZx0pEcnOZcG+EsiI8rXXibO
UXZymqjeRa0FbsWwFNwuafk8tfqhsnsyZVFHLKShQtooDKcB6rz1gJhu5NIAK+PKNjIqPHjaT85s
vZBbXif0Y2O7faTQmWzaEWur0WUe3gDuxMQjqqcwI1zEnT/DZv7Sy4nWYsqdNE1wbxUMBPEBTbOF
Uk6UKOiAWs2v32cVJR7nUXtOCM/0Ra7AKBgfi7hFmPJhQzkrjybXy5eEQiKmSAzt/W2uK67vKpdd
XyIhNVYE9xHY9tcTk9sJo84OY/tsxAhgCdiNkg+nTsQ0QwDT28hN38/v+o7X0yvlmafot7CpYu2W
a3q+XJ6JEvK6nZz7dHqfXspNPp3G9SPomuh72pZnOqfZNjCRow5GwKhAJA9J65zcPgSSie9uZcKt
vi0oOO8MYXwtUlO5iSs9h1dHeZKn9IjuaGidvRDsj4NglQ7uEb7Yd7VSxHIiWW0xVFa7yq1UOxSp
rp8oPpKONtk7nurDsZkuQfxcOyq4otBYI8X5rvOcu6brj7yqYaRrFq6POgD7dkA9VqgGABts0K9u
vo3QKxH7jfyj74fpYEa6Cr0OK6eta1uzJfAgH1X0FulXfHHlluoGw1EDGhwv9T0ngbyk5nHQovG7
UTTipcbgPPn5K2JY97kLvwmUtjSatQv+aaSm1U6puru84zqL2Q1FA4OnJVy8ao1J6yVUuC1P/URe
PC1LQkOM761Zf0epa+7nSge4MlhsDRSvxuxeat+9zSzVxuJAuFJSH2PtmXGadUzHdD3xf7nmeu6v
/UKjpOr2xXEGYilt6D34lqovi3jkSpS5NACGcuWPwZHnfh9Qn9hMfs3QyTPfLNJVl6Xa73N+gvd6
kVhU0AnegoWUIF8qLHQO9WWoWJQT1EM1eFhqJllwUwsXS6/Vt76sXxvV0jbYMFbFZGIyEl+n2Aoe
sjrZwmi2N3xJzn3P7b8w49uO+KENSpgLuZs3+NbjBT9l85DupgFdiBvR/Gzs6k71mnWVRGKNpD/f
YSLvjxCcUNldFCS+W+IaD8B07NPgAkwoCp1c9KwVN81r7Nvuqe9G8dh4ERbzwdwXXYzTP/fRnuWY
fkMQDEtN4Hg2W4ZLRWbmeACmTdcJ616LA5K9GhtQoX3ulV47+6q/jUVmHNKcGM3UD91jGfU/9Zxs
cCaA/8d03A0NvDtqZ/iwvGna+pmuLIherxedFSh7HkiKtY9vN2FIvFYx7y1jrBIbnNQA8VCB3Ikx
vGndnkZ1nlHlQJ+2tFqh74ox/mWGbnKBWuctXL5RVNoMinz9lqSAduNhcNkgArTWbdq/MepDIQk9
LcHZsy8zd59odvPelvu/pu9/avrilvzQOfw3zP7/VNFU5H9t+spd/sXYV70/VJNeHeI3k8bqnFzx
u+mrgd93NdNG66wBelRt/U/GvuHQ9HWB08xGZO2vTV/tD0N3Xcj8hqtZnub+N4h9zTY+9TlxkQO2
xckLxZkTIs7kr+3ErESPMiR2f0Jn3AKGQNQjJwMSqIMW6dNBpwC1RHDYLT05UpDOYjkwkXPzBDXf
c97ABOsbRvIACsMOrxcPr3LOCheMm8P3VoBsJsiyvJz0srcwT97r73KhgtB66+nhHnsr4+pifAyL
Dr+pNxvnQbkF1Vc09ic9bHzgmkZ+uE407H00fuaFGbFKtDvN7Fm2LWS9X5b3Q6qDdCbfewElD6CQ
N/UV2jlxkBO9bIaJshtQCvM6q6fe9yjR6zVReVjF5Oqu47r+viWOPdRbaRKPq7ijVmLLsZX8xNwx
LXcJ4o5YjofksvfVfZkda2Am6qbPcpRlIwyBZiaKXF+mKb7ERa6E8aEED1tgec8nJOvYhJkN+olm
0DsRZH4tgSLuUJoM6yDPLqcC73IxN3auEy4O/PkBAgUIgvMnj7ePZ9wM63lLa+4QClznThcLde1S
UElpE9havpOL5QbXrfpK/2L1mPYnWoybsSzvyeSrDuT0YBWb5yRsQ85FlI2BNv51NZFK4DoNI842
yqA9+i72b5ir3DXkhvI1yPh56HlddT36h2PmxjzUHJsS98YI6PrTu4v31X+ekjzG+zvJ2et5yh0z
saXKkx8SJZlHQrMqcZ5TzEY/GCArwX/Ps3KhnJQTBFyTfs91kZzL5t3knFUqsECL+H2L6/LrDlat
ZRgWt5miwVrIXT75mqAE4iflvFx8nTjzd+V9vVz4t68/HErORmUfbxLLeLzuIufej/P5EB/e999m
Y++HAThw//kdPhwptUd7AVDYWX7Y+8P6/+XkP+zwYfZ60h92/dv1csvPp/Z5y8iOC/CzxsYB07HU
XX7+16+3nPvHZe+/i8+ro9TId58WKgU/JvnTQf4MYvLTO4i6QGitTMhPF2Y1MALmknbd57r1p8PK
FfZ0B+TH2uMJKg4SMyDntJxLyfXlp2UFsdu0EuZd/m1WbipXyTk5kQeSh7y+fKckyNeZPJyctfqG
I//v7y43lBP5NmhOH5W2TzdykQ4PuvsqZztokuo6ridtq/YObklVHGzLFYcRpHO6gJxTHuRCOXFT
nRbT+yq5lVzaRL01LR2caYu6jPuV2Shxd5SrJjW2JxSVHFWlPlFcPhxGtwOUp0JLyP3F2714P5Zi
EC5wrNBPbxJyjlZjqp09pYoWwh7eosp88SdBi0UjnjvEmTNU7RswQIDMzTCsu/THSJxjRu92DVSS
kCSRQ+d3oyPNXrFOB4BrtPza7GA4wXdj6rpNzi2IbCqNONyKyvyHs3z/M0aT5tMYkZrRzi1uHif/
xcKQHe9/WibZPnKP993mO4Pc9x9fAs2mCvOO2fjz0P8fh4Ej2G4xXL5jOjx5s5Xv9D4r308expV9
d/kG/3gmmQr1iJb09uPZ1JR5hD7eC3knk8AiLxuwm8wQo2b+y67LPm9zXX3d5rpMlDYFpevrvzus
Lhljcu/rIf67t5GHvb7L9TBymRcnL1ni5gdiuqvDMN+69Pm+KufkMvmSO/itFqvj5rq8C+uee+G8
2/usXBXL+6rc59MR5ctM3iHl6vct5U7T/LZy7n399fX7MRGp4ju30tWkwXB2CgVAtrCOmvoKADI7
hlN2Knq14+liRLjU9sO2JrNkYfBESl2yXhXgLVaTb5DLa9rA4kPxlnT2tHJHjwJCM5ssQ2eAKJF4
2yqbGbxescPdtfWw9S2TxH01TFBOIjok9autuHstERkUoJKRsK+DbXHuxxzYDeZZLHB1+T2eOkZa
PGGQsXIDXJuaQ+lvazG4h6RKtUUalY8QmOBcFvXXNFK+Q8+JtqPWeusC51PQqy5SsGlJpmjtzVnH
EfUIq3eAjISUFtAUpCpJQGneLeDmr+sy/J7ApuKR2N4ZtUJqrt8j7U02mRjqdTekPaA0cyeSkvyk
6FeSQ0hmxKEi4rBPDBFCzJvou+sk+TZigFhAe8qP2IqLlYsnONXV58xIhpssEicVWzIujGaFW/ih
I5USTuXGC9Gpl0XpIRlTcKI1I7KBPrq3NVAadpAmi29dXtDQagtYy4rKkL6I4lPUT9R0Iih1pAdo
/YtaP7SBuC3xowTlrsjUbC2c+TpnhcQdGNRfRojJSaRidXX9bAGsCSfTBNbgjjrcriQ98qDr1ewX
LND8uMVr0SOjcZsA0CzorsUYGne68YM8auOQ+WH3lDqUcMgZuc8a+5RH5QthJ8OqpebTjndBFhxi
XRxjMfwSmZYflBI8nSUQoVm9gH3e1Mi2sFMs/DyM9s3I2mSszgzVD33DRbVUjXxjAgDKWiCKLpl9
S1qj32NUlAu9Bqk9GtkKfE2wsrwi2pMB+NKFdLMJlhER4/ESDvtKiGarIfQxA8tZG0vqjTz7W5HY
tBF/lj31+6F3X/JQjy9dK6a79qv7oA5tt3UiUkitWvmpoFcqc2KnQvVL4ZHRXsHMAEGA934ybg3s
o0W+CSwBGckT3rKxBnOpIfDvRDgtzBwEDq04jHoUYMI8rfdlTJc8iiNCgdzKWUH7BrQeOSvfD9Y9
hKed4TUvQdL+EtTiV3hhW9LsL9ipMrDUtXWx8OUUyy4BVCuMxj66AfQEL42Wg/gB5tTf9F66STNC
HspCxbbbagevFr/y0ry1Wl/bIDTZTuuwCuo1jhqx9ZJbciY6oqKxy9o1nn74aNnSyIS3ysiyAM7P
LdpOGdmYNhIWNwDAjqDlXtAeWZgabhrTh3gc9y/NNNzZFInWkM25VepI6uY9RhHO0N/xnBf1be4H
gkZnuos0bM2Os8n4fdRJRr+aFApwBnctT/sLgWD+aGthj/UPW67aZrdk7BzKYtSOekzkM39PsDYD
7ftgVena7810aQWjuB1yez8O3rirUk9dCZx5w5C2d4Jf1bKNMhicBKctLS3KbpHwhQu02+YyG92n
qe+4h1dzvEDrNxvHCDQiv8xHIDwkOMTNQ2WE7m6aGLOC3lmMFSAlrbAYkPEIXSZBfVZdgFOhtYVc
ejv0DP86+DprQNBPlBfzTTWNu65Piv2A2aJra20u5mH1hX47xd03k2zExdDnwQINx7QslKrYILfM
cFCvLcXftlYwbPQkR4TUiicgXNA/GsM8+SVBFGC3DR5GbII0uZ4KQh3c/8feeWy3zWzr9l1uH3sg
FQpo3A4JJpFUsJLtDoZsWcg54+nvLPru/duyjz12/zTMIUKUmRCqaq1vzpKzW8N/EA+N2IQs3Ld2
vTXcY8reeBAw03vY6bOCqAuFUycI+1zq89oaWX6vFHLdsttzPXroCIauppGTfr1FIdp1WO1dB0ha
JOO+4svFGBZ9o838WwHfPYbz7sB7DwqaURQA3oVgkykkfKXg8J0GJn4qu4cS0I+PWAVGt4LJd1Dl
B7DaPliBQ6GA85wKZzgNtMjQqbzDiQd4UQHqO4WqrxS03oFe3ymMfQnPHsXbpoZvHwAMoUvNgPIB
+j6HgV/CwvfnwvwA7vSJow9qfkOdalTo/Ix7nRdsSwXVnxVeP4SzTyaQjlM4mvpcDGvgao+wEIZd
b70YJW0Wo8L1GzXFexae7ieF8peDgvoTNGGdWJI9cU5paDwYSgDQYQLQxWdPiQEqDAFeR54uV9IA
skD3ltIIsKYbrjVYYawhZjsyc+I+q9aDkg/QKQcr7ThygHGkUSBMYrBw+ArQH/eEvb2jqVQGRPXB
Zjh3g5IcxBfdgRIfFBcFgrjFLXsNdKfBQ8a+NypdQtimh7R7bhhF4cmhB4DTXYdfgQkCzRG0OUPw
97alkjAIpWPAMNXsugZFAyPpQ4OzoTdnGNVYHGalcwAv73O2A9mjVA+k2cngYn/oQzQQaEfGtY0Z
woLOuiCK6AcIifAOdkhRnhZnLtf25D3Npo5eIqtV62m27ubgpenFcTALokLQsigfOyCnMs2X0xyv
OVJYf2YmsAor876YlKE+iJtNJo+mE+n0lpI06ybPgItZpyjXY5BMjvmpdmna85o8XIGvRQ9Y6e5+
Bo7OFL78xIpaDlyPEVHvxFtNOI/TMG8dI3+kbYwGaLfY01ksKT2A0oy8BWybjZVHtA+FEnv01gKP
14quU7ccWX8WUHSJza9bt1CtsuHGKgA2fNA7c7qm0rRFjABblmNDkjen0MaScDe8ELfdhAEBgZjw
gqVEJEzwUJKk+lVNoyLL7+gFAB9TALTTHUWQpyBPsivymNeyt7/YwwSCcAmvdKU/IbWCLgMhyoIZ
pVSKFDteVqUznwL1SVdYVEqlU5krznxjx/o7ohW8Nu7KcuPXyoiT9WwzUGiVmKVTipamRNZCdxjU
MPwtPR4X0HWbnvPxlYPhJVKql0JJXwKB/sWmg6aPdIQwSg0z44hpGTnUtZLGdN2tZ9UNBCYobp1Z
3QiHIHKjH8tgNzm9yfksZcSqZDSAxnLChD2OGh7E12bdTcKA75CHkKWHLxWr/LZOKahQohuyOnBX
g/pkmNEHe8owOiTddkyi13R6cmjamXHmZEqeUyuNThEah1b1vlo2iA4Q2D22YSURekPjl9OLhY/H
lPYjsAqIlvjkgsFFNeRqCrAOibGAFUMdQ4vXcVoEh5ohNMjKU1UtBeEIu92XgFYlnECpWQd0Qz02
hpPkGddL3yRrsHKtb9eWfqhRDC3KNcQ5bpMbXnCmIZb2xuFrT5LHVn6iGFFRdzEW0Z7NyKc/1pHj
QAh0jnW1L5TlyLN0P2xpTBxx9nhLwXi+hpI3IetItbVHQ9yO6cPatD+PyqHUKptSrbxKNIjC4B2+
FgiXQgdCS53SZRS6D8zYKmVmKlE0zVTNmbjkHya7wOdaVOfQ0j8Qyut9Sy/uRd+/hsr4pFf6ChjJ
R/B81cqdIvOkgeHTY7PfR/m0WeqJU3OUREeSVdcpy9AXtxSSKRCBoE2VdypJqxPXQYZbKKlgkCXr
/mKpYqBQKW8VcRQMVjVgStHSeFCPdAXon4du/qyJYRta2K8MNFi58mFlFzOWCPfAd2YfYQONrcEi
V32cgDkYzBti0LfU2bttZGkYxmRyrtBvifi1QcbVKCuXhZ4ri68qujo3CFhYVMbfBbJ2DZmGwZEn
oo0rFvZRKt2axPvlZvaKIZq2Gt0ASnJp9H49Ghx8MZ2YeMOm6c5QHjE8m9f4KAgVXxxjyjaWaI4F
fC/Y4LpipWFMcJLp6RHdQriTzbIhiH8OGjhYRZg9R/0SoqEFh9Az/6Hlo3rs6F027XTN4cXowOjR
/Y0sd5AHprU0eunn+EEPS8cvgvENttFJeoNxMObhzQkfWY6nINzObyNI3CcRwX1LlZUNbp2F2QMd
QqKcbY6fKINbaAdHJBynqsNQ7vV6uHO1c+6NX7y5Tc+sHG1jYdEYNwF+SuMaBnp4CFkVJpldvIiS
Pp2xg7k96AcnCpad9PpvlVvNFPTAe8VfBzNtVrXtsGjjxbS1UomLsu61yQNYJrTjujPxbEqXYMy4
KFTS++pouU+VnkZg7yxku7Mbhysm8ec2CO/cJn0CVrQfDffRbgdvNTBJXllyfmiCmm+1fzRQjvlG
QJes1NPrQW9PnKXjdQ0w1G3Af5qYD2zzJSrHE/1vJHIHGMdusarSGNqTlrVAb4xoP5Av3DUeXxlJ
/EY1PuuJCG4rgkO3dXC0NU9iDlWbxmkAPJil5+/bkMnSNlSOcKX+81ehGUSU9MkPV2rb5RfDYsFV
kZNfE061IiLy9X2b2ePtaIy7TjZogwjYr8YlHVYAmBJeSPioVUOowZZdrpK6l5th6KbVFB8FGLSY
JYLrARPxXadu5iy4g7Hl4lM5ynCknV7dsBwJE3xeGImCaf++rXBItVP15pD/z7Z+AT1hUtTf1a62
Kl0R3OTqpmdnrGhT5qCAM9Z1zXbKTXJM6oal2WrvzjRlXe4S27Vuk0bGNyPV2sumf7a3jv0cM/y9
umxytdq8zapp8fMRxNU/j8XeZ0I8hkF1ecgPv4BQBynz+xNfNtPWQwM9IePD5Ykv24JoxMXVWT6T
U/BZ6kVefhmnenGkRfP++1/mVXwtpYbxIUruWCsE+gm+xTDiu7Ge3qa4Dg6jYZ31OclO0yTs28sN
to1+TWRabP/Zls1DsQtayAkpmUltBXfTOllaf5WKVNzG6uby4D52KOcgbZgRsa+LAk8PSMLQobui
cmniUvebEp0HhF5UbZf7USVMRkbTbdK6N4vHOWRY6pFjp7dvPUAzNyI+huqOxfTm+w1Tq099Ei2Q
/jL+xyxcWkJxFheH/zxuShH60AeIr0ltkzTmHmmkvc2rvL+uyhnui9qjSLXRERVB/c7yFjBQTtJb
c8M7k47tKgin4+VhlxunLs1V4OJCu9y9PNZwSZWKetQ3l7+6bDNn+HRaCZKpn8AJ6KFHf5vl3dI3
ulxZVv85DBrv9rLdlPlw48C+DBJX532ohwX9fKikGZ0vj2AWeKvHBLLjhf2vnONur4Wec0u+VWLX
iOqNEbmLzxwLlrr6hdEl7UGvVF5M3b38Ikx1+5qu7rWVpJ3GwD/qtm1O8m8gfEloRJz+eWxUQykD
ICZ3mVmTYpwJFS5aEN1VcIj8yZ7TjSWDIlzLrg62lsfqW1vX8V2vbuyu7Q6sKRXAPCf9f6Pj32AH
dfPfuggM3aK6/z9nx7dZ2cSvP7cRfP+bf4fH9X/pluESdxUGg1Cq+P+Ojst/ORYAHRy1pqGTm+ZX
RQkp6//+H8ugi8Aic+6YOl0GtoMj+P9Hx037X8JEHUwjAdJ00/HEf9NGcJF5/xSWpq/AhnkshOU5
lm7wXn/MJIfjpC9uVfZ7AfLMr0GP3mhJmRxbAkbdBIrNQQy9i6l6gvLQDRw/eABLeP5JdWtXS3Q0
exg3Xdqu3IoLAz2VxUlAX6lZC1t5fdEeOmM4E3xWIo2i3nnR4P4ld/7OV05vlO2apAVM3ZV8wO9j
53UN/4EZLvAFvqp128fbVCPNrYEBXxW4TpA6mKvek68scmd/eW5Dyel/+Py+PzmdGCT9KYnQ9/Hz
58dSCtqyXHS7po627lDu6gzpZDNHDAkMgo5BeFM5FdZXUNeBxfrjD/va7zL3v3t+vjY8YJJ97Jcm
EPIdaTXbdrfL3fYWDEfqG1zp1y22+lyyltmkB9qffIjtLJYKqlV/eX6aYH55/xbv3mb3Ni3xHj0w
DV2fZoIPXwiYQ0kzfAgbEJ7WDDdKpxOKgkFHeMWNvzaDSziaZYAVuUsXIXdutSts0NpfPpLfvyJw
COrgIuH8ri2mm6IgIB/d7bSSKYmRTBHub7s+/eWNv+u+4YsHDWuYrKDYUKFc+e5pWojG7VAH/W5a
DJByYE83VIGTpyoY16nTMc8Oi+B6acu1aw7Gvqc57VY29OMBZDNPlYX/Jpsc55jEtrv782t7Jxi/
vDRAFPQs0Z2kO6px6cdjWpAktCIDDl9bv8ogJDeqRV+5ltGaEZBk1fW1EzBz+POT/vqxC9M0PVPA
NgBW7qgd9Qe4QRDhHXatsqfXT4g1PJ9sXeleufnzs/zuU2eI7Hmu1GnWuvRE/fAsutuaiZHSY9SG
igiEkZYRjdOuMsuo/7If/e5T/PGp3n3Bjq2HdSiyfufOMfP4bPDDPnkFalkxMbDb1WxFfhzN5z+/
QQsoyLsDCu+ndB1h0RDLDvzuhDxHKXCCkQPalMQoIq0r9l6uH7tY5tulMsGueTcUVPtzVY0PHY6j
zVwPEA0Yq1eaTMEFCaZjibbTRsfcp5nEltyb28HhvOv2LNLDIEI9zABhwElF2iN+a/Dk7rTAPAfz
NMApDt9aA10MjIXGLed1mAq6PkFhn1wGe92d0Wuf7VrEf+F2XPrVfj6VCovcoW5Q6JfmL7utC+vK
pBOqY+yD2duY4jtI62i2Q96VFg13nc6Ubxy0jRy8B+Y0NBPYrAUXg2RNUQAiK+7xr9WsHHvGqsdT
UbHc5ltz0vphjMiDvijWpPEYt83Cyge5K1cue3L6sIN1H1cWPfmmnZyn9mucF9o6dEd9H3ycqX7A
SOpPmpk8//nLNoxfr128Z65d6mQl+PfuUE088g+LyLody335pkebM9bJt6kkw92OjwvMLBaDWFUa
hZj2cNstGrrfZui/ehdvK9b2TmH5CpdWO+n6J5OkkN9UxidmzAZVUuDXHp2+Ti9KqncOSx+ZfPD6
YO/pXxLNjR7zqWMWKLlOajXKMJOzGSv4M1xPkmGUlo6513Z04vM7O8nvYCPdsU702PUnIyUDWMw1
8yV5NjsCrwVLkdMxWUJvbUUS0MtYA2wf7sJqfHSHYzohyCnzHtuHfa/r4pFiz32TCLH3HNrKnaLf
dIMbUDUDug0SuQG7sF0kWcHSJHLS2/FTvG5cg0WjjtUwN3y0EmjIcrhpHLx78ZCs3Hn8Oldmtdao
kZGCrXM+O4jA6ZXp3pL7cHJtP1TEF3TRrUcNTOMYH9OWVO5UPdYxCxhMaKwVM/crWyd1m6BDW80U
wFbZoH0wSpZMS+9r1IivpWxuqQE5JbKpvBafTcOBQ2d/lHlEx703HXKYE6tAWg5rw/wnzdA/OiEk
skQ0RO7zijq6AZaezuUbap1/2at+PXG5QjBq5VRse46U784gEzPbno6ebtezCF3l084dWOAz4ukh
mKh9gklfBzRH/+X8/9tnFVx1BV2x6kLw8/nfa9g7vCXlsqs/tdZ415fZW98416zfPTZ2+px6zse/
HD2/jn3ogOVKYHiG5zksV//8lG2IXkDLesZe9tCxNphzbkuAHHbtpnkRUi086Ue908gXiuX2z0/+
64HrCohPDM89T7cs592BG1ImS8ah5O3K8mPVmEBrTQ16fgozhf5CvdtL7VUbcVX8+XkNRS/6+SzJ
E9uOyzjXsiw+6p/fdK4HWt6NfM52L69Z9xo2Vk79Mgvn6ZAWMTZyxFxiIJiWoWNsOXkCQchenOEJ
XLPxt1fz61WfVwOI2jVphZYMiX5+NSkQbMNhEXg3odrwdXXaCCviw7DaV6DvODLHFuq9pJEktMsb
VAUU14Aw5tH4UDomNoRM9//8CZm/+2oYDxvgPAl1Gfa73aJGXb3EA0t8wLLcdQbAsXJsYzvEw1MV
zm+4FenKqOnsMBwTEUKQ0YhRfphloJ9aNAjpRBhk39od4VptXqXA3UCWVgnlT9Pv9PABQ9u5A9t8
zVBk2NELEXRBfkZc8BbZwYSrnP/6z2/pfas3IzpXeJK+ccBBHnO1d2ORkMweqwBWu6NQhzTS78L+
2oCqvSkGinaZQRfkkLCKOlg2cpRswmtHXZeoozrwWa/3W915AYxbUbUtlD/BHyuC5WDkPdbFLF+O
4HZ08N1+GgYUI2z3gTg04WcHdKZadkAkc/Im2e1FyRsO7UNocVmdsmxPbGxVxgRO/vyW7Xcwse9v
+cLxkpbN6ewdLAtAokf9fWyp8bZEeqN9BMlERrTiLrVxovZMI09kH6IRmVxP1IOqwRtCZB+sYYSO
ERgaw3OYSMHkgLg3aU6wKHIuA8z6MSk/5hNSJCq6LNNHzrbLvpDIeSSF55IbMdpNP6rxj2P5OQKE
lXmph5vwi5whvXJDSnYQ9/H/ohld2lysMlgD64wlOt+k32Ysndc/fxqXUd/7o551Aqhm3z+Nd8fZ
2GWjTTd9uwt7I12TYGnW5kLLYknvvV+lbr7hvFCtRyrLjqEq/7TCrKUUj1Seb/78WsTvzvQMwLlI
cxYyIKz9fMy782CPs+jbnZfLYTfa7kxRIX3uA0jcZM5PUH4lvTaIkoBQckLIjJscxNON9KqDZ5Mc
4oWfghJ2/SXO1BbwzL3cIuurYbhSY5ykwDNkp1+oFNJTVZcvndEPBy8EhEZFy6VoYT/w3z40bg9w
FgjAOhogphh0WG1yN37L4O2uA2kiHxDBVuTU/itBddID2GItwbRLYXLMln6ITE5RruXmvtBdbzt5
Pau9+jMx/hfoK49On3Btr6DvdPVzz5qqVUfxKa6ttd2Er65BefUvn+2vJ3e4oYQ5GAM7BIPefc1q
ZpAGCadT105fwqArfW2hkYz+NesvE6nfnCQdprC2x0SZ/1VXX/IPE6k2S52iKcFjVmHxllT1GmLz
nlPnLTlBkqi0bxBsoguvsB/+/BZ/M+RlLYzUjOnZtiP19xNnvDt9JQPB6bkgBYVbc9W7pL7Srv1q
WnQMLgTBpUmRzqGyT4JBjzc5fhiQvJq3TuHCVdJ9tUVPqK2anPUMKpbmuW1AW9BfTru/2dGpw5qO
VCxBVuHefUZdSAUpSPR2V0RYHMb6WLbJy6DTxqMJtFbxW4uA429Xr98MaljxMz0XUYslnPdXVG/Q
2ok+tXZHt9g10Uifc78vZQwORJKBDtA9OSC3Nc/as8rwwQzcg9kWgw8Ci1BlSRkBuaIfRd2wbQIG
mks8P8QG1nHtb0MgddF5d07ilXLplHwvtv5++BX33SCigXPS6Jadj//Q4Twoo5WjY6QQUfL25x3n
t3ssUySX5JSg+vvuGujQVRti7213VnEeO/Ns2zyrWTjXnJytVcb+u/YWeku0v+2wv87I4TizSsru
yhdiu+/Od0lrhKVhV+0uX7rncbbvDMnsMIhkuo6mBvxGsTZC5p/pFNE7GALZTUTrR4PGPDwIUbfm
rUN/wLAFNHS1LDTL/vmDMX5dFOEFSiaPOgezC5Hv52N5nHuxRG3KEaXZL5xVBiYyHWmRqj0zb/wW
xYyOB9vdqg4JV873lR1eeBIbyoELK2QZDQ18hH9+Vfbvvi9GyHxTzG5hLb17VV04BKZV6M1u7sNk
q+cwSLRCHLJ2SfwJiANWGg8jL+KCbQgC3mfgeKhMFhH7xKULL98VpojvrWn6RrFpvO+N8C6ie+k6
LI4ehDDSs9H1wpnmVHs1zt5AkB5moHldcF2g0+vcuXSlxV7knZeKy0QxMISL9dnZRI43PLf1uaiY
IcS0Ae4o7nUv2SQ+Ln1WHjQrkU9mHb6Cx9ykAz7TUSEfM4PLmtUsNB9UPl0F4X9/RnY9cLCcjCVj
aePd/h1pbjyLwiHUHArwrTECGXsZNmPRkwPrBV66/s7Rmrdk/Osi9m/GWh5XHQnoHk4c9Mufd6A4
MVjub8hTO7Bh94ne2/tYC4KdiTJu7ZZIDkdQCQOA9asMM+XasmpxFc3Wfz+nYi4l4OyqasQvV4aq
qJaucu16RxfTTWPnSJ1SXd/EY1GuZWS8TG5hXFOLPSU2irs/766/WcgnyAk612YSI1nLf3eUE7UO
kxLGD0Vyegf6MNqZbvklqcLwlIdK46B5qg1wOSRDuK2iOvrLUfybs4yns+RnO4Zj2Ag2f/4OGCkV
lAZFTWp+oVXZO1jBOnHp1ouT3PQb/a/vmKnQb+aSjCl1z4NN7Fqcx39+ThcZSg9thOeE4/ClhCO3
pgfbuZ1YtNnGXXNPM3yGL6T2HjThQnzpg1dLRtFR4oPahfQ43ibaS5HoZFlUTGCMYySooxXe9lAw
WqO2wZv32rqTqD4yaWmPLqnuam4E+rE2PWnpJJ9alphaBJ73ZpQ9t/NAn1bbJC/06G2pxWd3bZaP
VBFI7nC0M+2lp++x6KpxE1d5uAesaT2ntv1lcAjYj+aE4Yc50TmEp7SWthG8pFLbJcMaeLL+gdUc
DUEfw0g5iidQlcmB5a/gHMS005Wlrd0KfWjuFiVW70frjsJG/di9WaWrpNSD8+xaT/1iJN8G1vXp
/lk1ffwgmUHclaPQzmMTDOsqL5hzu1HgfQAQQ4AhnI9Rj2RqmY2ntjBgVMyW9zFok2JnSZp6OtO2
bwove2Ik0x+aJFyuJ1M/iooebcwjn5kEpefKmJKTu0Ah4ApZPE1z8qA3IUSHcfG2uOjnTxHjtnzu
phe7FBnnDhMW5KJhidexzM9Qzu6TWH41o2r5qqfGXeFmn7o8RkdDQ8Z5ln2MZ7Z7rWa0MhHBrmXl
5iUdbxV9gdAkhquYhsBs1WVL48dpM+PgzCdnEw8kBTIM0Av9fydKbs9ktXoEU9y7bJLR4iI4s3P6
wGR8zZU9vu7KEk8gyySXTTANxRWijV1WxGDk1U2p28P3ny7bgnTy26EJdvHkQk+zxImlRyQd6qd/
bsY8HDbwD8TKFWBpZtSYq8Es43MwzvE5tCfWOsO5pokSoQ6+S61ceRodUbVsPk8ONl+CbR1OJVCu
l5/wamQgVAAxY3aAU1k2yw19r2YZ1DeXLVT+ZsyJCWqPJd2XjQPxJBC3/9zURb+OGatcQx+DeIAF
XJkM0n07gyaQZmU/TvgO9p3Md2MHGBDBEa6mlCnVlTfUTzPfwDaSMtxkhgjubSxCxlwYzxj/ymMb
MZfRGCbrVaV96Gij/jCV9d2QYb0pk0K7NRrWjr242wWTZvkiFMEDVAqIWm0b0hTP3Zwh/lnBOvt2
OjSDltODLdPxVjVSIpigVyFBJYGTS+rJ0SRNdoeMm55PvKWHoaoDup3xTya6k9zZQBvuWGAaNjTh
gq4Dvkm+DqS/pcfDkYQdThDlCcrodtlBB5eARszgCbGtti6AOTG2cnetMy1PM37eVRIOy7nQguXJ
THPCu4Z3l+tN85R/ztRGG4/SYeoLDoZK0vxc1Y8hofV7haZupFE/1jNylzbF7VwtFsqPEqzozJT4
xmljC6snPzF0HZlr0O7bxrhrOsZIyWw1J4CuNN7W6Wcrc8WVdDuH9n1kGzRgQp0KymscVuGa8lqz
EwbtV7yXR7VGuTKBmq8iEQ7bpLCMez0v0pU23GJWajfewtv2hsB7HKLC8fXJJRmZ8sRD3Gf+ZIzV
WZvN5ThV7bYF29mM0JtZqb/rhoGWlcn+OPTj0QBQTsOKaV2XLftJabqTrzV5d25H4rBOFb1CyZpp
sAoFaxB6vS1DkW+Glmb5pOhy+pL6u9mdnE95Qid9O1TTQZu09qOYnoSQ+ZMV2xur0lg4LpIBJkbt
fuqjq9qcnc/Uf6ft1CzdvtXC9KNwKLSr7Q7+m01Wdct6mDitWm7ZPjo2HbQkhuZ9H5GybJbkCQT0
Z04k2efCCnh4ep+YZXPrGqnzFOHQCeP8iYhZf0dz8TmanyoIwA9u45U3bj49hn0TPIp4Sa+TTvt6
uZfZqKiKFvhLrnw6Y6HxbbD2esdFZgU3Nrj31M3c0RNaRot9zCiB+lViNnur6Dt/YXFpX5nG/OgF
ju3HMc2v2E7mx8zGnJpJ/cs0TmSNyoT01BQRGLXjD007tPedujEm1g+m0jVxhqUkfQbBsnPhjVcj
uFnwodxN+i65jwsYY6OOn7vBZOdOcj863sfJgnjmjw7HokkjM+b2vaFUyO03vuhxP2gjncCja98G
jmQ+Lvwma8U1Zbl8VWB/3bl1R5libOoNJzznJDQXMmBHckixO29Ct55vLj9BpRWrMiUBs2jJdp4s
6nlTm95OeRXdONmTV4eIdQdBtyNCz6NO0OJYmazYSNQUvkNX/BUt7uPKq71lDyJQHolc+GkVXctZ
YtAisHe0q1zHrZx4uxGYYZ+i/aJE296ZKk9mTbY81qZbHXNlG2slVovLxa60+W2UQN5m0XW5vtwA
AH0yUk/f6W0TgumsN25omAc7CF6WuDs6EUmnpP5WasNXJzC45rDOxhs4elDneuzrW2bUnl/KaRPb
XUiOEdEH/rdkRUbuypyXfcM0YiXseKMN3s6yqtc4TT+kKQm2Ppu34RJ/A4C1a6oJFulob4rW5lUw
7htI+5WSjI+5UHwNklMbtc8oA1fQlF+T4WRzHWcCs546+9MQOx90bYaUHvd3DOf9YqIlRaYm1/xB
YLJiDKnl9onkxbM5d7eki6jOVjdo6NVVl8pSYNNJQoZHps8Yzfb2IqAnkU8kyjiZwPEhwKfaG3Df
69l0X5dumgDEgewKAwatkkAFUcg1MORqTSk0XplhOWxkD0UPzvsVk6HkyiiXJzIFt7UzLL6RVYe0
WQ7WnN0NcHV6pkxZRfwtgbKTgAazimXXxtqGOMkuRUYkMkqOcv7GjPOuguvoz7IhKVXZrEDms8XH
xpBV8LaqgrEyvclDN4wnp3pM0xoPUSI+JDb0tr4FsmognfQtlFmbINf9Nna/ugZxgjjOgQ1n3V3h
BR+ceakxJs2IKRNGJhrxRRYZJZmElsPTvcmS3t0sCxGFwssPHUgOFXelNqndxNP0Ei/OVkBB9fUG
5UJiGZ+LSr9mqQQzLi2RuunLhbmn1y6vEeInin/moRvYv7gmDetaW8A1N427nbX6bKbEW+gIKdd1
Zd1Cw7JWrciS9QCfKDM/mr17jRKVxWfBrprmWbUx06Td1BhqR6kVW30ymi2lKiIQ2pAiLzWvhcY8
oiBotW0HExStwynBlt+0bqgI2FpvWmHpa3Q7FkBVj3b45U5vPWbIhqAZ0nE2tonuPi26cI+8GGX5
hHIet164GmI8NLOkaOEsZ9yf/dUURVg/rHBHP/zJNOLHbgGWJQpxxUrgW8FSMm7VVdvn39wkebPa
EgDsUkDdZWSxkgMwwpzv2B7aJ2ewPtdGRYMBPfjig40PmmJ06EHRBdrlTwBmkJXiB3fp9Y80oa2r
BCqquy3TtvL1EbfigNJ7MZ0XujgAb9Xg5BqHdty6H7jsGo5vJCOS0bk7WYmNVVGfPgpD03ZyHG+a
CvJxTOVzZdTjsS+5LlVYPXIzbnZBQeg/1JdDW/fEFeptUs3xHW26N4OKV/YxtOmirqZjOs54/NRP
baz7Tej1B2LsZ5Zz7N24hCiLYZYeY8k0l3VGYVTVERa2RitIdPQKqJ+1LpsNCeLCJ02Zr9yk8Ic8
bI5uHzZ0GbQgd0pMTevLxj6x6iPhuRN6BHdH7aY+GrShr8ZKr33dS+sjUFuMKflYmbte789SPWFt
z9VRkmZD2ToJjlIXynnDwnhpu+Qcee0EJoqtJZOvlAbiY0KH+tFh7r4q4haxZkMAjM9Z9zMdFpmo
E5v2PtX20Uw0+cbudZmmezNsEBkF+ZchRLKNSb1e5UNfHokOVMc0objgFbagiqL1x0jIeV/OYhdR
bM8nczzkQJ4pAqkHMAmkER4ij+W0Gv7Wfj9XtI2MY6DDQjfb4+WGuuBWtsQDGghYU5vHdLMLmxa1
PCvWWUT9v25cUtJCe240sk+tunfZxBT8FBcy2QD7JkdWF8clj4qjOy2fXcFgyeppLGMhCgKZg6wD
Ux7IvkR9ynXblr5B6ObIyysOSLJ9ibLikLhc+EnWHUk1ZsdU/WSMhGBF1O3TgsQvqr4t94Kry00J
mXxrF8ZTkYU5pxOBtVf9MsngXH7/cRTJhmU6ua8L6G1zmkbHy09etIABBxwajPa2tRElxhVR4qYG
iD009XNUtVCaL3c16P5HdqmeFAv5WitilgdIAF1jQlySGyL7MdDw56wM8++b3c52wfgmjT9CA4J7
Sf6FuUZAA2Dfa1dNnX4xmJjiPE7cK6vHPZqGw7WV4mSNJFnOeOfCxaSGpqM6cLmuGZLdJ+ssbW/w
ja+qPMaRyAxuY462XC8k7WLoV4hyNW6mCmaTp1fbWqtMDvKUho1WNtuQ7KdrBEcW+QjfpcCJm+KQ
OLW+FQHt0T3Y01nz8FWkMCzJpu61mrlqlupfx15D4t1xYp1173U2u+3kRtOGFB97E16HBv475ixF
tPgOoLj8uFx0EBcWhXPBUvzArbhsvWArhDJLWLD1VhqyiUVZJy7bocIjxbg8Tne+Gyp+Q8yAf2Cv
E+W3uPzR9+f5fnv501JZMXLlx/i+8fKo6vJyLz9+v6/8GqYybVyYGZc/nL6LONRTfn8lAlGHUMaO
y6//eWCkzB5Ygp7Li+zj8tsUAUirTCBtWEGYUu6Qy0+Z+umfu5efLtvePY5WjmzboyK5bL/cjCGp
b3pn//1fyRCPCbqBm8smiDe4F/LyS9sVTJXdoFzlnrTh+HP3n5tFOVFIG/BtX37knE7y25uE7yrJ
irKtRMq74o11QHqwPg26Zp/poXT8ChzkNu2gwk65EfjVhHJaV7XAKZntNc1xb1OC6wXDsFjDxP3K
hQgHizLCpKhhLOWIkWFvIXfDG0PCdjo7qGRgoGfbXNllmtaDJqmMMyMNViYKmky5aCCxUz5FT4PN
Quup9sb6F1fZayKWOphn3+fyEyO2yG+U56a+GG+U+0ZXFhwHHU6LFqcR5h0NK7R9KmNOgDqnvDh0
HGw6OlodT94KJDslsp1AWXeCGfQBtgxm/0H3SB6Pp4bcngwQcHMFMGgWZ6cj8ilQlKyKBTVFQzRm
Btzo/T/2zqTJTSVc03+l4+65ASTjojeS0FhSlcpll+0N4ZEZkmTm1/cDdcJ12n1vdPS+NwQghAYg
8xveAZJhE4UhRDLzIIz2IVfoDngdfG0ftJ9wwn6TWeNGDDSBk8VOaPEV6l0chgqshrASwHYoWfyH
JHSEEkMigaY35IvfLdYJOIlGiEMkv/rFwyjGzAiR5HbXY2+UQleC500XYQRhQWJHsYgaCxUxRYTU
kpTiWGlUFbZWQn4Zu8dOL5/DrB4OCsnaHcVI/8ntq+99mWLD7tU/ZdS9aG09YXM5yG1Sjpcojb+h
zK4VyuXKLrDEztqZCpfwosZguir9S6TAJiTERkY5aMfO/OWUoXGERhoD33rGnQq9gCR80MCnXIzp
NCEReRsF8sF+K4PMT+FldlWy05EH3nVJYjA931L5s8I+NmhIgfeGHaHbhtnhdk4MJCb13j34kWpQ
XtDRKouqrdHUTPYqo6xlZDdNU9GxCedfYByzm2vJ6mwp71L0YwKOrB/uAuBZUshXLZfNxUXOkl5H
R7Rj1dU1T/AK7S08y7MEK+biE+IAKRQsA1xn2NMGxGkrmK3c2lduGh4bU34ju8XcUpnVIXLN/jFx
NnpHyFdqtOVlhxx0OWL81dPeBJBe01FE85UqJ7k7JbAiUFQHeCF5IaGZDgltok1KX/YS9ndwTD6R
CbEBUIOLo5yPvelBYZtwlsmBuOi7tCu00wygfpuMuAsjTC3R+pDMRIUkDsZ+RoTgu2cqiaCi4i9u
ikQmrpXJTqRKPbTUh5rFsNIqPIXWPrIT3uB9Hg2Zn73vWdWpR8Rd0hCa4mybty6iwtCMWnLM9Oqm
G6A/ehvaaxPHI8SzHmMNu8EsJ7f9XZzBYM3RmGksyKpxQrzf0cAlrUCGOHkVmHnvE4RFd2lF4oQf
qg5OocRess73GkQ9qh+J3LnVMFDGKqdDJbsn28xVEHMSnzrXqYN5ZulYc3ZJ7gVTifJzDhs0N2kL
Q/YhtF+EfsOKgTnXvy0YMKkpghH+HfI6Kvr5/LuklaxVyRetkr8R17EQMJs1fLsj51A4wLWKWSIf
4hc8RrzfH1sz0Iz4R4yK1VjaGOG2SbWLEx9H1yHGEVNAWq9L4Jx4qgKM9pMHcE4InQDYZuq0wr2l
RtQvUD2A5ZugJ28OP5Okmu6MgABheiyGVT125yRL6/00wNRVc+GcNLK5xc0O2e74MYKEdTF6AjCh
m58srQixEPDFCQarTQiEYw7E/UvdodgV+Wn8oR3Fz9C+VhKTBPo4Wm9jWhoiKjtXho8TrdgWuB/s
EDzg0V6eokHUw6lexHkjRRLn94UMMLdzxAQsk0D5Wi+LAbEhi9Jc2brn1vWtAxIyyAvJ7Pq2MBkb
W+H/DuuYAIsmRKD7MNrIN6mlHtw6fqhKYCo2HHaXdqBLC5DiIDY+OOR1lwbg/IWEctyZHv2LAr5Y
BYIuobjOSLVEk+bBVtHJV1RWzARVeqlB428j+PGue3SmUtsrPMtxPlSIB3yzDFQnpJAJbfLY3H3C
283Z54CwKG2F2y72YmQyVQTMldFam1IKQ/5wtPTu21TO8ckNe85VbLUQtRvmFTNgb+BJpHZlZ+Ke
2/jJVnfb/JKIDAOEONk7SdT8GIr+h6nj9pQR7GD0RB47lgZx4vSrMsVpcsRhyiaHWihuTgg7P4By
PvREsE8G9jIpucymA7q5MTtoh8xBnxMzsvZpUr7ObXqNQ5oa0VCkB3o5GrcbRI+iq44RVa89yCs1
vTQho2wet3ZAu/kLxUZ7S3ALdsdENn6cTbo5vrpAL/eVeShbHHdVx5Ppc07B8PhY8/dN8SNh6rCX
8Ic3sKHSbYH98b5JP1LyhnyE+HYpHv3Z80HW4mDumkmOQ+xwGyJUU3RAFsFQLDmWl09nP9e2WMuO
T3FzaSd/W5mt95gRAUa5pu5KSDRCfW46q8+uWDV+zhDVOEwUX/ZV1+9tqmYBcXK0S7A1CdQkvX2d
GdfYIgupIoQnqiG7uDTTg5xBexdF1rwfVI+O12gGE5X6LYrHyWPjM7mI/hklBvBzKZY9cqHE9DIx
gukLlI7iuaeBtEuz0tq6ZVniq6z1+8oCwAYL/WEEI37qo+znYERyKwzH2vBM0ODJxXd8wsyDNSjG
WGpdR0PNEMVdLHRoqJ2oy0wnu1PZpVHutm9leNKKeQYVNX7XbF9c6jb1H0bfj/Y5mErQWCbNttFH
ngDcH3Y1tY61EwonCEShJkUOG07mo+FXo7fRuip9uiMJiq877dVjZKeIl86GPqMSMppHmFvqSYTP
vRLFB5lHO9wVzScwCuUHsPHZHh5nuzO6L6oL5Yudpt11jJMvPG71S4t66AWcSbnxw98Iihafk66v
L7rUxq2+bIKMK3atY2aI0VcjLHBqDLWLnu04GL+1JL94SJEpf9z1te1+LqYGvRpag9Hi5CSmanz0
4ORBb2jJCSgl2WGaHk208neuMcyPgr95Y6P9cMpLQsiJEx18LUcwNf5qw9DOU6+/SyeObvRMb+0o
i5ck746UoAzgaPnv1m77rehUtLcK/XfWPqaA+B/q4TsFieaapdC0Wnzg/bj0z2nRWVu7E2aQJtg3
GU3H06VD39C6/pLSzBpAwBwKQD30tgg7p1rH8LkfaJKQvJRRmCDo7jC0E6bY3Lhn3fyReF1gTz3O
QXlkBBZuSQeaXF/xeLs5ZlHdEMswtmHRjie7mU9DWu5RTDl2SNPtNRk7T31qH7A6cU40bY99Ozzb
lt3eplTpzCBGv4fLa27Q9MKHyXZPYPfig9B1/yGviWGH8rPCto0ICaGF0vCPhTS/u60uTn4qrqOg
jCDQDnCGTh30qevPOf2mjWhiknjPeijG6BfUOgqirjsEWTo7QV6iow2Z+NRieLRH3Aex9s5BASxC
3iwMp5x6wmgdBRoqfYjbnhoQ8GLUNRLDvieJjZVRWLh4waWYfZZURDRaYABNpsBJLLHVh6Y7zioP
T0B5Tjjimbvcy4FVMVIMytkLSlWYHWGAozJ72jjh9CmuDfsC5xahZBMoczwW/h6dlHw7Non8YORF
0DiUlCvQLQfp4GxOoyrZYEfFuEV5fGPWzbRzabwZenNiREJtZHZ6Ch99jMJHvNGBVTe2/8uwwv7U
CyrDjbA37ZQQ9CH/sDPJsrfSQros8phG9cLSAtPqrkamTfuiq/XNkn9eZnJL4K7oBYx28tWkxHqy
PP9rNIT9FSEoA8WNpwjplH3eecRJjo6uXOJSUZFkd2S06qgD1hZjXT4M0xngNIlf2qDCEtvqIJLk
AAgTxLkznsIMrbi6caf9UCKBNGRPaVq7N1U7W8An40e92Yap0l6Nka6Mq+7pBJNZE+OPiVjxocQf
fCmuPXjYvwUI7VcHLkx4VNZrWNlhoCWh9tUZfoZu6bwa6Q+0fsPAt3ERs7zeO6kSw3IgzEzqWXyN
SxgwhlV+LEpkJsI2M5774UXiZk9w1mnXOPWyW9EyklDKP2QATu5F3FEeyhPn2uc3G1X2e+SBmvaK
CNmkomnvIRHM7ylX7k1DcsnobcCrmGYgwKJx/0rKC70dYtfxx+GjsfAcVe6MpkjX+Ddfv9P2eigm
/RipKjuqeX7BLDJ9oEUxPSvEULVZI9foUtpPtvW5bmbvvi4o2x3TzPwlK0HzTs9dQKjIvxC7QwaK
ppc5TDH2cqz+2er1c2zGXwfKxFStkWNt0NtGZsZvrnOHz1c5IhIDGoi/VZT3SmTGVnO7gdJwR499
znEiz8E+e3LwTkQMkqpcqJ7MeYccP4YufmChzBi4jl7iflGkDyJugjbz5ktJoThITF1sRp2ap45j
vN7YtJtxCTpgyDrcM3AjA03KOh29B7ij49mPAG8ncviV1AO+JeOMP7wsx7NNwlolSbPr4xpabREZ
uy42cbNGQwIJmyyP5IfSRoIDtBSkpYcJB5VJlPFe2TLcmIlN/B7GSO9pOOEgHfaUxQLDORoMVECn
Lb55n2m+M4pYZbJHrbzYOdDFH0U1tVv6I+nezMMuKLtUbeOJZpBhfweLqp3sGDGF0UhQ+qbguy40
NfhbOfLHyCop7sWE9SPAm5eeJ/6c9g22l52Olk2CpmAY/dIgbz7lAktFsqYTYCoMO0MxEDKWMpiz
othNg+h2lUKy3K+d6FS00bhVRY3Iy9zVR1sOCeV/KnfTNFJ7jZcef0Lv2cY8J2wOLdZgQZ14n/Ee
RQehAvYuBnUZXZwsydY+Q4xtuSX8JMBb4ftk6cS/Uz6cW3LiQ2p49S51ijsebOpW9Mn4GIbVZZoM
czcVwt6XjEIYPKL+2aN8C3oofp0aNI9Ei+mz0ADwhV5KKJQO7kZSkXi0o2+++RtJJPHqVwO4Pif/
UmEzCcR7TL9QV5fbkFtssJwTiTVimyhl7IZY1EAGhNrHxfBSGKm6ItA320Vy6BATRG8w9E9QYKgO
HLIWJ0E49i9lHGP4jSUm2mUDsUfrOfska7tTmtVAV3y9vnUXvXB/eZ0JeLMO7Z1pTy/IEVqnDkVF
T28AK5iAkIuy5Iq2LXmHB06gA/AG1KZFVAYxRdq180/HAoVb0Rwne5QIQeE3dqhQCaU/AfAdMggO
n3KPYrOCsOACWScrytoMUA4gPOpaMzpWZYittOrKXZYY3+owaAyTSF+j7ddK/5BLc8TIDQt3a8J3
rYq7rQRnesjD+diXUu5GCeg9k7sBH1TfkwfHqqzfg36CP7LJqPTbYSKeNMNA0b/WjpWeB1lO4coc
qf84YXdVhfZlLMYfkUktpOhwPinnCT2o2TJOlTY9zr3rX6WWqQejar0daKqChiZN1Now9qUwk4D5
fnl0y202Fmovxs8pKh1D6p7rtmC8t+qdQqiOqR4rL8tPsd8knEJCM6iGcjy2Aoa8E5pALinJEEuA
r5P4t1V0c4sqxQc0jT/XnUallho/SSp4HokgHSggPHTn6Sz17JCFk3uJ7L1hNGDHtabcuSXFL9P2
EevwE3ODbKk4hApp05456lzZ7U/q4frBE8hLQ5QegoEmW55V32iTOQhZCcpaODGWREFBZGK7mzj6
pbDR1RhFFz7XFJemkX5thxnL4mQVk+a1z3WGrFqXYTCSd5r1oS2/uaaVn4HB9pu2mIxdjdTKsVvy
eo3CGm494jhB790i+VQGNqVwOLcpZfSayLFwX2PN97ZNIctDrcfI+Uh0nIpwdPeMhhcu1givQZGb
6Gh19aVxhn6H6ryFhC3jLLchjKINRChrG8eNeLBA5ZyKAblMt63wC06p/DRKIVBDzOm04wOD8Iyt
b+Y/5gl1kITaWpJiJDg27QsRFK4IOJUx3Tcn4ZnpzoLLT/MzCqJW+YdZL4BTjBuvrtydVtTq1rnz
i0GnbKlIuWfDzIsdErsTOTV/3IA/1zV2tJCSp/FSZ3N7ZoQ7W5OTQboZvnWDaWzTtNK2jaC8F6Mk
6seBWRO+RZXxHaGnnC5H+bMhaT+MsgxxrPpVZk38AMTOQxQ+/TnYS6nLjPJjCuXexm1nZ8Ii3Fte
+B07+McwXeu2FLInkz5ZE0P+7bircXhwTkYZ29vRp/9SVHmzjVqpXRo7JZCFWrido9JinC1+0ecl
ySoIX8I5Zd7uKRZ5WkphQY54cH6lhoFtTJK9usNpapV7zozWQJQs5ep4NV3RuKgDCPxnH80m5ab6
PtHj7DxKpwXIbwRm0nenukSzakRcb08ceS/D34arqrtu2RNoCE8FpUzTgxPxZLr+uKHmiLAx2Yb0
oY1EYplYC/+U5aiw5goln3ZCSsbdRqqWDxg/advUqegQIg5NJQEY1mAL/mPigSSnGDRl1o/QoERj
ZS1XebCPlTsgIGqPOFcser+2p33PIRLrcFr3lByZD/rJu4yCn4fxpQN/BFXjIrTULqLl+IgR5VG4
QLqo0EY7tBjFwcUOPMOtNSpQwhsmozp5mpMfUsp++976ok+ad6lH1CGNZEhOrnWrKLIIjRFH0+6R
YaMpYfrcAWbDg5yrV/RxhjPEvuogZ93ZVrSfRsuhoS9qCYpEMu5baI+uC0wAf0pqa9T+knpP8SI5
ocb+FHrSeoiV+E5Mqf/IlXW3Q+T94qn29kacXN1+SJlfeyOgJIQMW0j+A+OMC9yEObmmc6Tekrym
fnWbh27c5BTBUrm0x9ropQXOSsCUp4sm+KnOmvwc6ZE6laN9R0puPJg1g9ac1bT3tkwZMRqtOTiP
Hy3hWqe81zDH7jgeRHYYM6TcFnFo4gDxMXXLY9E138yqyV4kJaED7TIQHr2ob0WnXgiqptOIj3U2
l/mnkhhpiltx6n2F+v3YBqGbkabJuGFEGixUaimYTh4E+zqcNnFrxmeF5CFVIXyZtdqGYN5kpAIz
LAwjwuIEQYMHIHP4NSH+WY6Rd29iFA61Uep7rDm+ugDXtrqDLbA1zjKAuoV0eNUea7MSl3GK7I1P
LtamlN8yZBEoNAzGXglyGkS1r/5sMA+6eGxE9GKmTMNnm0T36uCm2lQ+qQ78cq5x+HzLw9zZp36H
y2PNU95IkwpNXIbXQh+P+mj555xY+tTnsMwd2YB3MvNb3OfacYzw1rbJy7X0earcErwNPk8+lME4
hT9h4i15KOhT0oIam9MsLVJl7ZpWjdjaupXuhDHLU1tivOVB8dp5OvZdLXlbPTqfc56Vp8KYFKEC
bqwgqB4Lqd2KSfUnzLmamx9FSB/IOMfHChlJMRpnu8CSth5DhBDAwsXZLW5RiW1yO3nIQtR5p75F
Ta7MGa1KHZOsZeD3erJJhEux72pN88TccUsmQkW9lk9VlD4Kk6LvbPW7fPFU4GK63EItA7mUOmLm
3ZWqPHJ8tXI+hA7NiViZH6qSGCUcAB+hXWwDHjC+l6ksnxIXIfSqtr54FFq2UIH4SvA7grIuxCe9
P7b9r1a21gsilu2Tl7YvZQN+inzY3GYiyj/Zefyrcpz+V1VR37OR3EORPD7aGqlwMk8PPXKHp8Yc
s6tn4t7pj/IL02AJBtHEjcWp4nMnFNXxbnJvMabh+zCqiu3Yd7vIqPOTRis9TMyXJvGf42LmJtLJ
zqdKyC0E6QnIYiFuaCuGZKSt/djLud/GCBFUlPIe62Ux6QWia40an6xxMKkP6NbHGdQ4Xpqf4Mn5
S46LrMaQP01SjMdmlL8LBOG3XurWDkk/gCJrGp8G34huStcL2g3PZUjmS+nGvdjUOXceZAbK93G6
NfUyDrSoc3ek1vapblQCCQBu2yyJ+xVY2pSgFhxchYZCS1JnDqjLySj7atjGI+xk7QBtM96bCpAb
w/1X15htIvKqPSXVEO3aRGXBbGYODKq4OVpwnT5kxfxbcn8nXl++WD76iziBE3jxLM96rz8OI8NP
6mZgVtH13ookq66FWoAtltfRWp3DS4FmZpzMyQOExuxmGg+RorldtaIAQOLf2zyqHgenUues566D
MdRcPCfUr71VNjezyU96XX0Qtkb5GWYOxqqKgKa1t6ZLxGX4kfiIFuMzxf723HvxzoIigLxiFH4A
I/zJGrxho2d1dqmdML+bDQ98Jfxk56JXR9MtTK9+WlH8MyHoojaKDwFDHUTo/lj4xrTv0ta8V+NK
CrZ3dZdjUbfYdne6fjUYM3ZNV5lBvswiWk7p1okSkHdgmwYaWHaO53QOnvQ50ir97sfnxjlAtsp/
ZJSnts6oN09N/1S1ef6QQy4g8cyMzwATIXAbqoULNg+v5Iv9cA2l5X0RaVvR/WFSNCj/EB26dJei
COPMqPtWjogs08u0zoXRfCUj0C+mYk7wExHo0MHdYaouLXhyrgqDU5b3MRqS4gUvzwI99pgKybLw
aFAhudHdU+bvJ2gQd0NgYYJGyNlKG1BEKCJf+gkp6baGb9TYw4aUdeCuZRG15NvaPAzHvOsOfZ8Z
p9q30+cQYJyj14HLuLgtRD9fHAoYRwzQB0oyxXnQoAVKX0SfVELZNSqa8IGrXsJgROcXrmv5NQ8J
RBDrSO5F2ZmHhu7oJ3rbwPTuVPYcK3s0CwB3eNpLD8HuoluyZ9QFVH/UoA1drUj/GNLQ/F2JminQ
tZ+cjkpf3+icNfTEja7QPRsIhrw2nIIJlahd1RW3au4T4idS9CqT+lWn1o/xdPehBaDM/1omr3FN
eaf24IsNWPJaxiTIaI2tTRDaF728yixX2GxnKO7UPoPwIt6pCuebFznVIXb6D6YWPaoYwG2XleMh
dBqStpCPUVZ+tycPQfuwx30iHVLqJHmIWi/CP7019fcBdskA7+Czoyh8ZllyN2Ab0igxnQ3PJCwP
NCSnbu80pvMTLeTMwcaqoja1LlLbcG9WZOlX1Jh20U6jH/Q5t2p1cXJueCMr9c+tWjwJCkwSxQC8
r2tipAe1vrhKvAg20ra7jzE3N8Xe7BNgqvRA+ZCUao7ck2wiA+FVX36faBFNiYH/a4r0gcRy92yK
GZOBygHf2dCqF4X44QEV+thQwiEasOut63qIvMthxHjMqS5aG/4aKQc9J2E672UJUMFf61UlGNNS
xoLeDeUrR2Hj7k2/XVdDlVgIkJ2IyhhbFO66Q90urIMkFR/tGbN5BKDFuQl78bE29H82Hcl8h1rc
tFd53x31Clh4Xo7FaRomyAJF9HXqRPIxl8+4NlSfejOMngcxgLlI0zsO9tojwgcHGYcvVHWmh0b4
MfA8372j8Bx/MtZeRDfKcx+WWx/e50uc44Pr2y7llGx6ySoqbZDMLioHhEGaIy6DCyUq8lX9eQ5p
YUEuwLtuBh+mFDUHHzQbwgIdnisdKbQNCLtc4OWzrcZDUwwe/JK8vNkTPMhS0MmdgJoHPcKCe7q7
ICrtprqhYfqbUoN3qE0dBIM5iBMROY8EwcZmLGjwh5PGMEOku9Xbcd53PrkssfV0dQj4t7IaeuI7
zTj6htU+9jMpr8QD+tNE76HtvO6ZL/Z7UsrfzcBDgi6LhyPOFs0GSdrwAdh3G9DVpMEaKucxA1Hs
Zagjd+Gljwh4i6b7zeWkQBhh6zEhArwvi2yZig3xRKZrPZFWdlB+7Euh2WPQjlUWWK+TXWQvdaSp
F+K3aLP6BdiS+GgoybGHuZ1v9kihrJ3c107o3UcgtqS4bjHdae0YN3y0dqugMxQOmw7k9FU5rXFd
F1pv0OyBA0n9gn20yY6q9vuDl8wXrlV+Bq1nPIf2Oem67C6bUFzCYmRMM0hrHFe8zMaH1tfMV+NH
3nQ3b/SjT7FmRo8oiryOji93ue1W8Nvi4bFTzYAM7vwAAzb0z0je4CMxUzfYlxMh6gzxlTZxqe+b
WjWrosFFz2ZmZYF3ui0T86mz8m+pD/ZyTKV4BScVA7L70PZkJKljRPtK9OoaN+Wja/XaIwkDIKAY
YedqTtXFiLRzI7nyiKa8OrPRHa3eRULR7b+QWRgniGPiQskuOo6jUez9Ec6MypEw98GBUjjJLGck
VY3dwIzCGktZE+ORSX2KqYpvaXZ/yy0z/jh3T04bFwHE/yGYm+5XL9vnCdOl3WhVwxWlinNfCRvx
uOhj5Nf6pStaa2NP2rxjnvAOg2n1b4TL/++L+n9RNKUdAbf0vxc0pbZfqW8/q//4H28Cqaef//M/
3t7zxxjVxBgVLRrfFo4hkN78I2lqLJ6pKFigVGObC4eXT/pH0tQy/hPquYOggtAhutID+CNpKpz/
XDRQGZRciL90gfz/F0lTvga01X8JEyAD6nmuD6vVQ5HS8v/WbdCLWKKGMmuXXKFLAxIQJbIG2zn7
z9rbPjliEpdO4AKBYi/r61H/x2tjSBqtJsTO/vX6cr51c12AZgS5T21rHw3+U5vB3A5w8rrHPaDh
MgfBS3UKbRaa8ARIES22dWeyeL+tC0AAvPx2kCrTbN6uu9ejEEz656j3fW9Hvm+va+8L6pfYkHTD
l76LYb3/+Zi/PnWwUnxW319e1/465u2bNZqL1YKPBvr7MejkvOqEkUTGLaLJUJyasFR4nA7qrFsO
VIQBVgJFyWXvunCd5n/bzir7n1fmGHiOZken9d3rwXmPqaYBjoR3vx/4frL3I98OXz72Xx/wX738
176orLx9kznXxcSmc2jrvp9pXRPAq1y9dvagyDD2FFk9L4AybCGXRfpnbd004UTPW6uL/nmZOQfl
bb9x3y7l+1X866Kum+V6/b2IHhseYHLTOhA3EMHz8E1cbjXKD8jA0MEJ0nixNlxvUopulDAMqb8d
uO5b3/L2vvWWNm1NYKpl3Nb7dFr3rS8XhnGpRZwd1q18wEuhS2is/Ou96yqgb0Jpd4C5wpd5eziW
b7Ruvp102SQcHw3tNlgKkG9iOjxMy+q6SAaDGkf+rUxSaoortpjQqOWZYLFCitdNtC3a7aQBykNy
uzm7Fayu47raTi30lDo6GTFYTexWxk3m4RO8Lrpm7DZkpwp5/i45ut4EpJQXkz9H6BlSBiUlf2Vi
khsuJrmguElS37eFqijcO+UXmiPyvC5QqfxnbfWRNHIsJ9cXqJa+zuB/AqTRJGpQ6VZCkjiO9vIw
hZrO0kvinjqse0QLtTivMO3IXbx7/7UqErxKJh6Paax3WZXzapyGxZmaM6uegYktQvH9yS6eMFAB
f23r1/WHlas78rqKU2OUo31SDBQ6w3Rbmq5ZPGouAuFp6hzRx/T14P3rA09yd+YCG3GWe5f+EqbF
PTfsurkuQBL8s5kV9dVrYm9v+/irtthH5RtztjBQ1pf/qChQF5yn5r7+C+li67murZ+md+h0AW/Y
poYazzgCjmCG8bCK4W0H4+CCprO6cTijsMOqbbcYAWbloqNlumePfhmgYkSTke4E9/n2vYzFaDVO
uUMrk+x0/VLrNbEIZ7qwMY/rrvUKvV+rEM3UHv4EDGRK1nnxSTYlAKd1Ezuh+jwtbQYVQu5tdHNT
JCE2FMvdF7r2J3+swRFZSD7UVX+YNSyO19fWNQsoHg2e/MgVV2dtddVe1ihSYWesUb0517EGZk90
P712UPQfY5fnJNMooqpldd0u5/QDulVyD/ZXnrUerb7NuhqmMTPWstODJ7MU9R/eDV0zGsL8MYsV
7Gq6GmFftkHKnvf60WccEzFxXhbr2vumN/syAI37e93VddEXr4fDH1cdt4Sruc3ZywF1imi+dkbW
ntddcUSREWXRI9zTV2nljPd/fqxXWot46J/tEQwY/UVN7t5/4dvPBCLAXUeT9CxbaJ168YAif31+
/5Xr5vp7pSXrMzQ5eB8L5T83pi1yACA5Fnfc9ee68Of4qety3VHVSIhSYD6CK6vO3Ui7sTPTLPjX
/breHTDQfHDx6NkJPEhzhAKWJ3hZ+J12KGJhHN53WVZxq2OePBPv8XMqmOLfF9GMt54LKxnlRT6y
8uphX+v9U4r8H4EBtiDWMm2vm6lekWit27ZhITQx92mAcQ4z/koJWRe6V0hum7rf5wl1VEh2/g45
HJDIyz3vjHQ1oC7gClP0kDwXgMS6Lyynr24F6tLsbEj6y8LJM8gElW7QRAcSJGYbDVdanucRoOl5
XXO9iJu0zBS8f/eDMUy09kraNVU9N2dZFPR3mPeaMx3z5tyPkPR8fSyCCOQ1j5GZcsMvN/jbtlW3
GO/5oKNjMBqOVDxq6+VXy4VcF/PksbOeYPWZVIzo81KbpMLXSxzHuaotvE5qhin2YlXCjMfft97c
69r7ZqscI6hgEAaekWzcaTbO6yKKjFcbfcfFNB3v2GXoXBduwnj6vm/drGZgSZt1dT1mffl9c90n
0kX+ZXIu65bFDJ3hvcKp31bXvf86z9uqh+y60zLuOVMPBLipH2jw/GP6ajYw+PTmXplOv+s6yDKW
AVOq16juVbavA5Ursp0puc/yJZQECUJgZJSMGtay8211fZ1B5RF3OFgnuXI2ZYNZ7rBMMmr16V1X
153rQi4vr2saUTMB5kIxen/PutnfRWeDZllOsr607l03J2eZszKTbFPSfiQ0WbaT5STvZ4rDFBJE
YpfDEqDQ3l9ertZ4Zl3Fy5PJeNmJQ0yJbBCLbKVovW//ly8Xa9y8Hrm+KV+fmPdzrm9/33x7+a9P
S9/fY1MIPrSdfPsG6/v+9S3fDnw7h7tYkkYh9H6VMelXSBEyTQ9Meut2SC66Q5wPc+pl37ro/qyt
m7PHlLkevK69v3fd7OY6Puc26hMcZUUuE+u6itjaDM1hOZVmLdPtuvq29/087x/FjAjdN1+KBH8+
7/3j17X3g/91xvdz/fUV/3rL+3FjwkjhJUdM9+TZWB7bdTH/WftrU0wFdn64XUIm5GBzmcbqJdp4
X1AyUkFoTz/XXToEHMCsS2j2fshfm+sL/+2+qoqzXdLBzFmPoxXHCf8619un/Jevd8D2trUD4v/t
G//5oet3X/c16yC1rr4fs76MCwTD19vO5ae+H2OjDHfq66MvB3EcUGhd/8F1sf55yFBzyalHFXst
cz5IWTZYEHc9dRSfOLLo+2scFUDelygNYEF1dteQb91+X7ztVKURotaAg/LfB4nlnW+nXE+ybq9v
f9u5busT1B4DBOXg0UJE/JbK36BDDx6Uf25zJMl1zcYTTiXVxkOmKLBsJWbAei5QRKFh1rVOe/iY
DihkNDsXztERRhOekIZadEB5lqwlluzWWHJeI+045vfT84EhZehVQKXTOvuzbp3Xtbgu7Lc1C0Xf
A6n+EU9ehsYlfvLXqAoINcJ/wlTUL6NE32oXQFSoAKwh3piQ++OvS8iVLPN3tCzWnY6G8kxvNhYS
qv+LvTNZkpvJsvOryLRHmWNyADJJCyDmnAfmtIGRTBLz6JifXh9AVrHq71a3SeteEBYRmcmMjAg4
rt97znf0RyP22kMuokkESexexNTNRyhS9mVaD71V1ecEBSVKr+6SrruW7VYBeiKFKXAk2URcuvVA
N3e5qNbU91Flf7Mwc1+GdR/057A9JqkQmBYTbz2Cn/G1pUESpUztYqglDnIN+5DepG9LS35nsV2O
3fVKvB3UYg/nqnoVLMEsEesrYa911fbCbLe2w/aFvMaIDs+gXG2S4+XXwcjjE6rSQ7itjd22Mi9r
+2Fcl+Z0u7k9KkpmXVbKyHSMh4sndY+9RsLfG7Xz6a/frK+r9fZj21e2WzZ9YtyYF0JvEF7941D8
49ZfHksanYy81SJalg2qNW8ekBlbtNKRaRFoxWN/vrDdmtaXysO1gMKSan57f7dbfw4gdn6/59tj
291OX5s+f+7/urX0D/HCOCX7tVtY/8PtC9sHZvu5JHJuOwlMelmvlv16daU2LHGI//2utl0i422z
p9avN1vG/Z9vZTJowTJFcPNP35SbyTFJun08sFUlTTpUJxCJw8V1AG95hJBQHOkIrDKJHpYNRozA
0al2g1n319uhb8jeoRV/csSkuCjohL9vh75YE+Uty90Noq9/LeDNMHNx+bOGFeiy9zX5oqRVuvMl
N5vdCNoDszhbNH09/LnbLxacsT/3t1vb92zfvd2tQ5GfthbkfzVr/7NmLXz7/7hZW5Y/vnfJ9777
l37t9mO/+7WO/jcMtUKXjmGu/NQVLv07gsox/wa03RHCdFw4rt6aM/X3fi1NXtvekiksw4E6DRBR
Vf2aTmWJv3mgKm3XtG1HX4Gs/y/9Wtf5S7/WcnGgeoYw8BE6tvg3IFmbStuTVTIQzi1OKNWZd0TN
tZWs6naqdUat3Vun/cxa89HF80PM89Ihz5zAAadkv0Cys6g6lRsMbvlaV9ad6NxnZAzZJULmdDU0
P6c+vx5cQlscTd4mFSm9IjnnQiuJkR28YO5xSXsREypsI+i1Kjwh89qklUj5y+VL4vWICfTlVo+1
h9pDAFSbzlc1ZV8cz3jIdXPF3o8kNSJGce4FJqIRNG0dYT5ESxzpPMm2KK7H8RCa+tdUL+tgrrId
bojQXRB+JNaDNz8OuffcjljPl/J5FRDHpCdIO/3Wj96dkvFKF7yeOopn0d5mOlqVuiMluqdxGdRD
+7bE9TPJ2Y8E3L6rHOwqJ7USHYjA0HmxzPi+d7KfQ8uTl3b9llfJzypC3zxVvMyONB5kbV+1ts6u
hdcpi3jOkdO+WdW+TuKDWRjHMFT7lNzeleggdDKcbOt28NK3fAiPkY48JlsUEbPlp9mQhdS650Tw
soWKbZ3Jj+Atrv3BC5GMAvt2cqLs5Iw9QZuQH/CuWtkJ1RRawKIJRMNzyIca31Kan4RV7iII7lMs
3X0t3LM1yY/Q6b6HLT9HtDgxA6kWoC2/SsrCDuLQUL7cPikaBm25fCCt3aVWWx8AfzMmn6KzbGSy
JrE/LE6+8HYap/U/TnFZw4zdnrb2adWvEekvqNhNyp7JfU0JtyaMnuQherAPKuLKS4cuKAjrlUhz
MlL6zjYmhnGYkOKCXUvUiPnYQ+XNwKxnfrfbHFpiib7QiUDd7fTY4avypzIXb5+n5alKotvE4aPD
v2PnAjPsnTUTvnJe244cFS+Pvoc5cnt0t8+p05a7JCJql7iYHBAj4Eb6WGka4MpYDlYHW0N35nvG
md+N9rtOXMOjoUKoTx7q0L4WJITuGk+GgR0ydBZgeCBNnyCDjC7Ye1PhJkNJex5C5xwPJU1FTpbQ
87DexQNZvboVLOJn7WBPRxbxUAycM63wnpspesVGcpslvL86L5CwH4YEX5ABxLfp8Ftkc5jvrEL5
KRLezsW9lEIbn0OQdEb+fRrCgFIYoBD57F7XkQX9yK6/C4RH6kJFt9NdlYi59yPkmpkUj7VhUrnO
x9wSP2UoEYKvIv6oyc55TPOisO3bac5+Th6YY8PgVcE0/2qPuEEqP7QyzgTxqq9t4dCe/EHXyp3V
XlsjHxEwBXVQMPnwI3jpPmndb3ql3B3ahoGPqfICdNRvI3NWXzsz2Skp3znF8EY7gSuOTV1chyYf
h8R8djxy0Ic6O0X6clmybxndRcj9gdHwWpPZ/VPo0U+rxeYyHhjGPifkqeqZfu/iaghch5OmHagB
4qL1swrpqDVRpRfhFWBFmHUxX5du+g3MK0T1yXMBlodvZRuD4eMtdCzn2WjRzbpWv+crJNOCLwKu
P2W7XLKemmWY4IocG98e873nqDcn4/dKpyE6qZ+O+IyuXVbPTG6U2HtgvbyxytUPTTG26AGKbxoL
WZB2zbmoWVhKhz0gno3cUHiAI5xozAT9WhC3AKPsEcpKHqREhp4KlRI7XRPEObbzsEYXcM72dePP
iXM7pSyWVdui6fF+GuThBprKdypupl1IvAOinfCItOrKVchgu8jE5bNc2hgTJVpQ8o/iF6VYjjKn
ImZ8NK8TPI78PZXaNWhR6DdZB9LrSy4G2Y3JC+HbBfDY8Eok8LTQVj1peGWmTrMCF/wbXRtSTtIM
ImwRBrFWVochtm9HjXdwsGxCVyOJdqcsIUHO7hfRo5h29RjRt9/ciAJPZNWn7KPQ6ULBQNsuCvbI
DFX2pPKUxzHsrIDs1P2gE8UxEBeP0tS7ZwZ7sMw7hPXEP4XltVGH32mUU+XpYPTq9LMv8ydz5N3K
7LexGwt/cbLlUNVI85u5/lYTTEunyH4euPhifIo59XKXbAz84xDF1baWRMp4mNssxbrfPTp5/CTa
/nPqpy+tzA1ClzoWCxndO9nn9imfvFOXAR4g8Y9h1XG0ENwUakYzhLA1MZMDbB6W29Jqz43pUrmu
Fyx4SZgLNZ5opakwGBSmxNAzhyC1k2/mUN9Nc/fV6cufsVWgAO/f6es2vq7nn0LjXCyQwQaRASzU
gmqQDNY5VHAeXI+9Zy6ALaVeczWp8GhP9rFhtZ/D/qxF+PRCQ94uo3Mzjlj/UuCDIhxwKcbhvk+Q
SDpYysJF/BCye3GXCCtVjkbWxKaG7fk96THv1REXI02Hj4UwF8mw5FxehtUXaeW32mrCX0oIGU5a
fBVj9trWAmk0ML2J6ySSrVqIH7aFyNMNp48uxGKfWXkELf6rZaFsGOpre3yPuyrfta2t/FBvCJGc
OkaoksXGy+TZY5JLid+VB12VJ8J04ZahyNTY9DLi1rt9X7P4AJp7VmRA+61L7l/YGw9D3wYNWbiH
ZV0g5SRj9ulciYUpYF4MaOtDv4nSxYctiLC511mT4zE6zphTc/0W3DOwGNEdCii//nY55ORZU7Ja
Mty5ODIF9SdNP4I+ROwdac/L3L1N2YKRAZw2cDsWW9t6YCq2QyIWHzyiVfzYvLG7aq3fKBs0u37S
Rv4WUO2mooXBMAwnbSNKENLso7UYO0n2M6mNG0cpxM0GFPBFvG2fHM9EIu2i/UZZw05fg+cwAfbt
ucRB65LZPlus1m81dTcO4Sss7RO4ssaPbj3HzPggsbm0J6fboQfE4DjGuw7Lhh+j3E71Ot5XJIa0
SfnDHfXmktgSzpUIv3a9jQp6iPcxZnjf8QlveykqSqVMo8ySGSMz7JZ05X1ZD+mh061HXvLyZEjZ
XXXG9PvQzFV31Y4DwMS5LSmZ9nIavItJKocL0PdEBf4eN5KrRNTtlCq24ni8oLPS92OVvwIt2jFi
Wv+3Rzt2vkY4Xw4uRoPCD1t645Hi8Ou+UGB+ScCTvkF69CWu8rs0taYdQ+onF4v9pZ4ZeoHMUZfK
OXQMNfdJrwNMXpsX9trGQFf3e5y7PdavXwiRyyucwNa38R/jIkkkeiBRhjFONuKrrHDvLDnbh23Y
6wF19dtUl4FmqivPgKyodQcCD43Twmx7UtatXsT6USTS9lF0I/e1GvgZadZ7xwIHMrFMJoOL9bls
g+OpyL/YrZcfmu0LDcqLAJ2zRuUdIbDt9Ogy9/ukwZOX6hBBIT8u50R5vruSEOISUg1K6tKIcOPN
enTtyO667nHaYQKHglyQYI+EgUh3QxzN2JQMyHp58SyTFAFrOkmt89uyfArtH3Iqwye14GZR3vC9
qtrhOib26np5yGN5WzcmM6eVKMxv+SLjjxp56MUE2pkwiTnnHdyIpuUD4yoxMZMNNR1DDjczx6DE
kfnP7R5dC2ZGmKt8nblhuvZ0tgnrdivHHF46EX5kp75Kq6Q/TIbzXmpLv2v4sKIkk2+OkOpQoTu8
jHFmXggt9goGqn+/b0yRQY5i/Fl0M/yABLUcktv1ppVZwexk1I4hv0dra+Oia6EsSBnzrshXT3aU
OcwGJnch4M64ZmKqXbUpzdDILiF1cs8YE7ZTgHnLYHIBXGJY0662g1q//OvuWL+YSRgeZNU5ezYq
iV8Rd3bVeR2GqJGmDbEBw1UhmAfS+Zp2RJ6BFyWMAy66bflzG92i9LevdFSoV01Ryl+30Ds6O6tD
Qbw9tn1L34QMPBbc7Km13x5B82RfAQnk5G1r4EwKEbhpww9Phx81T7aeRPuetWG5I6FE3o7hair0
oDOMzShvZk27Theq8MUan5JOabddYV+VMOn9xhxzOOO9/oxB0dsZlYTDud4Fo3proldCOk1tRrvV
eM6JY7hWCz7LccirYNaxVuUe4BEcg+NHvWAChtL9kNlYWNtsei96h7F279nQESgQGKNTnkM+wqvY
+rEjn/+pv3D/S0b138q+uK+SslP/67/rfwmoWXfrBKG4SLn4sLh0Vv81NCBH1rhYVdufukKVRETs
170qmBmAY6X73COk8E3BtmSgYWwlXL3+f36/pbvCkC5CM/GXeDdvtowZu2h/Us6E0Le5bR2KSTaC
mBM+KfYNcMR+L+NLqC/H//h3rzkY/yQs+/WnOxK8AdgtQQTWv/7pFP+alSxlf8pn9onrhlH13vOU
zzqI/DlYLHESMXT17bf+V+/rP+l9GdhW+HD935WKNwnozr5N/rnz9fuH/p69jhzRsz3LMcjTMug7
/e57efbfHFozHmErPPj3jpf4m9R1XQr6qSZ7kfWX/+54oVAUggwo3ntdEMFHBtD//p/fp/8R/ah+
nzLqL/f/+RQyDOMvJxH7VKoUiwYbzDyH/Oy/JK60rDlN30Txxeh6tmTRQ62XHWBOpAR5bBCOQKj2
0aYZvN3bDjLW93iI0pOYs/o86J/bJGc7uCTDLcF2U7RujYh7Ye9dEPITL37S5SiB3OqjE2EcQFvA
zr3Yu9gsfkhSLKKkbG/YyNJH8cYDcztIAwTt8uPpNYDCXTQZGP17naFzkwSYY5prfEpElwLqK+mU
7Ged0YHbL0/DrGeYLperHugbPETMPGhj2PmwFdiBMWnYtflK6gDNPVgNiK+yuywD/4JdvPWWV652
JRKBoPfy6yrjh8vwm6rBQUZVeL14viI+/SBV5tHRaQrYEJkZGO7MYkyUFgBY+tSGTfsuDGtiCDSc
QF1ESlZ8HlqKyrGBwLqqNAyNfa8psiABUcXKCt5jiKajboR3UxR/1bE4+X2bcpGqxQ/TePYUPqF0
Lo290uYMnEuMhc82NWa2pEFUVkM8A2UlOqMvNdLToAvtdu8aeIuqq9qss2MapT9l6jxmDX68LoMg
NVjZnl37fR5H9249nztSyndCcq3MCCS0GsUMq0dtjojUXblrebJP9oIt7A60BExZ+HRUWOHNiJkk
gIkR4gV27lHrAPjqOgxxmbprNZo3iU7o0ZDxjB1yELCdZM/LaigmEIxAD1ybRfWY6v3yVRmHqRl/
TF4SnotQgE2T3Q6/C1vtXHBlqfIne0SQ4jakwIBG3zXduntm1+pnIKD2hPB161AQIhyWErqxIygm
Lb8sE4kDZXzKa/AwmWM9g8JvL2FHVOrg4iSrtTMvzZXTVDomfvPHsACc78MO7QoCCbYG2j3RvpfC
JssJBvgk+OvaPB9OTqskewlndesM6Sm0HHqENXAZ7Nnzeaxmopta/YGsQSeoUiN+djVnD3tJ0W7B
Ft2wpaGy6bQ7YfBiZll0tsUAqtKed+g2iQ1lz1rqstyPmNZHhXENVIofaQBpBkioFA7lZ5I/zHHu
8QwEsIQR6wG06y9D5fHsDfsi0rEIKhO8+DB1Zw1P+8qzeMQBa/KmNUHccZ657cgrbtvzI7bvAOzR
Zx7qxQc+e9XYV72FVXomfEYfMvxbMCMc9zlayne97PVdmCTWCSLgclDVY1TPCZgwdfII3fIbrZ/P
BnAww5yPKS2yg029dyycneeOvHsxXddOgDL1Yiw7ZE9gbO6vhgSrL/z32wpQEdasGPOE0o4j6aLt
EST0vTnJg2HLg7R6zPEDfKJuxUM3RiyOXZGeaseYKPbmQwzaes/2qwzG1Y2eFwEGaRQ/pnfG9Jnd
ACC/M+BX7K0goazBBvuFgmk52nULAcM9YfaKnky+/SZ101sh3HcHvI8a+2ana851VVjEGPBBpjM3
XNWG/U14YIkJnDlir1LBNYDltSmL1YpKzTtHyZcEthN8BpAJ2M8eQr0HGraQ3wD/wcTDHIiSBifo
hpzgi4zPhn0/D8tyNyj1pg3xa2oRr6esasa90FTnNgRnzv9R29W3ll2VLmR+WKBBGtECNaKkC6R5
4ittcTRdALYS4VshkWF47H/GzPR6r/4MaYLeGujXKPTw29gZ49J2cmRQz0u8M4Tm+iHBh8B3sEIo
UNE9sZiWpaU7UrKIG3XGmw4ipr2kzsHKdaCF8o7auT5WsgZw2qtvVqFVh8rzQOtYb32TtmejJH4o
Meo7+rVU0BNw/dgQ9dEcaW5aWJgJXTN3cyLPcdprOLXmrzP8L6B6ywm7tTqJgkABkcQ3ZoR3aYhM
rkTTNZsN2inl2B1czP0GpjyVY0xpjX0LvCl1BG78LqrRukYH5iLzbeOn3fLiTFYX0MPR9+7ifo40
/yqyZ2gB9Nc0Iu/BuDWntMo/myH5npZuCpo0xqinlcMhnl8dkEOA+Nx0Z4NGbWcG9Ja9fG2TlvOl
RaikdOkda02gXjIym318Pp4yMf6cp6ra65l1MypvPiR0tsDuQhQtFw3jetucubSAWHhqqsr+dMYX
meRvnZNlT2NC/I1nc9W0RpRbuRh/dB7UKOJSMAMRTOp600weg3elFgD4li4+kvZ6dLObtAwvAh/q
hE6zBf6y60OdjUcUdHXO9CKMPHhzjJE8+kx+NwzfC/s1KqLoScTMBJRiVSluZ8g2RwHjAjiFeDHV
A+7nfC8Rua0zi3o/RfPie990CMa6N9MfdMfhONPDBM+AMzeOWZib7NTBUz44OlPhKVKcfs3aZGk+
tHle0AqTHu15Y3gQdKpxniGLjuXEjhUCpFXTD06SnT7a7CzS/oMEFBM9XvfeSdeFGhZBs9MxjAHv
PigdCJsJoL7O6RLZ8A4DPWYkMifYljw9eQMID99Wap+229GmsYXat6m57KjC6RQiY8G3jst/hGt3
M3r5nlCJs1t05n2FWuYclbytDlKXvpRqN2NRRnnI3jVTw8W2FkDsA43erLbhqVJs5E3GlYKYsSPX
2jsb/ZVbwz2AJRdfhIFVvDfH3RR59TVGBiIobHVqoMIGzP/lwanEC/ymNzOhVTCrci8QOfsT1Ar6
z+b3eGZQ0dp0AWvLd43sWNY6aFB6PQGsjbPTa4/SHe6ZJgBNVlcCaWDAxkj7jlvUtEbt2RMptsIh
ullUB8sL9jpEFC9JZmYbLqvOvLxlNSevZQzeKYpSmOyleuOqA4xpbsPd5HIxY7I6+q0A2dlBiulN
woFZNqM72JQgEHpGTaq8aO0EAq/SLyXYxAPzT3UYJDS7SX2EC7C0dnaSC0PAH8maixUu5SnVmvRo
w1NsQJLgRHbBC0XFsgdNIKns1mQ+S9fvQT2iA7bzL3jE6gPtZxJaDBHetpjx9h27V/yeS3adIZHf
FdQKQfym6eYbz3IOFOlISP616EXZLVgx74gmzjxCqvdlW5VB7ZAvlxV2euH0QsgjaHCT6XEWOc59
m6v1ThUFK5gL5qaAEu9mCVfBOtLoQGVUpKORPVT0K1aCD44lrJSFfigWPaIOlRLnH7ZXHYY6+Tcn
tiS3KdSgKzExoBpt67N1ITBJ5DrIbtyb3n7m82nsq1EwESbpdGcRL6MNhRsU9E7PXLz5ZIDJboyo
2xPnXVKancyB7rRnLjRT+oYCRjN+RJmp9oUuP6wOStLEZHAqM+C30cQEdbD9dLTmQ51VB645QPu0
iDZ1Wqh9wus5V0x4onXpzB0P9bW6M2vrAxQ3YclWe7XAUN0Vmf3BYLwjBEQNz52Ixc4giuq43W0A
Bvkk7xZc5AVXEM+7Z7RpnGfbPnecHDvYHGWQ5hVDAKuk9Zss1yMEQ4aMQInQZ5NeINuIVbB6bFYc
oZHlh2wYmhc4eZeJSfLebuicUo6kV0KUNwyFiFi2YYvMza5pHjQw3/huHYyKGc3qhG2Kkg3S5dK5
19ljBKHWJnuTt7xIWbkJoaOp7+DHbQp5s4TJnVksr7Vm0cvSNYvcBubDu8ZV1YlW4giZjtARJ4UM
EvZUwxXQCbgH36Z0CUmZSIG8T0BDoaVeWXonrylE7rx4WPm6hSQUfaZ3kh9cdEM3MjGWO6S80SSb
fabMI3Yz9h/OcGDPoV6XfKKqLvIrLA4UBaJ6qiaQDXpsdoS5lVedXsnrMVuYxGft0YLs4AGyMlzj
cTL6d7gUZyN23me0i4EATxf0FfwdsEUB8LQxmHTGHaAyD0Md70BnxzzTm1YjCEvo/CEuOZF2xOiO
lMj9En3EWLUubRek5NsB117eWtdKj8rgsmp0w5Gl8XvSFhZ6heKqLTwm5+ALzI6cK+Tk8mLZ9Sm6
xMoB9h4N321Mdjc6F3aSblMf7n74BDDkM/dUc8AE3u2YJQ/4Dl5iWxbQwz8ZwIkDM+7pelnWsArj
ypgvizU16KzePbsY7tjKCMjUNw5iJTp+I/npzCHbdnCDZnkbeNe+zikduikrf0Z7rGU3vOeQ+gTe
bq9ZQFw4nNNkVPgwm4xDPi2kIsMAHul8OfbZEcSg5a0RnVuZnGqiWPa84UDRI/e7IaFNjZqB9Eqy
MjaD+hLVKgWlByqEkzQuMS8bM5+jxXtkjH5dRsRRpMjhT43jnits/0fLVY+aSKtVb2YBp7f3VVrt
k1QrP1eAmhwIrmvrpqHCLZkWFpzJ7IH30ZgxfIawFSV3bWfkz51MWKAJmfJrYmAu5jTk4IvCc66Z
9r4toYRQh5cBGZTObhF0QJdcr44Znhcxq7tajk8E2XCJTFAICDrMpCOaJwWcElFJdzeNy7tZF/eT
MNCGWYNxSIyOelZZ0HbKtbBSZRCiqLC5JqPox7DBaPcBrzwKO5G/FE5rHSSb+8kymNTaM1IbZzhP
sAwPiWVPx74AdS2l8drRcNvH4TgCWkGd4enflevmnKfFT3h7h5i56o0+DHcGm22qzEzz+9RQiAmG
Zy/T5VVr4auMV5LPZDq7iLrgujRGirGCdAETfPx5qKKbulY/asLI9hUucjt3npKeFzs1NWh2ri52
c00HwCvr5qZJ42Aa25fWiZK9xzpwAPyE+U0M+g2sgbYTIhgarwo64psJurX2HpxjzBavrWzXuaSV
spgaT3EnqR0HBwuNA0MSxGCcapRYjoYkhufG2zb8UIn+RU2RdUbxbrbRlQithGKOLYzYR75asQID
i0nt9fYR2OAjERFXhjU3hzFRxZ4eRBfgugdRO5UVfm7sbnOPiigD/ZBUehNo2cyVr2MsYZdfCLH8
sRj8d4UJ/q4nGTaf8m9Uvl8NwyZZMeyuIxzSRJ1xtsG40X20LhZEIf576m85OzgFKN5oOXM6OPwJ
0IIrv27Eq6Q/ENcRxT2YT7tp7zT3ORkzG7nOyjvW+/tSGsalEZpxYZ1iHrDdX3CFX7Zb26Fm4tST
/uFKBZxFe2jaKt15WqxftkMDMRDwHoftLou3HghjzIOyyA38JhziHP4Eg+j4VkqZHg0rtqnavHsZ
ZuF5+21qfQrboYbcdyGM+c+TEB0OThulwX5aBbjDethu/Xt30TP7VQljyFmfoChscVHO10qUOrYk
7mwPT8ZE5szQ/hCtXu4oQdh6r36T7Rlvt8whucsp8w8QsSCEbI9p+IH42EfnfH3Riqg3fr1IZgrN
G0Jlhj+UFB7Z9YSteaaTXvr4vuuYUDoE4+1mTXSnnlFgs/pwNjPOdmuz4Wy3Wt6m7Ts6CgAMaG2Y
kLoFQYhqtrtsUzgTWow/CLAZcKMBlWzhK+b6cxNJdmoNaYGnJ07tAHR+ldQy9fx9mLoMie+fB6Et
Ums2iHLZ695rbTZeQuEMlJHcAoA//rq1PVZSrQN9SMHeYFWCxPH7AE2E7DA3eZ7k2m5DbB2RGnrZ
rJdDPALs6Idkt9n2/hw2A9/mJGxQee9cESmiWmRy1tFSeZ2W1Sc4EZhlVo2uQ43OB7r2AOLilSlh
dwYUXkQorXe1DCOU1zeNvzkOt0lZxpl41uV7H0UjTqEIxmKcXBP5NV6G9bA97lbkzdMHHYA4uYsd
VF25VsCrLNdbZblN7vV8nrOOEXPxrqc321w0m+xcnbZhqYasIBhHJqF/knW2W1sKTybniRSYEhkZ
onJ+f3rxiEPHyLrKdxnGbi7DuhQxXbzR9AGw1seoci6mndVBWjOj3Fyzfw7bVPTXgHR78B7ovLps
g9DNRdusv6ifc0ENvf6CVpshfsJgDog4eMaKTa1qMQ7UcHlHpNyBjk9olLJNKkuszG40kUbbvXgj
Ya5EJ7Om69bHMDUEp5KnRgif/G40dGed1DyPmXYTIo93W8g/WjijyMoIZ7U1nO1j1SjiO8J316ke
org9DmKwD32qPzWm9zoX5UgeIAjKND5WTXqfzEQMW3rT3UA/E5BL5WeqPRHNiJO0gO/LlPxltglX
Sy1yjKjWfS8eAcLNnwXJDkeX87hAWgn9Or/NNcs+pMBCTmNJBF/JpgGTLIlg0r1oRpHuKzN/idyJ
JMSOLmpeHLre69lfQMGy2vypql1zFxXdT0q6/tzbVKVa9pJkFoqllPVSEEFC6qNl8xGEzxtMTAZw
joUDfFanv0sr/ltXQ9azRNWNOWnERTVjdkhbOPD5OPgCq9/Um58dY+S889hPwLfjmWvvgD3pvOIN
59QqAzOcwt0wMu5DOftVy19UQWSn3UrN92BadmRuMgLLtEM1OmflpfbFTVsdA2wrb5yyPWfp8OKV
w83QVvOlqdieWfxlfq4a8n7Jm1ca0JxiDlArYUIZtVeY089Q/iG3dOsusxyOTH9t3yLLcLHLffU+
eAXUSsc55JeibF8TO0cyICW9Dc04O7r+3ptcVdGZOvuqnIxzNL6k+Dee6WT50gBu5AEM8vJx3Xbm
D1NkOztFBA8YzzRoPH3aO3r/Ntgu5V5DA6qTXxnY5N/gTL0DTQQe4MTfOjQE0Gs1z8do2CNGgb2o
jeU3XvBXI0/3bu4cvM6ofceEnj4Yn/CbnpIR8P9QEdMd3kPgmXdTT9/T0+1j59EAoS3hT3JKgNAj
TCmI3rMYb1DJkBdN+/2uHE+hmMjFHEIUApCLMakAcmqjNj7mAOzNDCXDmszBbGHtrg0PC6mSJ53h
7dL07OxE7fh6lV9jtIB+rbwv7BAAHE5sMTtqhER90Cv4GCdg9ZE9IQijw8gohEtJnFT3c4lMLauV
ODGxDYw5/jK0JTxTh4h1nMhVoMoVUHTfPi4Gf3jmjjeU4O+LSZaErJlbFniNOtns5ASGxTSzdG8b
IKHaG04tPl1IfNO56P3Itt+tIilOZf9YFcjkJnN6EXphHaKh+yAdMN9pNhxpqkeCfUh1Yj2j8Km0
QxyX79g9E/bh9q6KYkJEOlRoPTtG5abgwUgpLQmhxvCyDqGKEAERzzS017RrXOy+bsc3nFz+OsrI
nb7bW+4MbLBwIGfnjMYTVKRO0aeP1j1RdfnOJMVwbW3F9GLMi2jcr5FbiesQ/ybbc/uuNsA12ylo
sZ5W3yy1COHYx2y5GmgAhFH6SnQmxz6Jc/1BD8WbTLMPGttI1aALQgo5164eXbG27ssK8jaJn3Hb
yb02sbWLZa0jyZsQaQzRkVReVIxG+xwzWGFr8qlBJPbDGN/PMCFa4+q1U8KUB5QQ320LNTdS2p+r
rGtcJv2lSsblEBsrRd8qnuU4gjzLBjoFYUZkmOXJA0BgAQWS/rPHMkw9jf+LRrcv4wIxnebnJZDk
WH4Zs864FyfV7FXFJy+sGxsLEZPqTJNfS1V9KcnAyVCX7TJoZ0QJNCfg82VQZvYA8aM89QRC+WCW
UnIm3L0ZcTlNRlbwPh4ObjdfA2K5ZcEykIOxuTHMnt9Na5LN5W0M53FI7EC2zYuxpOFFM4dD40Ud
/dlkeRkHt9qhiKOzttjnFqFeNZu0aI1DbWIzyvUEJ4D3ktVJG3SuZRz1uENwFhVAT5ObIQNC1lJ+
WsStOvH8LdIUCUfhlCEfl88Unq8iJskwRR0KIHe8wJbeDx05SXkR3SRJq/bCe+1DwosBusEzm8aX
OKzpJjsXMZpsRsjvO5J3/DRaYKhncUR9YPop8xg2fHbNVrn6WuXDK5hqLDUxJipn+Apu0WBfqz+q
CQ1gZ2g+lGCg21U0knLX36ki/0Ez0BokaHk8V8PGYVnVJApg5fmPL/aPm3Uzw6ZR/kJfMz3EC1XK
/2HvvLbbxtJu+0IHNZDDLQkwU9mypRsMW5aRc9x4+jM35D6q9ug/9LnuumAxSaIlEtj7W2vNtV40
DYvTgYOuW5DLsUQZHRLbvJkE/Tde+1AQ/9lHFjzP6ZSP7bC3K9Jr60WIwfPjGthQWjpjjW6pLtT8
eg7cBmtwrSOtDMp4FqEZ7V2ECVdbjkOiRqBfmTQP1Er5yJ8NbjOGq2a1nByzmw95mF2LnBOP59W3
8cxp3AMqr23LCRZEnZvHTFUFK3ygEDPlfxxea3o2KtavnCQ7ViiQB2wH2ETagVeU9zdLru9xGbOp
pwyB8X2wDMiTSfaAY9beqUaBa872WFiP2xlGIWSLgUlhsbArRco6OtLhZnf04uY9/KlSgZuuq2od
CDWnzGpx8/OiDcXZjCYmImyvog8okN1TH0qQb0sYhs+e3qWBGbHstOXFem29gLvAlmq9Wkr8izQF
03xMZ1R+BsiooQ9r7/WAF0q4fLZzkwWc0JKB/u7uZ6SSZ+wVmn+tao3Uc5OtXr3BW3ZowdJt17+W
Eya//1rOuEx7M20vzew08DQ9Zbu0aea7jiMY2CfZ1mPzB9GTH2XOJbPziHIufh1pNN2rRaLsDdMu
DljdAwqbu9PnhVHimesgr9KiK6+ujwi72YU6+wXqTItz3EdUvZMLLOP6JZORP2ImYG+ypL0q5eTs
/nZfb3fXEZ8aH1R2fnjMIwxpI4Iq7/g1LbheQ4/uj0P5jIXeOHHkNE7FGPFJoBhdhlbXwOh6oc3k
opdFZrHjsPc9o2A2IzPFf0SCAXXrG22qar/DlnbWR2WflsypkxSTtsE876R0+zLsolPi4Ua0jdnB
fd4QseNNN55M8kcbHcg2n3aW+uuFkwDg08n+FXJb1yfue0UBkM9p/YhrMYFFecILxSYk4b1TSXMi
jZkO25aZsYH0dCDYkUaGpQ6cQsZlNVvgxJQZ488L7Eb5AQReMJcx8Tx+r0WwJMovUyaKFUkDWS8o
Vvt9zZAkBcPhPQqI3KW4Z7jJjLD/MJDYQ0Ptql0ffBEvjvQRq/qB6OJ2lE7NNYEJ3ov9TMQcd/1D
RJJcAdsGNwcNUTZgWubsAFcmRHyW5HWFI81tS1x19MT3SEAMKItZoTCX7CMGYuapXn34CDVGNcAU
GnkPa+6xqMMHUiPlbv05U1HArJlWWk7XhSaZqOm+d2EMOM7AWj2sGPyaPS92NA+uDs9PbmNqxaIN
Nau+dTIJ/ZFXTmgWMT1n2aYS9SNP8KdGPrreNMu23xtef+zlJm/kGTgUVUgLa4DRkG4RL5b0GZP2
obFbUIZihCd3ZChsDD9sXTykS9rRAkJs2ZGIkDyT5KX1NlRcZp4A1RtKp4azAz/8WDNWWC04Mx0J
0EnWyLV8f7adQQcEJ9L1pcfNN2HnuOLlKyWJxobI0HuczfwJR9AayChrCh4U5NJ4u4gfUqnCOMb2
Yf2WYk3Kr1fXCxVO9/qzkap+51X1lW3yeXscDZIJ5nKvDNlrHBl7e4rdfbemQHX57uIdAo4jXpRD
OMuDi7yvNalRdlAh/PVfbGLLBwoifw+p0n2jIsL105lWVPnrial+xE3qSG9sD8MRdLLx8dlcX+JI
xSn22gadTm7L28L9EYrqSy7HI10jor0tRynyViiSn1CZx8CRaJsQ+XBrxvAxP6P16+flM1//EaLH
sOuDs2UFJF/5LJRmZxj6xeusm8jMcZfw100dS/5VREzYa5clbALHaTiORZGdbIOPPOVsWybo3ziD
KRv6T/J9nbX3VH3lTf1okFY5eNlwo5Ua24coJN2iaf7MrIVakfY6JuodKwiGkRy5dPoJ/HYkNZE0
kdjA0ANNqsV8Bsl3V/xW9Xp8q5lrbiqveHBr/RuElxc7d2+aWvN8dpTm3qtJCTuWdcnTZdnXacrp
XO1PVl2dO6d+kS1hPkCoB8UiKFc4uHJEjMegK14jT8d6PepFkEMIL2Mw7wmTxdFws32TmF8GcSYZ
c8Vij9hOR06iDzfplL9WgOgRN67DVBCDzKo3xvEdXXSBPuYzmnUsHvJQPZCcvrhRQ4+pKI9Oo/S+
A+bcb3P7ypgeyHdItu9ec0ISxWYmOLknt3POyjip+zJwhRkYAO6hlnYsVPrpWLfVG59I4geU3oMR
wVepqzR5dCmJfrfD/oBaUJ5FY9mkjksqxprhR6XeWU5ovsVhK5AmpMQDTHgYiwgWt/ocmcqtx+Ai
SLUsO9pT/0vzWNc38Xg/N7DaO9pnPogKDJ2HQ5pSYl6CB4OBtl+PIl6rU+iwXiUrqB8bccSGgKNA
9NqtltPkuxa2zYWjHv/j9WQL2ov/weupQfQHI/lfez3PbEO+d393ev7+kt9OT8/8i82/g8pN7JTh
j0aS+bfZU1NllBn3pu2SMDZNC/Lkp+VTlf8xd/AMj0d4DZ+WTw9OpfQZG7ZLb9a/FXLWmD78s3lY
5QcYKs5SzaYJAfX/D/NwE/YutYczhvQwPBpprl5wjKkXp5/m0+JiRSL0QOy4pieLEcc5kYdzDkYS
9iePuoPjYgBdYG90GAmO633rIX69ttIJPm9W9AiNfWsd1gfL8DUJzRpU9D+tvIgjgC8YBnSW5vC5
IFuftT623vexIvh8uKdeYl8b2bkFu8tJQ1oqEzNC8M2DQklexqKiRc6jbKehQk+uDTI167eGjbEL
nJxkXq1QorXAPK3iYLGb+tB6nEi2hfpURvN80EzA9rESn3M9gblu27/Gfmj2jjbG5qVl3ecOrekv
cli/XnTUwW2Em3/VCpUMAC61jKK/3j3WmC3XEXFYEjRxlf26iFxPaOuJ64+bc228Ll0EWn+Zbx12
uxsrhnWcL8M1l9QPrQsZahHPoUtjPq0XlH2SrXMLSuxNCrjBxm0cHMnbVGJK1gtlkdCs9aqlDvUh
599csfKnp5HG5c+X8bG+lYvc9dp6wevod5063f+xxv1c9/YV7oEp7w9l2oSHpifAKBceqawnrPLm
6DIfzWnQUQzK/FyXpb0tOW/rhYrnRavS8TD3S0tJUR0FS58ru2WMHxlYzJCP2Est9NJIip+dOOxR
YmZryAVhmOCC5XzlD4uRByixCearMdu7XnfB+EiRcGHsJgZth/k2Ukg1IeBi0dfSkeQ+NYZGBX5Z
7UbUYXU5JQ0ZySJxCNt76smsdSj+jVcGZFJNVA2L5qtG++FRKP651FsPz/pAKkp1x4+DdULl+I6Z
BJUc8mgdSZziehFKENh6raKI+6jlD+FifnWEUHxpq06WmOV/o9nukapL5vo7l6TioXR4Z3rpEHgh
josUajoKDWvRCTQ4ITXT8BWVDVTMbJWRq/fLo/Zii/qT02uMVAQva125FpGQjDyeaXbvc/eCRTlh
6nMYmTzz2x3uTXbSzLocNdBG/U3pDHHSqSjxK82hmlmuwBspp9AdJXxi0Zzwa5ofi5A4aSxXvjas
gmW7LijXX4qVafVOreuHP/7t5QRRNQqdeN+HLSG5SaO3WOJL0El+s1vWz6ZVTEyd16uhpVDhVFJc
RU2IMVK5lig/27GJaWanMph5E52V3hYjHaJ67Hl+18w5tkW1DJYQIFqusAuNR4ZT9hBbfjjUT/ac
Ct5ijg1Ee/wC60bANvfiXVw2EnFPR/XMPjEsDl0//Qbq0AfUqY2Ne5Ed07rks1f2Hy0/+tYFkCrf
5Pp2knZCt6ROLxQhcClMUBtUhJb4E1lvh07LVmLwTBNvXl5ypOjlzbqYqd4tou8FwbwPsI8uE2XK
HP2IBG/QavSWIEe1P1BhdMgIOvqdldBiTI5y3+dYx6XOZMiLFTK0XlvvIzU40lOSvq2ffreRTMgm
42iwVFERjLC5NzEwFz8kTcR7Ak2QvdUKVxgDt23SzcdLorXt0Iz4wuQxaL3LWRe7ika7e/5dk3uZ
dUOTuWxgAbaZabFsyxo7jAND3lqJd+t74eOqCV+zGuwRnDtwHiLNrx4712DdPGbenRAseQZ9oYmT
+Yzp9xaABZ0i5lMajTcxQaidrg7ixOjNTwz3ztMw3q2/ShPAKfGc85QsEeUbBN30+6VQgqRiJdgz
UfaB1omPLdR6fCtj9YxIn34cl11ZhxYWFmc8MpcHVasVIhHTvcIujbgaokxdX1HHO+ig5PzwejHr
kFMP6K1EepcER5eciVgMRxTdnva2HJoA5WRyIq8ZKShJh7EKZUH1xpTjFmI+7SmWI5j1ZqgPPxu1
Guh6Ry4X8kf1CfttyzHehZzkUO+Ynyc53aH8T856Vqb0vA6A1qvrxUrJ/bgmZ0ahnB61co40y4lS
vA6XaDWF3WZWR1zOxXmRgyjU9uI8THYdVHJCVchZlU0lPPNxDh4zxepHKPO47uUBpceWgyy/Jabs
nbCBeATtVHtnZsVD2ZH4640qaBiXMXWjZFTOz+QkzZAzNYfhmofxmAmZvE/I+ZuXqw1KD8f5znXE
XlPx05QkMqxm9DCu84nfh4zzSjnXS+z8Os6UKU3TvJyYEEKOggE4ynlgKieDoWFFgUs7iEtKncZ3
wm5yjpjKiaLHaLFBWvdo5Z1rgn4EfFW8EPx9ipac6XptvYhZCO0NZ2Zbsi169qUI2w8zg82UAWef
jNFhaEyGnj2R0JPX+XnD52C9KN063Rl1+QxVofoAbK/45fVi5S27NWNBVDpKpCSv9+MBj6qFctsz
nG1nkPxOPV3wqXP86hmU0xrHXER7SOVsd2bIqzPsbeXUt2b8mzAGFh2LN4zUmZxYEO1nWDwzNHYZ
HhdyioyKq/odg2U82kHIoDm3Yg0/0pBus+kriZ8usIbwQhk7hmXG1LgdJziLHF/kBLtllF0w0s7k
bJvUL1Ic426LsXfH+HuSc/CFgTjpk3yvMyIf5KycLWCLUch7Lti29dMCnNIwdmR9f9EYwqCdifvA
6H1eZ/ByGt/KuXxkjjtDTuqxwj6zN7dog3t25Cy/YI1nCIVBFzlUK6UbsVicmy5TL2pSjbskiiWM
tNksqYeVGLVglLoBUBY84Asu2Vkt5YrxkEuVIZd6Q4XwUCFAcB74XktFQpHaRC9Vir4JNKCzKBcN
EkaBlMFPdqSyEUqNw5Jqhy51jwUBhFYllSAVmggDLNQRqZM4UjGZkU4SqaHUUk2Zpa7CXJA5D6QQ
qbhQC//WSw1mRIxpW7z84WIT/A9Z/c32T23k/4nXP0EhaDb4NqJ9hLzTl6PmpwuLDAoRbNKjCa1R
PaJix4cOdWiuj2EKDSgn7YpjtXidO+ObEJN2P8ZkhGqqImc0WhtJ5Szm18aq4rNutUdPJBPHNNz+
luPcUmdUHs1J8Ov1wu9uZTGdTGPmZKiy1ap13dlS+SKsJassUcMGKYtJfWy2VLgVuHuQxzf1nF5n
WT4dsnDYKRYql+ijL7pU3HgTUOUoVbgeOQ6u7q7ENEbIB+tUPps+syHYZIh4I2JeIlU9XgKWMHS+
1rFQ/GJkP1MZX90BloYXq8+T5S18Rh8mqy4OZuW+ZFJBdJASS6kpdldbKoym1BodqToOyI8lMqQj
9UhVKpMaEmWOVKl4Ehn0NET3gM/OsU2ynCMdTn5KyTaUZ3wxET0p0VIPi9RBaTy566UySnpMbMyJ
p89SN7UQUB0poqY1Hrk2sOoYP0LqfIExW/v1kl56jGXgbrBZ1gqm7MlYDhVSrZCarSNozm51qjAt
72cndd1QKrym1HptqfoqUv+tpsOMHDxKXdiSCnEutWKF0Ejv0L5WDzOeXQRl6hT3oBQp9pZac4zo
jOaA2zfaTIjRVWGhEdIUrklCQ+fuDGTryKu+RnP5I4rRsxepbDdS4x6k2q0je1dS/3YQwjWpiGtI
4yMS+SS1chfRvJXquS119B5BnX47xwfkF4u6OGoVC22vmItT3djsmfD/QiunCxl0wtSyxaJJOdyt
T/i8WJ/0ebNcv7KSS8v1zj8e/v+8r0BP8JQ6mZnX9RKkH8ldjSHPuNrK2V9vrxeJfOTzJsWI6BHr
bZs14w5Y+JXENh0CC4u99Vpvg/qndHHTwv6nKcHdrXevF2hGf3/q533rNRsjONzA//ed/nh4vble
pLLZYL0mHjOMoR/X12+uypoDQXDujyeuNz9+wHp1vYAHKJeLa5vC+tXrvRUr5z1ltsdF1i8sdfP1
k4ULCj3xsxZn4994uSvt9vM5680/Cbj/6jng0FDnlf4lt8HWfH7ZH8/9G8738zmrdvn5M8uhZqb2
8cx/+coGj0RSBtv/95PWL82JNuyyKb2vKSxa8ETgD5c1G6WkJI+yeODzYlXl1pvNWtYhazuSda0F
NokxyufjH7f/9WOrjLd+l/X5BMaKLY1D7GVNP2RNzquzcY1isEM8kVvhnLqO6Xa9upgOm4qZ8tNV
6rHkEHu99nmxykGfN9WGIkYOpofPu9ZrpRIhMHfztF0zwZ+Prl//r+7jE4PE9PntP5+jet59DTNv
pyqGdoqLkYu2fFfsQgCNUdyPkPx/4ur/wwiTJPd/O8H03/Pv0/f2/e8zzI+v+Qen0aJWxzMYENoW
3A3V/hunkbw6ArvlUhtv8sBnaN3w/gLFAMPRM0zLUY2/h9bdv0yyN6z6bUtfE+3/TmjddJx/HmCa
nmoRf3dNFXYGPMk/B5h4xuKUM3NzQIZDHhzZimtjs3Pxzk2QnZj4WF0ABwHTIGXfcH6V0Q5gHpcH
bZxmv2gclpbAuAiDFSQccFOLlPAo1tLKF5nTnC1aJDY71cHoXXd9dB7pw1TditVwNur+VOn9uSsI
PmbxZWCGv1OiV5cCVzaovb3tbHs4Jy6xPDro4dE18XeV/P++cwB1WKI44mcgEWpaZ8os2XfSLrW4
OBlE9Q5NbdmbNDzvXP6J24xj6kjAypytm6rmn6WBUxryV/COLpH6YT/jefRprXPBiznPgoRvkMXh
jcvGP0CEzIIWkkAQtnCullDNNqVFptSyHqs0P1P1SyR0sPrtGMbL2Ub9KhdzXztJc201KwyEC5ym
gLY9qAszi77ZmV12p0fRKwWX2iOpFGZP7iVMi/bEQAgjtXgaKmZKCtAuOiZIrxk0aGzNFJ15blow
VZH6smBjI6zlbRfdepwmnbCgSaAxjJyXpIbHdjVacmBT38VBa2rvS0n8JHXqGy0ntuwBqwVH2/l6
IThtdcnrQO4hUvQgzVq5EtVmytL6nih/QJdsvQNZrG7sfsd76Fc2AWgyarh6bdo/rhgtW+Nvv1P1
/rmgodtfZiAh1hKxwLO3oxv9RAEDMBAWuONj/b4d9XuLNCuxxCz2JxxHHH2rzY4+XP0GD/JEb1r2
C/ucnzunZVQNXO9VcR3o/yxM+ykMoRU4nd1su1acAcosOy9tfmoVbeJWIxw/w6W4tdLiLuYH4Qbg
4O70V+aqQPl0/Z4jMRNl5xKOw1ULQYTGc/k4QofbJqHqbrFdEzqQ1rSsxPoe0bzpRve6W1wqUVws
9QfmpLu6gYbFjA2ofJgFacofJRPRK+DFo6iBA+HgqEAVGjRUiozNADATp6oeh4zCNJey5gweIku/
op8RL2PmRZlK5aSjHAaVcE9C12gd3uJJuZXho9BhD5OF/MvHAVuq1evbbhg2NYU/u2LUASw3zHMG
OkMhZh+MSKmDgkLelnQYmkFUsaXDZF2P86GaJqIgjXMYIMlRx0imfyTKERXElQgWlPTI5jX6XCv5
ZuKIpvpkay65+Z4tYKwSA3GhN8bnbnKbgFT8bWgqpz4KCYJgMLgK93HtvkMZuBSqTcdt/Wgron9Q
wnznMXgrtTZ+NmrGy1PyS9P9sCiw8NFCDjXVJdjdN3BRvUMqHum/7oJ8hoJmZjBo4quT2y3+B9wY
c5swpKshvnrSDgnVgkiBE0QGpPi0YD/qNI3n2x0R64xDTdaOyOk/2pwWT+vGyGNcSYZyA6403tXy
2IbFH0M4u0M/1L6KiZVBpI4PzK4VX2eIPEKA2wxCZ7J66koD5bptfbpNa/ZIUxdMdoOBKZ8vxjKz
egdrtCEoFwWxUdLlntQmYxrsOngQrWXMH/BhmQfC46TDRLcLM2zBztBD9ozVW1osvV3oAbYYqm2Y
xI9V3DCnjMvHrge0kZI0z9NQ21PWWe5ErL0R7VRIXpymx5Dk04iNTUVk1pRN5Gl3TqPlviemm5Es
kJGe+xLigmHEpNGL0HdD9S1N8OkXuvW86OVjEkGLplSXUNIQ2mfbLJ1zOtMpWNoiGN0i2rFLHjY5
DDji+Uuxm3gBRtO36Fp6CwqKcpZeWX6OGQizUOwMMT+nGltVW2Nvi893b0R9f8DscO/M3bz3tAom
fohROXVa+6zrrKHrIfJBH7XywK9r80Bbx8zoLJcDcsTyA4HWs0l9zDYLUwkRbrKLleMzjUR8zN1x
X2WTtR/caeagw3GUCN8iWazttgz1cVMY3S/dISJZhzTJAVhXzknOwBff8J1SWoCdxgTgokKWKM4b
nFH5QBliyo9TIGQeymm56SH9HpRWOr2Fena1wvL5VfhThJMmbrzs4pTGV2/AIQWF0Tsza64Phmdf
qxRqSlqKFGOpaftJb9ofr6KVL2V9Pc3yK3ZS57TeAJA1H3ijfbzKMs7mc0aXPfMyPsu1fsJ/QZjm
4yoUFBpwny0Pt15kUw+s4iRQBtqGoR7R8aXfz5LYDiF5XAFhTmec1mulhISZCuO3PrVU+gnGX4UF
wRQnFI6G9NuIVZo3er7PG9gQrW6ygRXmXVTCOhHecs0lRiyi7QX1BcDzQPHnpCzXZgYK+h8N/X+l
oWNZRHT+rzX0/XuFc/n73xeg2sfX/AOXpP4ll3fwklToRK5pgCX6LaK71l+26kkEkmMbtqO5PPRb
RDdYjf5DNFf/MizHJMVquQ4fV/3fWXHqjv4ncMuTSHK+m2qj2wMW4SfVb98fkjKSZLL/4+l0f4aV
mxNvrN+rlOz0Irveml+eZXNG1RlzetmXpGgunPb3Io6TrRuPAzY27So68gawNoLIlR+EmT7CPGRK
RDVldJiUFKxvKFdpmJa1ziPzwHDOHZQbfJOALuG2bIlE/GqFWvt8PN+RqU+qrXjnlODXLo8B6lWp
eaMgRPmdOY4bbdba3ewo5a6NmxumW5yRCsazk9Vj5OuwiRuDe1Po3yaNUYyVp9sOBCMqrXVXKwoF
0JlFi7bRMZEQTCQUxvN8JTnPNEXaIg1JoBDgb6b/LGcrYvho+F12iFUGhi0robIyX0nTl3xDSpHT
hUFoqn438/guzMNx03V0Ynj0HC9Tz2FqAKRdufSsA4CA6EsDiTTnTJQIOJa2T0wy6WkcP47ALZqQ
aRWxmgaAhvvmFQTJrZmF+RgWft8xZxgbC/hUaj2Q+uTl1l+GfpwuS3auymVhfDnSjt11LF8EFXs1
LdOJmExAVMPk00V2jwD4buag8yIOdZaxzzh56HQEJ7O2myh/AMZaT0djKGkn2OgiZxYIg2Bpjk2h
LQCR3Du1Wp7d2Euxj+HNHZaWYzyUkrZnqDmpPblHjsqkOkDz2TAbChoGRT/PGxLzP4sxYRGp/NLH
0O+VU6VyMNbjvbVYb54eHvKy/IrjnfeDvY8G6y1zommr9DX7/dEPl/aO0/HXsDAvVABuqQih/TfT
oeK6HdRVORZMhvtFEbmfFu7D1JsvCmcJs6044l9Af/2sHZaC/YADPb0IuHr4ytyD3bGagZgfENq9
sGwwg4aRcyjavSKSd5pYdq4Tm7wVsgfdgCMzQkwwk4BwfMxUlNElSAK4PMyv5zzyha5H58kTgevi
LuvzuGWb0+H5iCKqwrpHK9S2pireDOtdIAb4c6wyvF+SjUZ1eEBTecnatk8ghvTXjuz/UWC/2YRT
fq3dSvaOhawrS0vfdZbN1qUSD2mcFjvoWvF1UNMjLrDhMe98KB/NgQNLcT815w8IajI/zWOUH5QU
Da9D/GM6GR6Bp36TPgSUXQuppcOBR7eYmxL0dwnA42ZEkFDgCaRdRDwXcqYRwe+vkkTZuDHoBmXA
z8cfswELuWft6wXqwNtXhN1ThzvgGMeNYOI8vXLSD6MyyPrG3abNzOHCrq6oGa8s+r0jibsv6Sw1
ZIcgtIHaNi3LJVWSS1Xx3p2Byu+1cXmJyT4F8dheyh5mQxfOW1vBtt2b5m2VAepBhpAywXDANKEE
5EXiHUz3+9FN1IP2UxG1J6lglq/ps70ZYJVuKsDEnsjscwl4+uzW851bptNOEyOhlaSB/ovXQ2Fz
i7XD20+apvjqQP+BDrh3a2aU4VGdvTwBeuZtFP+gGwHJdG4eZ+Fmtzbu+03s5SfG9/U9npqGx4zO
T9PsPPXo/ZS4Nzvb+ZYpnnZj1QN8cNQ0L7EurRW9dX3G7LHSn6c2sdki8IuNZbqyiQasNxOAeMNk
re6y6N8VRrMVzFc3w9hM0NhIesx6/ZIPjrUzFXM45zXoCzT8ZX4zlyJ5sqCRL1qbspMcCwpFe/UA
678JLJojWLs7l5W0bS8K/54IV5GSnRWHgoe6AOjxM2StHeDiGIN6BBzVjw5fzYQ7TPP2MKkmO3t6
4NvMfu5NEuf4kHdjI4n+erab2Tk/VJF2jBC6A7XOO7rtbdJEtnMGU01Cv46bW7vVDl1UfjEwMu2E
5+wNclNn6HtHM05eOYEW1CuGDwnOaV1z5nuVQUG8GB4mgBkQkNk5m2VJbAp/yuK5L8vv1LVc09mc
bjVGD3CMw7eCqEqgtvj5YbdftfiHkgK0wqBcg0NtLTIY2hdE5eeipdi1K5MzQWDwEsTY954Kub1Q
61uXt4Fuk3eaWtmNZGlYh0fUhlFC7KQuoIvh7M4RecmQUK7SqDUMjhfF1fU7QT45FipSzohr1/Pc
Yh9180vsDNWN5kTPoyBn7GHVicgO+nXqxltLcxOflMuDtYDebCP1ljjSQzzBjvDsbvpm0mp0A4D1
Yays8jT3vFQtDjXigvCWNbddjkaXLF/Qge/cppjJTLjsMuem2Nfe4lcpNCzk3vlbXGtXTmjdAZB9
chL1XVkteSAyUzsoTdidbZrjOx1tJ1tCEMrMcG7j6qiHTGQKsIGY/qubPLW+D/qQHAs3Dwajb1+s
qaUvoQQlYAj+fqWYLkPUxbchmCo9qklTWiMRUEBfnGvsr4tjfhFQWvtxPufYFIAHe48MfSqwHu3X
bMnfRoMad9AWMA0y74C1D5yCjyvXJVZYWJRFOT+7ij2zadvfUuJdMtl2M3n4qCeS4cu4jw3kK2Eq
2SWC2lCBAyOHExiTMj6AcKZgM/duXYwjvuHNKVujpji5nIzzYshu3NS80qDhnThUs56PxY1aeq4/
KK3ypPKBJsDcvzAaynYmgO09xoneV11h8IsFj2xi2MMKgBMpWmIQKpnRboZa2EhmYGsLu41PQxpT
D9IfRWrp17nFZFEp+5B31bFdOAeOSp7c2NSiNiMed0ot6orTic5w8zxL2of9wvRg2GZV/aJ6+XCj
ywuhNt9dCiu0cEdmETKwntWwHsj7FAztbLONt3oLEVll47qlSrLftRDgqLyFNreAD9jnWvqaKciW
C6Y3zku5spndgb2rRzWCAf/wlNok9MKFoyV2UIh4Xfw1ap+H+FfXv4KTxYvmdSMhz+YpcnTvIe3P
Xmy0wdw6xb6qWEjosRYFLRUnpCWw29V2lN1CqRc2eJCyjFjIzQaxRZYiqtrdDGNKO4KYcXwX1VUz
a7ZEDrvfrHK+x1E6bLVY/o2zvCZ8+Ji0+TmMGEiA3KAAI+Kt6ai1Fth1/s5yiPa1qDF9NQPwk7X8
MpZU46S56F9bvRwhSVqUiSnKsOt7PiqmjozN0KevrWNNm6ZKxv+XDvBDcw4jcdBvJoanvV0kJkOe
hTUWuXqYmSP8PGucQaZAjEhM1tl6CMF/0OsWyHL3hvEuOjDHo0NqsHZTIQ7J5GyawZqu+XSDgVbA
wCjce/mWqaGX3s/jw9QoRdAsWetTiyXB0ksThKGAn80W0BwSSNo680rBpIN4MJxrVre7NoquuHg4
gs7hfqrtfDtojrIXWQWX3XVwL5TlXVumfuZ296rTd3eF3la3spmSEJd1KBbjyTWGJyRjFD5Rg4Qk
WkqOwGGTnGM9pAhy2VSkFQP2zMaW7FW/t+0KX/hgO7wF6h9MwbLzbOPymxKeZkGLDcw4C+pS1289
+7WIe8cPaz0/OEWDo6Gbv0VVfRGF/mLJrG8/xeCTRpBjWY/rFQDNVhGcpMcB8IUblmZQ15wKZpWC
c3e+rQrZ9iCc15FBq1YX2R6Czm1EimDEELix2sHYeuVxZumikFEvE++BYeN3u+qOCu2b20GEV6Uu
39XCPDTNc6N5PxwK95xy2DPBPGYTeYupeo/7GXPoi+cOtyIRB0pofRvDhwV17zsmD5oS+v0M0C+x
vCtr01tFpWAhZCQbQpWZp0Mb0+7jEJ7tCfcbLCIGY9m4BvggZlMinvYEo7YN4SplaXe90u8BLD5b
6N4KAE5fNeKSGZzna8tyMA3rweggrBNa+2ENi+9G/WXu6keeqBDuZdam1/duYT9xpu0R9t9HFt6b
XHRfw87YtUMMQWwIz1kz7TEgOvzGM2xSg3ZFz7eaZ/kkvc6+uJZHkRr5q3R6aMzw4hZW4pem9lhp
TEuAjEBCAOmH/fSqQe3LhX1fCffEO/vXYIHuifC+0M1c10RHxj7eEt6EZ5dsmsXcuW392FfR16m9
hxu35x371Ed3VqruFM2FhkCs2DDfbfOuI1aNytFyu0MKYd/hLeeZx61RtBuoBc8N3Ufy57Kh3mRa
d50czvGKgM9hPrZCYS6rEZ5SYj1wZ9vZAM+CN2LA7XTDoJhsJlaNKj8gV9sraIabfFskZ4dcUMXE
343h2Ik6OYhep9amOkbGzNRR6peL6ZFRpqVeT66F2fVv1GAnrmvRDOw9jzOuvlJ7mbvu29R2lxme
vNZ87zBtQmHqsgcn1HRm19RsWPOb4onj4r6iKn0NY0IndfFUDslDmXWvnTnfKKyuk2K5xG29N+f4
gDfxhyHUOzhOV7tlwTKAQrUBTemOeCxn98kWpbFXIv0bae6rLYxDqg1HHBLQ6IOBJQ4L+gBDjEEo
RGxrzQmsMn+yxvwQ39YtJ1ecHVhUDeErLbklpTyyI8u3kQJtKK1qGUdhUG2l/S5s7yA/3HUh75Ra
Z3moUr7UOxYcytm7LU4Wa0qnIkHDTo+AKEguapKtSdmAv6rlBxJ70qCfbLhvEYeIocquKN8BCMCN
2kQPXTHxy+jnx8IVT0ChLk6XnOxsIAWv76yB7piy/7/sndeO69qSZb+IBXrzSpGU9+lfiHSb3nt+
fQ/q3O5dfYEqVL83DqCj1M5UKkVqcUXEnGMSvVSexWo617KRQWkSNq1ZnSqD6BPKsIW4qAvagdbA
a6/B3tdlOxw0RCkqXskmeu8S8Qrr0IAU75BfgPZbvelC99YkSO7wKfd98ysq6l4V8qNFjAqM+hN/
6WEJLx9RJmLj/5gM5SRM5klTq99kfKql7FKJ2JEbenbzcys265qAF/Z3tmqaP6T5OMwxL5YePKMm
30YGtB9kiAXUuKkHhj5WXpz5vANcU0mnv9SjuQkUCAZ5YgKfmt6Zsz2WzDxVvSZt3slWBZLIyK51
dKS/sdZ9Ay50RV25Z0Wzn4biS1Q0D0G1U/fNkymvwyQ9wxVkXAj2s6HcyrKtqUbXIk+WghEyfPOH
edpV7/wPpI2WOX4YbfUSsMDNCTSpVn/CtPTThuhAZtl87jP1WZSaH+gyX0E77XLyFQufRqdlHWLo
1frwvUTPiDFcu+VkCbT4vYjLT1RTpyFUT5Ap6bGGb5r/lDcSYQ9iva6JqCFD/kh+6L7sB2QBAzrp
mbQPewJCWygms6rpjzzwkcPD9ZqPC81BW3bAhVMa0lvbms+Q/NxGsE4jm4m81N4G4hlZ01ZB2Z+6
RHHL9L0T4s+cY+Jbyb3DXhBbIjwJphnMq9YdqF9BpEbXujsLRmAHguQImLzxmO0EfbzoCdb0LFw3
SrURW3DBFBZIZdHW+fc4DglFI/FTnmAfcmrrI/Kmy8gcLJ95iRALYkoiKEgsixujr9wQzDW8wmYv
qB/GiUbj2ZTZjdAc67n6IMibopeoKhGlpR1I6C78gdjmVb16jhIf9YSA6igdNQRqLJiAnqGz6Xg0
k1vF6oqdvYUNSpSTMP5kafyCTjJeBybEqyTO6ZEM1wnfp10lwlPNZdP2s/I41Qu/SgEVaLzMJWc1
0qd1HolezSCgkHQC7a5lXJGooBDpXObvjQK6FE1/os+XmUg6OSFMaxJvg0XTSam8SK9frbG4Vkpd
0fjKqUxVfH5pjah4YuxImM0mAIZUqDMVMQsH3Qlodr09lkO7FtrmAyzgFZ3anEsnpJTnrM22uiCu
pXY4571wzrQMgzg8woTSaETQnDyDWnzO9XI/Gf2hU2KHGJFV3ORv1jQ/xZl0V8vRtKvpWM6gygZf
rm1S+CI7gx7YFJo7jeQALhs9oJ7rgjJQ1Tcti4ke+46sF2vaOc4yOpeNQ5W1b6HCkLumBlNvmjJc
aiN/C7OzEOX7WOWKS/UnIgefhgTjTr3qlDcp7dgmq/uGcwS5llcRKIfy/k3s46fSZoyxDlgj+tE4
0no8Ec3Mx75oXqDqujXKPFMPjmyA2WkNyaoh/rXXr1pNuNvyXLk4HbAQrPJJH5FjC1cZEJpR/NTE
ZsXK48Q3hmDDxomjktYO1M5fzP0MWztkrgaobsVJ5sKVrek1kQYUmMBFuVBI+X7xo5tiBY0TRu0k
M/LS5te6yo8jYqMUfWmn9BeCMHjfhBJHDazEOIRlOo6H5XgxeXvv9f7FktuPrElPbaWtye2Ge+Kq
UXmTS2aBuCPBC031MZ9+UjX4EzHfasX00zckyH61mjiW0t38hFIYbC0xKo1MvB38PylWnBBtkT1R
RQHcZkevMOUVjHs++FdJbmH6xIYdY79nh1Xc2/oO3lJrEVGmgsCFtMvBajWbhND6jRR5DZ1suwmQ
hGpEMHl5SXuyRtPKA0ExVx4NlWhVad0R34boWjm4Fgr0e6x+NNpwpnJlw0RcHurwazpvDSu/4wRj
ueoBTULNYmJdrsUgcDU9P4uC/t7KRWKPbe9MSvaTNNNu7H6DKl8W8BfYHKqjpILMKZuuB8XisyHR
N2V0BEgmrvbwtcNVZ4IpranqHQM+sqrLp04dbKntCWVo+mPBuUyMOgV6Ar3ZiHpzp2qIK5iXHuk6
s6uD1j1U+sYg+gp5LnusmP0RLqg/aZvTA2vlDezZ3u0EXzzMrJ+6xM5IA4pLXKZ1gTZF3w7fut3M
OBAqSngvKfH+WpqPfhfUBqvatKUCsEnXbS3Y6mkLp6Zp7mMh1+5gBqGr4XPtyKexmzB4oiL4mkM1
8aoGnG/X0zIPUuDaNfhvxQyjoxxOCUZV9SnWrQshYPJ6UJULgLdzU6NgYxL9UlkkxzdB8DQL40X1
8xdfM9AvtAnZkmMnOGFbqZu4TMZ1mhYAL2SJfXOOCHtB6RhW6MK/NBGcNy8geDBkTMarXPiKF+Xj
tua6xcTxTRMUtj+UehF7OegegeCq1U0TRMzbZUy0adcTyZjVXhYQIlY31FOmnKMcKGts1Sapc1XD
OxRNHm329oTs2LAgzVdg03vluUi/GTJ81sNpoch3qvFcl0yTc8w1ucEhzHxXlAXw2axoU7JWIk0/
WIbGTmiZ4QQWxXhOVBlNg4TEy2DYBkX8GZZIoNEZbzXS8ti/lWBGUklbxVm1VdKKxE5BdFu/mA7x
1BkcDWQ0VmMONAf9D21ge4pklNzGptbWoUHNOXIqKQlkPYIeoSb0BoL3JV2m17O9ViR30HO/cT9v
SoioHnyQiDO15aKmX8J6/JOZJpe716woqACKeZUqz0KsvhTA1leRJtyb5Uyua8YirQmRfZJU0KXg
tN3OhG4TwGkocpEIOMMjBQuWzExMoM/lKQMZRaUawoYY0voSx8rTKBUvIcx59VLP5d4o83OZm24i
ccpqPV6axh/eJ8n8QWWkm9lGTxEHFCDZ2P1v5yL97UQ6vHjzOsniHdQQgCRj/lIOGlwsbcIIpO7L
tvriEncUh2lcSSIVrlqjwA+a+lhIMlvwb2ltyeplNsuvTG6czhTg9PcsTASJrRO/uVFfE5XUpi+d
sbQOSwnhPXYgQHc/ack8LFVC0F2C4kZsErRNapZuTliBGArAoBW75RBkfIAzS96ODB1UgVSC0Xjq
1f7dZ0YPCsuey2Sr6tpWD6RnP9LpxwnSlks2IKwqOiGbJqFTbjcyBHZ/GH8oqxhddeknIQVOUgyM
igDjQuAkXMGCND4PziBKtyGOfkRyHIKpuhPc8CXX0xHALnutfPwWR22TmAOJVRQlhgEIsHkWB64+
Vv0tFK8KAQlbnytvAwplpfJJpiUNn5uGncfZiK2EvqxmSybVRZXEO42rIv55fQG+fRkBWMq4vIHl
W9EEscN+PDHketXpFtqzPv6GYX0l4yUdzBszFIdcOgSedcTlor4HY/okZ90ZqzE7j/BadOlea/3y
MLTilg5zT5UImop+dU5iAZxyQYfuOTIK0estzekfvfU3WN93VEmOEQHptYaWT4J8rDCcBezvV6qv
XYdkWI9IAANx4Mmk7agPv6mevGt++yaK2rkVaqxUWXonoxAb3M+U/wYxDY2cfaOKegdV+t7IJHT+
uisrAnoTfGMozU61ZAFxw66CDfITRSQ8gMkA8haRuEAi8ErvzXsDo0s1yk9lpNSyxJl9TMpJN4/L
yXkMhn5aZTUhc6hC1llZ/gpRvZuYKdazfIKpfY1a493qredFszBr+FmyIkKzMLAZgQo1CtnFFABz
gkp5CSpGinG/rp6DbDzHBsBiqw43+gynpRuLX4K3toBcL30+uZHUMpVVCfBtpYXBBG9AANFBt7dB
uCVCz3zcPOiZf7/8S9T8+9i/fcu//djjJ/755qhZJ5PC6AkKeZPp9yjGgg3mjai9CkwqeSL5zlro
KNCJVEbM8y3HGQsyC/+3vNw87v29+R88Nj4gLj5tESCRybZdYCaAZpCFLsEC0uLTJNii+Ofm8SVG
vXZrzM94vPp2Hz+SjqDvp7Y5GoGjhZmMJaLEUR6ZWFqF5eWqY0YEzuNuCTQeItDyKKF+CMnM0fPN
iEX5rxNBWEy+jy8JF+Vk9fWNklrtWiyxQWsd0JnHy/znbrL8lsfX5bSwumlZGCXWLbZw9W4MinrX
LebQx83jsce9xz8YZgCa/u8/N8s3IhADWpyokK1VcHP0LHkQB5o69i0TTdSwTNDKXbt4T2E5ojBI
8BUyTq0I/eHe35vHY5mAe97qvsyyv/jC8JOCWdlCw0csZSYAOGjHGUr0NTO+IaIzmdgAoJqFZUhy
8Qb3C6UozbcU3k0PRMMz5eE3aU1yVpYbcxFANUW1L6VpcixLcKeZZVLRct/JxrpeJYnkb8kyPiNx
AimuThupFllcp/6U1GisDM0YVzmfnxF+thRwEaRatnGLv4pAZXY9RUA8a8XJyOCqyYBm3LmwknWg
Q4om5hgfuTKa6o4o0OlkjvMN1FCyk1W/3YdFsBOnikyVEJ1x7ifU1nbckDreVGV3atXKYkXV90wZ
QCrWwCSxcxvEO6K4l/g1MmJT1KMc/iyLvYDJJXtSg0uVKTT43TJHz5qMzocsboVBvCqD1Jx6rQZ0
jmpkLvQtYrUCW0VkPyO3TY8i4M8gb5VTLyvKCdMUn35l3PmCfp6V8o+RJZHLj3SnTCPYIFePdQTF
gViJS9SOJuBLxT8kss8OSHF8YfyQLNooIF9+G7nNjnnB/n1m+NKh3DX4f2yOPt2CiXcVEq/ThzUr
tdV8DiOS0UEp8jPGv/w8k91OBKnd15jqTLqLMbpMt9U5Klrjs8UlAMxNkiw/hYaRnUSBiIlyPKKx
rYET4pTWabflszR6vYQcmfrcOGKjMo70SMnKyW9yUBm0sqrpoG/gUv1RaBHMjNhsvcLBlctz4NDJ
QwTNhYmtKnkmSUUpQR8gcyXo/1OYTSdpZCCcW9MhWl4JsyeB6RzbG0mE1uDDZFuPesBR6UYCQcqs
5kpkkRney29c70SCX8onNiCuuBxEJkooTRioZMzk+K4QddwqqXQFhhmP/fPPj3/RMgOqZodc0NzP
ePhL8kKzIXsl1O2n02eigyr2rnFxV+uRFlp98kMdpJH/PI5gT8dPvVJ+xS5+whF+TDII3Uq1H0bp
KWoDrKaq9FJgMCLcp/wwZFxb0kxXtppvw9x3+yxVkHmKB61lpyjpw6FgALMRjFVVpbtSiQ5Nzj4v
rrwuRKsdKTXc58VeiKdtVRj9q1rIiOtbrKyiTAyM37hWSCqA7rNPNQTrVgWEvBdRSKyu2TNBkSCp
c60SRvM6RKCGoMVdKqkpaWjtKG9tZSzYgrXay+APR3NK3gdBZZtK4UkM6EXKkM5I9S7dMNpmWzJa
rq9VxE7GiGE1pcQBe2wZo/YKcCUSi+skuhPE4KQdbavewHip5CQl0fz+Hio2YUYmfnRlSchUBhu1
UHpHkPamiW/bn5U/GrUdiAWVJKpgvKFXBXE2FnT6gmYF4R8c88XvA2NlaZEnyMW4h4xlQhjr3zpd
uanzbQ45bcI6uHSCnB6Ieiaka/RXspzYZV/shQiSfSmcRFTSLITqwlctgCIIr37J5FUOc2a7SYGP
dv70/UWB3dc3cDHuEN+Ih2fFf7IwyNmxkT9PdeYIk3KoKilzO02/kuG9Ldv4W5UuZDVNNMmZWRRm
+5Gj+MANMXmTQenXjb95WVjbmgnJRRhDwyk7RmqiLO9Jw1H0oNzMgZ84GnUeGpD4PM+i6mQDb0M6
rUdNBp3BjrLBfs8gbMylzm4wjA8FGejSSLwzzDsQdhInZTEjzRDhr0TDsSDzlV2cA1WCCKssqVwa
FPJKyapfI1C/DANSL0lia5G8oHUdW/epicZNqJETDM9N2lfBZx9K8mun0XDRml1mGME26kaCoBLh
VRJOFfuzskCBotbVT1pJLNP9rijDP5LEum+ImNXr9AIouexRznZTgFZMiKTFXG3XBQW0EILSrbkC
h+StLlvJRhH3k8bITjaiwtXrTlrVi1s1mprP2Gzp1JeYs31cA/CsSFj7MRs93xsEq1PyQdVDuloQ
10fpLU/mxiAQEK5KkN/qpnxGMfUFUfM37n7wzGheL0++o8/BhnVXvWS8WZlGUy+XketR8TMPGJ/N
MpoA2E0GvbO29T5FLe+8ivZyq6sErjxSA9rxLIVj51Y6w8fKRxeYJIp20D5DQZk9jYqSw30uA0l7
94nQqcL5rEeZjCS6Nt14BMHGhB7vqiW680DakdXSK9Rlts00PfBjBkw0O1ChrY/rViktZEBqx+tp
8M7MnF1EL15TSk9XkGsuvz7zmdqYXEtovuU+X5NNNz8Jc7xlRQp3gZSftAIRcCBK91BjzyxnWOvQ
9vQro6s2YavC6Ujz31FIiCyOJ8phVjZauvox1pDokLkomupJDUqUb1ZKZ6zBEJov2i8tNF1Drj+6
SbTWellfactaAIglgt990r7DG8p7XEBMKlxLDG7MrDd0hsxTYGCmaNpS3MZhOeOB6DKCeti4mBo+
+iItshWWt52idH/0an7JgHTz3PpO0+XDwmh9SbtzqMLMHPunCu0BGzUIGINIBi0+3C72L3RZTA8k
Kd3ndlqx2qjrnr0x6F7pqxbGwcYFQbVQ6b8FHWCbTengjnLrjaL1IxJbRUydgOcuEb/BF/EnGOVG
zVWTEE00jllKewJ/vR3plehV+TbhL8MBYtW4diR/LwS/eWMgrzMTBSNxKe8jrrteMjJvSkLBPIam
aB6nVHCkAeW8CBkBElCUbETNmBgV4/IXDdgN4HeJ38vFYQerm7wdDqLRHP8PgYPuCykbS46AONS+
C1HkK+06AboMYSeNipSrn8uU2B49rh2j5dUnwNSRHgTZbiheAQ9H+38eWR6e66UKCJ8Uhb8wF7sl
78VK93pdcakiI2X0wCS//vMlmpM19qBhM/k4QyiyGS4um78Jwzt40P3jnk4TedNrBIM+TGGphYTz
cXeuaThnaZA5Si695LPRMjnEN/a4wWlaeHHevfFVuxGHEI2GmO7xW6f7cLkXmZQubaZsJ/qpfATz
rVjO+b4kItaJhNrCMDRT2rf6AtgzYGjI8CdtQ2MubIzzx5SFOctWBUquRqyfG7HLATqU/PX7ermp
BH/wQk14fTyUhKaP8wEcRNVqarIdmizaVoLm6o1sbcwALqQhN/vHTT9Azx1LDdOO1W2IBRIcPAqs
XnkMv4a4eTulDeKko0yrCmtPPuEi4IijBxSQYS0BinFMRCpGjXKf9sSGoi2pSHgqyYT3sy8pwFeW
J8mmi8xTV48MFzNcSmqFtR22VrNH7ig6HT4pO4Nn52giSrwoGKO9EmCBkI34m7KV8wEV6X6gPFkt
IXeruDbtVBppmCx54Xhbyj29hXLfitCuhhLQsqIUbCWspNr3pVg5dBcIYcVmtJfHwVwXbXBoY3ZH
XRbU+1xr5JXUBMvqEjAIeTxoxLnDKUUTPLII0RANoBYLnseYwn1iqvR2Hr8wouNWadCmlGLfL29C
MDIw6JroWAVWt60jEfMgrz2m/bR/3APKYjhdzCaqmeozVrHoWvd80qT6Ww7EeWsx84UdVq+L3gAm
IY6eWA37UFVhj5TsZ8hEP7cZLyASxzeZEbxTmfUBtJJpz2JPbEvXf1Q6HbCm0hIUKWznJln/5I32
5qFLj4y1S8ckAhKdUEBI6cow6SbpxOVKfgCaYsDvGDCHj2ox8tSrevMH9nqTVUFS0D+UvnmJM4TQ
RHd5WYnksp9zztqGhjnE8z//3w7xP7JDqFRX/50dYvvzGRb/lxnin5/4lxmCKGj8uAr/SSpjJh0A
4P82Q7Ct+Q/qPQmo4L9FSJM3LYqWaIAiJAhMXiiE/7JGqNJ/WJZm6eAENc1arLr/L94IQ5JxA//n
MHKuCSK8Wh2stSKpkmL+G0+QEr3qoGDqJ2kC4ZZAOB5Ckmf+ATeVUUrd8zc8uoza3tODEGEA9Deg
6g1yrOXu4yZukEU1MQribml/PG5mIYQ5tNw8vixGIKF2noZeOsjRBqvrv5BXIBnq/8S9evxDJ+So
Rn1WhQcy98ElfHD4HvfkB9RQXYKqfcOv2NnCvCtjg2ba465fQS8ceuyravE6VzpZk0KNjmy5FMAz
3OgFngYVla7VVicIVQhfwwzluck1FTgqT/NwH+sWnIDWzI5hk7HiQc0h3g0hc9uxWOZ4+BEHbpsp
+bKWBElaeP0uZMzGVBNTv9Djlqzk5gJgtdvV7RKaI4A7sYOqvE2ENXqCwWsKYhOgqrU1ZPhdSGq2
ijwzigYP5mgLtHEkiw8bx3K3qaG+/4O+UqTRSbhmbR6v84H7fdyDX2Js0eNWaTDvHjfSDHdJHECo
9sC8Inj4D4xXAmxt6c5WZGNulhlmWuok0i3Ors84SvYhyjOxbYytXA5YQ4ksgIFs8/6MWzVQ71kW
VQ7KNLDjcN9YZ4GADYq6Yn9kMsZmP/D35kGF/vvltCAknRwgwwhbxHtABh434tLye9x7oHsf98i5
0zepysBs6UA+Xvnjxng0JJcbYQaDPWLTpYORdgz/Fw5dHPdekKxlYZPeAcmQVMich7FEQBLIVTlI
DZphu3rGyGwkq/GnFh3m6yjnipZRsQdFthc8iYGcnXpE2a2EVVZiJfjETlgJ9wqMU9fduGcRKqes
sheoa7PskCY9iWeMK/aA0VKHsrtPpGPFKf+W/JEcRjGvxTGMXFLfFJSCyRZsW0GR1cxnZWT6/lNo
ZN9uaiRlddLhDgfh5EjtDrfysKr2gBwakYuizUVyM/Xb+Ut8DrlKzsj17ejGoNHobdBgRDdnxh6D
C7NYRt9AsoTaITjTUA+09uhRqbmr/8YXeruo5wjLrZBMADkio+ee35XY01/0jrHv8rYxftGoglVm
WQ4YxXRYx6B9yQsMrQ3zrpRmJ7oGsrAN4kpOpfVV/gCl4+0790/RVX+BMWMFbnto79gOeCfQM+Pi
6dZqtZJRtMvHadHy2PCpr0TFNjceL98xUbifyTa2y71wygjuQWX6zjycAXFK26Kn3esguY/VFd4S
OC18WHcNoTdLUO0FrSZm7em3g/Vbf8fZinhLfqeebItqNX9jt05aRuVkIdktISdYeayV+Em46WKj
Td3mNIbsT0ndsYMF0253N2Xc5xf5WXmFGyBprCEQzQHhO82VsF0ED+UdBOO2r12AhQob5cDT+Wze
SnODzpFBC0gNsIHMw9O7fqAibV/zL+M5f7Hc9BwPNoZ3o9tb9bsV2cYGUQ4sNKvD9b+m8dJBgGdF
6r8NeYVLzVxHx3RaiRciMLPWQU9tPikH4U2HcMPEkoChT/V3fGIghC9nV25bZlAkAVLtoYd20p+i
8Uh+iSFZf2dMW0jNJOXzKCusFBv1Be8GXanA7q5Jce8P1ct4kT8Y99VvjIQGC7S13R/MkjacTXEF
6nleUbpbjcsJpaXewoyGgGns2xId3ir4qPdutBXRST0hGok4EqsRFTmmIBp8bntVCaT8Y+2QagKe
8szGNVZwtP9Y3xQS++ZX/VF22mf0Y11Zd6bG1e8BklcbO082P/vIzkA949sv9uWFTE36f9IrfaVq
Ze1o+DFtw0iknvONv+3PU852F3w94yC7+ZQ/swKL78bkfMi8MnLDn6rxIK+Xzk9/RCnQH1E26a/q
ASsgY7b+iLfblTMHQ1XiGJS8b5Fvx256JOEQKSVOJKd+qo7tTK3GmoG4aGP+yWdvehFnl2hYpX1r
lHfWDn+yTYCI+o/KzM24aTBV4UnSsNnKn9O8AjPHR4pLLk83FrxYt4bHZKNb/GkBnK/ouaE/uEkk
rhPC9olox5O+il/CaBmzmptJ99gy9ixR9Sp+m5414iIZGdmEd7jqdqBRgUp6pT1H76AdBq9Ys1oO
H33szdvyErfISsEJrTmWIVxZn8D0bfnk7yR/nbeb9CJ8I4Dm+A6Cy6Hns5c/jaAU+CRGJKDb46F7
8ectgh9x6SES3EcgjUMgOPn0DeLJcQ+AVU42ORc61h1plz6h0+3RBwlu8EkTJ8TDULthYStMW+JN
4rv6lY/3NTvGXwA1rO/g1vo77WwAK5+VXzKSPXhaIcq98a3on+PqmDBAvjM0HgkMYj5LwBl0AuFg
CB/NhB2epLTmUH9L9/bNP1o0lqYLREkC7IKXQVxnxYsGvaqsN0UN/NIrsnUrvZBnKIrXBpCv+AfH
AQlFQbhi8Ygy11dxvrlw/oisF7FRoHW7jm8kbSI64c827vPd7z/k5neRKPPpxS4mG57CR4g8q4Yo
sRx0W3bhOdTAskVohsiCKf/CZckIWpu+cEypZHFknNT/COnsYoLEn4hL7U+65T/0Lh6IdP4w1n9S
wzx9F34HdCzsJ7QW1yB9I54cUycvt13Nx2G78t/gfdA05tK3FysPhwPI8zH47vUDzZ0k2+Y0ADsP
9aOcbWD2ykSch5eipjHq4tzrhzUvj1lyMznRQv46JniREJnb6GqJK6bctJ9pacAzIOFUcNTmapBD
JZX75J1wlV180/fTRj0p5/nsP5O0Aq/XlvbCm9G6FUtMwkQfx+wbL4FWcN0gFiMfzsuVU9mk5Ku7
kg8+9ZTLdxkpj7aTCCG9pe7wVHjojDyk9ukWkXPE3B99YHtKRuxSR5r8056ptPdCac8R1H6k8FsN
CSTZQOlXyMotkDSvzJrtFzrbgLC1aK/frAGa6p6qvELKjx4vx73FJhK1K8YTeO9rIs/pYcvVeoif
5sLrNIJKN73qmOlR91d8P4CUIL1iHCJLMRHwjNnljYXoeXkqmkjnELkyu1vb2uJLhhv4LFzUai0B
kOTSqzPDRHlox79RcpVjkKZAQyj71+Sc0xSSsZBgaesgj6xRO9KurSqEbHsreTGGjbyw92xojtG3
+loerXfQ0vmVR7F/+vtwP+JQZqexMl+r0uEl3WRqZns6jGvzS33Fx3JIbxNJC8ty2v4RDKc+4WXE
wLhuCUlYQ/pcK27+0V6FNVlkbnARpF23bc7DXnmvNlcdGf1v/TGemCCZ55LnmN1wr25yfD4OMQvx
cMyc5E1EGvRUg+PDz7DnPaIRCxoGcUN076FsICpku2pRK2zRovTJi3JhXEDSSEfOE3FW9IvX4pf1
Lr52iJoHt37GRU2vz0sxU9+nPXslXsWaPbs2rTt9LQLh3lF266v4qu7T6/Q6vNbPvP/8sgjCBCZi
uz5x4aDbviq2zdPwRAOGM7Z05hIR0mpOT/nOeJGe599wdJVok+VHZtE7ygCSqFs+g7IbfHeX8lP1
amLIlsYs55AjIsj3iUPYhLduG9yFJ+OHE6deS89i+4oISXuRFOC17LahdTm6+GrO95ZNCa/kcxmE
v+AjRFVQEeWDHQZfcbEms6XaG+TSWvQZPazZh3rFSSpCj0Gwm3/E11ZFpuk1nZsCePGg0YrJLdLd
jgxnjNywNIgl1D3lMw3sQrGlT7epzsUP12mLmUrmKS+guclO/GF2vm5PXbvFlCn7z1RV1bl9Fr8y
Z7beTA8FbJJ7SL4YGzbNEdm7P3vZwO720t/qWy0fpWjV38jKs5Jt8h6ReocRfF9dJuLbLK+6J9/8
8ZXiDmd+ASYxwNdWtKsucg8xzW0wXPHzxkkWHSHadabdnNGP860F0wRpk9/UdpsadMWRYKIEsglh
a1b+KTn7r7yiDuXsTIBFcO6LdZ87SPUpm6w/GtvzxVW1KtUr8pM6uhvl15htAPfmxB2+pYyvFafD
6O6xm5DOw5b3PEOZexhmWqPMcpcxBOZKG6Cc6lCW4btYmqnKgHu87Eh6kMzd48YIc2u3OAZMs/7w
FdjKfWgxJu66f917PPa4IWaEWFBRZYdhooFLW0TrJQY0pfVjp0bSSWDewiVUF4JhuBALH/cGiXyY
x71MEHhd8fIvKanp6yTt96MlRhiPlh8ZNaXNN//lT6slNl1Nh0zbwvyPseEkwltVB70r5+wUtQZT
nVAQu9otv1A2USLQqj8lFtKRTELs3mNpU8GLNwsp0corLvuPu0pJnT+l2bCSLzrLbeu0wCh/i99I
pqG8Eo+UaA3L4yoKVm291uo1aC9mr4i8OoIT+a18ksFaq/bwi09uX28UddsbO9in+Zcu2eaBiidu
beZ2VBKqLb5rXClWyJALDOUxcR52sUuOvYi6YCXECO3WPKmqn7ojeUEr+a7fleMk0YjbCyZpkXiq
6P662W/+Ol0EF2DYr0VkMXt9t3xlDOgfwlVw7N7ldwqkec9ff4rpBtrCqt3otnWdQqfz1PfuWH1Q
dRJ0Tdc5BCOIOshEM22XuU3WG8apd3QKF+lDv7dfwuQEv0Rs80ar78XaGDw5cTj2U2Wnmst4Uv7t
f+ILRWqZ3rQvWFdX5HtIB5PwRmoe1dtX7uVbNh5SuioP7QEx+cyn8I+A5Pct2Uy/oSd9xOz73o0r
TXDeOoSRp/iHTTGV3qCv/Pfmt/iogOc2qxhnlLGW9rx5WDmod/gxAhElGrOWLb/Ud0AHDNDC0qHb
qB1QtHH9u2KXZeDMfviIsHBiFxt6HO6ytScMwXa+0a7tLjgOSCJP0xLwCADWRo6Iilb8GdAOghEl
dPHcxptxz29jkofz2SrcCd8SZZJizzeiDt98r/RXmC0RHNhwGYp0FU/24AUHzkpSZfMv6LbUVP1r
yNsJguZVcL/H1cg6Fh38J2OFjGyrb2fRTo4+8n238aKdsqk7JtF2t26/ZA7BD89aKat5WuUbXJxw
w76QEQv3NnQzfn7DAzfhVjGSOaolEx6u7zfqZ2VPH0XaSywsd8x3qt1L+F2cYnBjsh3wBNjGTYT9
gOMB6dQPOQ6vtU+Fz54K3IPNvDblQv6Mg0py1F2wV93gip4Ge/ywrm7IaMvI4zQyVZIN+BtXyhqj
JIutdRS3eNTHTfccn7XCMV6rHWNz5Lvn4iO8MwhQwOP9GCvl6pOLFK+C5xZy+LDiuFhu/8VcEeJZ
CIqK0lKP/hdR57HjOLJE0S8iQG+2tLIlqVRSmQ1Rlt57fv076rcYYDDoLqOWyGRmxI1rPPkH4wd8
biU87lnBzPvhAlFSX+UtLpOv3I0msHw8lAGE3skMz24ITYsj3cvwKAI3yYda+xaNQMYeXPmCspWe
Kc4vdeFht8BtryuM6CGKOzAEYWs+xGIbVQLvsvvOnyHJq88D8BMHZ+EAmAnS5TFTwp3KSz+NI+1A
Yf7NqqMIRw2uIb37N8Uf7ake1NsHWCbBT2dK6ml0KJD+QQzACKD73sU/tOjjgT5SJLLsY8WS7ROm
D2yIhHOi400EuLzBM6UZQpE4fGpfBQJNVBb2CliZ+obshdH1oRN79cX7vK2RnARIiEVspnFkEnFm
ckrFJv13BAd7Ld+V2I7WYGAqKrpIV+cvCWLOnrHSA2/pnO7jsYo+zF9QBJw7riyMLMMIwQEA4oYP
F1AB4Y3mW/tikcSYWtiz4DQfClG9X91yKeCxpH4OIPE2/LLFxe81HPTMrXJqtf147p4gyOMrNr7W
8iZt2SR5X4ATW/0y6S4oV3qePpB0A2XokQOOtWivqBUFYjQaT/zNW6/7WJDwctGmIwqxleM7IlLW
Mf868K/cR9dQfDBGhEhZBAKwT5TspqNFM0367ldo+ohl1KMy2MV9dYcgPRlkPQ/2+lp8WM+L9lRk
3jS4kuTk+SXPXkJ2pteochj2j20QTcdufsAsj8Fd+kRgcdkDDkWHkPyAq6g5DDmfKzY9GgdAB3AC
MkWbw/o6nqvduAmvi9tzOyH2XoC1nBl7wcZpf7ILD0mkXA2Ng/O4Ksyd/WIJinhnMWrRbVxxbrgc
XKCLFpsGRvOtuECYaI71dAf14iQKtXNsUSp4HDntl+EZTyBoDMteeXZ70UZDc9LPy7myiFG1LXal
Q0exUNn6Dl2Uy2p6vNwFfQf3sZm2y+2xU2AhcOXO88gJr8zPzMuDb88Oa/IwfnFqdOiqUrYbBPgD
O+++umXH6Wx8qO5gObi0iL+zuhl45HC0+Bo0N1N8EVMuggVr3wQJTfzZsCvKCHQBVDEGWQjUi9tK
+P13vbkxqideRjYB890VSfPsg8KuNEzF7TCoT13ta5KTwB5CCmeg1djF1aao8Okic8TX1c5tFoh3
ARAW4YazY04EfAVC/qane04odlEWFlQTAzc1aFAv07P823Obcay2cW0sJg9IHOwuxQVP9kOMziaP
f1BVUZ3b2IHjsZ8RDovo4gl6Hb0/k+qBx9ouP3HwJ2shfOtYjG/Lx3TkSWPDhv1O8oqCjEM65ulN
1PYoJfJtu2W0vjDTZTlVWzpUrhVh1VQLk+GtG55awQnTQEWd+djoFfpb3jvXW71204bnQq8OOTz9
vfKhESpd4prg1eu2wZLADJrZN4vTwGr8STzaY5/hH6p/bBh16UVfPHx6F3iSndcS9Y0DzLa+Pj4z
O0uDh6LDcrRZYjF/2WhfeJsAfnLDw/EY15vIOGeYVhCC3tFVcmzjCwoxJnSSyoE1msse4/THQsHY
x/L7/II1E6ZN9jAdOTbaxkvok0NHL33rie3XJhriPrJrUUPJ+5ygQOY/v1J3tUyizegun8QbhyKg
4ECX9FMRM7+tgtRPtDM3RXlVb9Eluqk/JLMZT+N+hAP7CssaYa8dbSwMPMB+Xek7PUf7DoO8aosq
nWdU5YCtbfRihL7qtnireDBToDh+e/ql9sIIpmc45PSgPs9q5LQn6WsZPYDJ9WvmUlDOXfoXDRnR
Har05EIkDC8dG8kDjs7oFqttWrv+9Nzd9F3xmT2Lnv7RoL6MIZnb7T9Af5i20isWBH9WuyGNVPJj
h7FOuRXm77radAFEn0+2X5VleeOQRKotXrmw4fB4drtfavERAy66OBzA6qPwyZGe7eDn78xj/Sah
Xv3DEGtp/dW89f1kpwoK/gDEJuMeOuGOQTy+jqb6AFZFIMsBTAcGopN8GAYTN6o9GY1T7TaDO90m
L7oXPAEUeBMHH0ZJG0QpxZ6Mbv0vZge2bOTk2P2BkVKptfykLe/mg/zHrivCNFkd4RTtWWX9tfxR
CUSyy9adWQk2fgOXHgOzX5QT7OCYmNbgQOluZfgx/cLd2qXn5jnasFq/eZN4+nT9AbC0Rjzd2c0u
3KqUbgFcXZm2/cO8N0+qN++TgAQAeGerjY5GQD7gDH8cy1buICm4UXphoEtTsssP0klbCYuBFsMP
KS7F+TN7VKtsZALAGJBh9qM9yoxQ2kfmISYmMvF7TDyqA63d+GV98XAiVhxfWSzyj0ySoGHbiN/v
4Q7mMav/Nr8uRPPZscvl+/nIX9ZDe+1ubIop+An4zUtCmeDJW/V9/bJe1y5YblnkFB+cS5p6wlgk
Xr45aCj/w4PyETZurO/Nb6oTIXZKzE/SbfyMj0jyol1qAJ1rhnIVtgbL7SC/wC3PX8fN8JvT9+zy
U3bEz+dNa21CiVe7OJR71fAgINLu4UyBS3tP/ifF/rb2rGN0huYQb2YPD6iSClzz0rvsI9a1q0Pi
KRvLL8/Wft7Mz9ObFJgHNKs1zRIM40flgN8CVXxqxz53o7VDmULKo7qIUZd9ofwer+yR3WPfsDH8
b9Fcw21D10v7BOZsQsSlG2Pno5okyrrBkMEmzDs5aAF8LcYBL2JC+Ir7SIgwXcV0saghVYCoVWiX
C9ZzHmY5hbmtch+L1sEu9yZR8CXqeTtDrYZjueXKp9UxN4OxW5RbzcaagUWBNuwGSmR5k0seBSLe
d9/Srt31H9PL2PmETcpvmGO53HQq5gH9O83hia6PwvQZVZP0Ab9mW93o+PYMBLY0FsaNuBjrmD8h
tScgDpxv5RkhofZdBGll0482OL2xdoTPcDO9zX8iHw+L22PzJvT+8N3fUU9Z0ya/EFk5lNCwbO1u
7sUvgCtt9NRXYddKQfw83ydyIXof6KL6SamQeFeg+ZiP1GReKqQX+4jc5IQBAOAmN9yr8eqKvQhJ
JWM8DHBnRz70eLuRdDF/aLEjHsB9luuyHhTPCMxr8xaBKDGCohiHtVcAxgCTPKvZx8gnSrbTWzJd
NWyXFnKHwAtd+QCS/r3pBDCv/vmfdNd2MDhgfjGEtim5CxA528gG7Zbw0zvGn3Jn6BFGXkHyPCM2
aZOclfWIr2vHsnDw+23MWzcEdefDEoxpgzFDTRGw8X44oF3oOBvktyJ+byXMTwdE8ZvYTCd6QxyD
e9YKMi0/rn+CIwzs+2cJS6mQSsPmKaCHX5+XExpY/QFKVWfzm+Ahfpi+IF9sI/eyI7s2jHqmGdHP
4sMl9JktnpsnCJmRDV/Lr3cFDw+lMgdJdNQ8IpY+h7v21R9S/FgLN/okagRXILbf7K9a7OKvfzcf
eUjYQ9E+dLtuj+Uc5NA/5QVfpBeS2pyRhn/5UP8ebruJsyaP2Wjs4HeqmT5P2rjNnkPhjG3O0Dxm
nGu4a8XzincrZjPDbn4LHyJhm4GkxG0D+R8CIdyZ2Q5Nn6YiJLAZ0ikJYfOOtGKrZSePM+smfUHN
Lc2NZAUMLbGmxAxqglNsBiu+4hnGSAzdHMZErT0PQRkF8qOOYCYK43kgsMdunlWKcrRhzOjelHHH
1BS3smp2OwFCPNYUrvlJcRw+EVXzENZvpx0FAfNCGj8Xd2zhu3wvwNYE4p93pXXRtIAMH23TXiXL
X0wKGDv9xpDlcWS56Oo+e9Dz1s5FN2ManJ8YcEwWoDTTzw2NC7Y9PItPqQ+zSzxGHzL7GNW9J0NH
3nD3qICzS/Lwbnu8g9W0iwsSc/BPrCoKn+PMG47xKdWOHWoNWKvUoJi8OFHAlv3Ex6UyTt+olov6
UGIYs1YbajTr07gRqFfes59I91jqxYG8L898BwkwbLKAsg9gpuIyH6Inxqf9C5ZLJiJcKxhf6OEZ
KFrvLbo+AJP0tcmeeKSnik/gCb/Tt/nOISdr7uNAIgiNYuMDuTfHNydcobtsruMVgepvcWkocbbG
d6XbDTbv/iJjinOAla0H2hvKZIiHnLA8SZnPrH9eENJ6feuWi8+ifezV3HzK3he3aX2myczLoDBL
dv/NAUpa4M9yq0wPbyvKtOpYEGN2h5F6EtiOZCZTK7VNMyH89VKyjxRsd11cE1bWtWDHN0Td18xE
eefBAjTLTfyBH3dzrm8VyW/ChuECEwcpBbPDzW0rpedlulvkkVXUzmwUFBu8FX/4ysB5Ah14x2Us
yFpXve64HMutZgsboCPWApUdtlw3cNklcR/U3atxxjpEO8k7jkf1jieP373im1ALmwq7upsMoTsF
tz0kgMYZsBQ+VdRi1+i+XiWc1ZWPxPR73iBjCEZZGxOcHLfz3kkf5o7VY1Jl6Nso9leE1BBS4g/9
Sfe6XcaVSp32LYFskN6ax3tNPufcCZ2Q/5TNAuF3OTMwZ2A0Db5uuECWlBsqQ1/1wPAUSyIn9Bhj
vQ2MKW/SWdgWp+Ylf+ZQx5wDaZGLBegPAyMizRJsFLYMHDBN2WRXUT2lu+mk99hlOflv+Cq+4hud
U3hvm/cySHeyu3qgOsonYHf/Af5f7yq8ciRH3rcfpRd6wra/JVc+DlkikseUg1zvLSJOIDc+d3yM
TvOxDODlM09JHxM6NI4sGmq7/KV94dGcX1hkbHhy42tX5c1k4z7hsy1trR7zhsNYvYtAGHcdMKYP
ppkseUKcmMk6Ru8y7q5/S2XfZp4JJsSsjCOaa0+5Q9jiskFpkuMAlZGg5WlsL5OLS1yVEae+Neqj
hOTH2A41XE1vUIN1ZpaBnoe8dl/PWP02jG/mD7McmAMxap6Vveb1Q9a0H4Un6cjB0hJridYDEODf
PC7VMO63M4N5tK28t7/Jtfgi77v8ZSB84eVZMY+bsOuw70dVR6P02u3b31ZkiXCk28YhvdWqbT6b
4uPTKQSLMlkC2mpsRoDwbDGiEV64O3xGDIBXyrBXeT+4xlE/QRNycOR+ZnY4Y+/zA1sZN1fm3Y7B
oBD1S7rX9+Pn8p1JPIN2+secY9s/tbPdNzaee9N0j4YnSfEUirTMKy/R2yMoEmTXOBoB3PCrSG2r
MugM1sFVBpdyo2Bm19PN2stX8kpTERZBi1KJiQ7DE2/Y4f7Li8tf5r6OnPhS3/LCRgqzZXcQ8WPB
qu9gVdBPN0h0JI/HoHEbhRoYj+1f6Xlh3vxt5k7vQIu45b8C6G0FLOHKr/x7o89nB7M6dq/iRrkx
UhTc6iq868/ze5RupK1MrJcjf6PaT36Qg98B7rSbEG1RZgXMFm/GErBldNd2F6OvfY2ubAq6uIOI
pmFmNjyalCfzOG2YM9S6Y+HjJDkYpZylYPrOzj3DN+E8kE8O6+6mvKsMeZJrrrr1zfxCfqkB/uyH
F4YnK26iWIIEZmIvL7xGf2kv4pe6zwj0tuWW6G6XCg8+ynxfP9pAiR6j1g6gAVz0ypCZTIfQg/0m
v8lucY0/WHbRVQRsdswTI596cYvD5ydtdQbCsJmDjBrs15js/tYACjnQkk+8x+SqsuFd09t6hRuA
QdPADl7hL7ZFOY22svmy+B3r8JdzQa1DHkROxMYJd4HZ6BW/fMbKDG7hTXn573LV/fjS7R8V8szB
CxHAhkJyA7Dc90/FSX8SXG5p+lHzYO0Tv32uL9ZWO2duc54D9Qu3W2z/oYXs5Y12Ni2vf0teeXTj
HVZml/xpIutxAzFaTDx4L8DylJ0XFyf+IBkd2RegdBgbeHjALADzzwqbB9GWhBS89h/jk86nZXz7
84BscdA+MKVc3XgvYMDDdaZdj+3ypm7yZz3yDtpfA8kf+JpYN7C6Lff5Bywmjjxc3wbNht4B0Y3l
C/EG1IEhIokcF0Xe6idKzKx5sXbivmD75OhpDqzLepffqsQ1PvUvvjZgCfrLFsFCkd5T6DRU9q/t
kaBIKraEisht5PPUeymTmgX9Inw6dNg2n5CESYXOtnGAnTFSYYmIL+0F3qfAyI2OGjud9JPqvVZe
Roqk1ZPkAG9aS7PF7+bAK0GWNRXn4W9xn654B/A6CUbehKbs1X0Yu5iGvhQvqCUAXkq7GmwBZJto
62t/FHbZy7CFRaX/m/LTNT7Lh3hxpy2VOgkqR94iJyYNYrwxXxlhY1tRHqV3cN3fmarqEN3Lw4Mi
Rnj9/BEuW+vUfMZbHq0VPPUNTghzGyzgSFM4CBz30Oe82jqFMGLhw93bN8yvUA/AYWffnt8aprug
U7voDqNDOOgXUIEeAP6Dk+4ly3bmBWLZBZrrpX9vXkW3pY7O/fqTHRvTGAQwCstHOXGCcNLoO1hD
agMNDSDcodCUmmOEp++FKts4k6Y644JOedxelpfuqp2nfRvk2TZRHYPK9t4GbDCnQfWFvfWSR1v9
SYRAwskM/LF+C+haXEgxBEcgu7YFH84jMAtVL6FvihksgeWyE7y1hjvfmXW39/Ru4R4CqRfE37Zu
WLEQllN6kTvs3vLwWMauQV0LYsxXLWRKNiPV5S8hu+QtfaFh6LmRUZDTNHnNuX1KqTloaxoHoWUl
Uyl7xU//SaeajEH6ZH2E15ZSG116u+0LNxY3OI9QT4bTvqyfUnGjf+vfGe7xXCou4sEwMGraMEZP
3uiphjekgfPi6QyuxJNBsVs42XlCZbSpruRDPCk8mINjfApnTrpCORXRewOHRWFxqfRT0wbbo37a
WOVzkl8mZRPG2MZAT3LG34b53ys1BM4hlBkVMJbbgK3cou858+QQmMPh8WGnzk2vqDZT7TWSM2fB
gEEtxl20eip+EXYrwZbdsMraCnSZuSvgFbMmpKsQoo7Vvg+c/IPXwn1v4etsLSNh7DvjvZC8Opi+
knKLsTSE7L2mY0nyaKiVklHCY0Ne8ZHW+MxewWGNTAPbseuy6X/nAFUUT9D4mC1oL91rBkU12sTV
AcENPqaxir/JBhNX1FnQqNj5MNSvIPEZNG2O9L3sYnQaDlEdnEd0N+CWkdNhO8ZZRWLMJQU0n+5z
fzK2JmPTcYNsuyBuJbUZSxNKsssx/1+eo9VV5l0DCULfyYNPRcIbLvI3KYQyWtsCXuTpuEXRJ3Go
MIygtpYfl7+RveyEHX0h7Mf50lfPSXaSi2NBcEcFkR0HAHcV7sK0ncYzgaUm0y5mkBWDid08HpX8
a9F3qglZ7L6YwDUlwZUPGiK1EEWCyu0FDKFkp+yWPTPx2Su5HWsKV+9gYbMLqW5xZJRDZKnqLrS7
/E19ts7QkwZc/XunZ2BdbQTBpjAqa1+qPiN1280HjQSV7M7GTPrHeNO/xvO/wf7wmPb/N+f/91d8
MCG/FLiV/veN2Iwe6EgLH45fQLWND0/RhlOAkHX772tLqKu+0RtnUgGsrWmKXjEAjKUdT0ItAMoR
tdnvkohg+H9/MmoY9dMiadumPeCzQa/470v/vinjju0SYgPP7/Fj0lrybdzqht2/v1sthgaE9gRI
24AMUrnzxDn5kaYH1/7f19rHN5oMR+V//yMgvPn/n/77xr+f+/+vmOrwsIhMxt5FNsrs8d/L5qbC
jvf4478fxRKWxiSVsx2eOu0pGrdzTTeuLhBVhnCj8GYlPTGDduoqP4z6YIEDJKf9Ix1KX1y99JJb
NizHNlouc9j1iPy4a1WhaCe9TE55Hn9aSvGsqMKnLI69r+YqGQmMN5KMZCUh9Vqe1yE8zeWsBHGF
ZU6dv4UClj0Y4M9+Dp8ui8Y5WPsu8ou0oskDQbAw6dNyaLGLkoquIUi0NKZBmzzAE82V9ElIsrdi
rKbtmFCfojjh6NM5N/VHfFbdDfOmIBYmT6bPSqzkvRpCi8LRajFVj7uyTUuukSaOfieZaIx7oNHp
XPSytLc0pg8oJn5MkVm8qfg16u0FkyqzXT5QhXR2vlJwDNgp4VIYKEJEYZQnjCwT+J0abIuOhAJv
GaA1dhMHYdYBNk/ivM2r+G1MZaIaOGIwxQoZD5DnXaOixKImSbHWzOkjNOTAUL7JVywsjMy1BJLX
qqaQ6cbxGOk4MIjQmXVk6Ng1+uvKvLyOJ9GRV+MnLbRPLKYyN080IqSwdtAMmAmzCfcFx7ZtCptC
NRjtjYokuZLgseEJYo1EV5hKOtYTBsE8zk2wlD/mXKYegcPJnDyT4tB3sMXImILutETurK6TqzWP
X3+ILpP4nrRj+RxWeBJhDX7BKgHXTUVbDkZclUFZrCBxXV7sOu1rXjZaKexIl2CTqHCO45J7HXaT
tpTkq5cUw1soxvW2Lv7EFOYDmneapplknzXTdhazgBHRQyKBObQokZ8IjPLIlmKvycvPpEFtIT2l
NWYJU2VCWlh7OvLM+MBRog/kUP+y4vW4yDmglCnBPBZx50yg1xKO6kYq2KaMVyS2GJiY5lW4QTNM
0cujtjWUgZS8ed70ywqbGxcooWCmqOjVvWEletIkgUNiqCPLkCMzNrPUzP+wH233tbkgmQcTMZOF
Dbrk+QgJY4enoTLkyaldjQ+2wPpPLaKfFFV5UOacbRm+9bbMku0f0SKNMB5Wc9kZKwnpRAPItpp2
eN9zFtQgaE3PgKhVdQEBqc5mIOefGqb0ntymb0YiU8iFcJ2N+ipmtASjUIIrj0xVRXDDKOVoSxXr
OqhYPit1prktW1laFxpWTDD5pzPpbNgAjYAR2Hy7TY3JqYTtsF/+TUI2HKSMnVuVFdcaGirypEgC
He+z3UBJk4bRHIQkxTkNpNtKJhZdxMJ97nMxWJ1Q40CtxrxCVKvvdS7A2IAeFqjx0QODgke4lG5M
GYr/2qaHIaFQKTqqvrLOLlP0mXTzTlLhfYmQDNhio42qmc6iMoZIsgmzTTKbsyR6iytGypWRSzYZ
3cGidIOTYIseyINa+h3WMmBgDP/HEvC/XdWEBjh7bdf1rmbnuWY01TNDnLMF8vPACo4fKlQBEKti
8JlYgltki3gx1KI/VTItTDZ/i4b4Ps/c60ojxURYMg9a9ldX0dvvwhhjCnlRTqYK5Cio91Incyv+
RwFaGLikImTbooSDq7XPcyGo7xlwo6wwqzTAgqN49HNV2E0UETJmALbRmf0uG5MPTC5SDxHdHgNq
A1bkytR6ZEA6R8gSQlgiydJcLKm3TWSo+0phTEyCCBwqiZD3salavxSWk4xbsazjb4R1O21Pqzxs
40rI72CGZF8blAzkEZJYg/zGiE+lFMlPokxmszzcKryzqgHfyn4WaeMN8ImYXIKnoqYB1Rjarxoi
YDEDbKebM6a65nXZ32QhfBbCiDlFI2Q7uIgomPexRn2RWgzJLaIjB78y38QMmDIssKjUUShI6dJv
EN97gp7frPkhV9CHj96Mw61oUA5P+leuF79Lr1uBNk8jnh1g8OSe6IbsZiHUElkuYvLNJAlvZqjm
JLaRYaHSLw0TkJYc6cEaDdAmiJjE+u2uVg/rwBycgscMplw3QxQxVzdilcP0c7oIfQ8T56lMdeLa
/DGCb1iKHQ4XyXQXh+cFC8Ouen68xV1oxCyqWBcCZQltnDM11kl+Tywl9mMsLnZywoymJduBMQ4c
D0y/4Rb2PIp5tfS+NVBMlww+RnyToUCLDmZChDISz+2Po3bCzQBys6ZWnkVYxSDFZHF0OdYExbIh
tM+ezC4wVHnFr26F2LBOWM4UmE4kRQ7GaCyaX2QdAhFeZKbDGVJXKpAtk+7A6d3hkPmAqUn4gBDB
PbXEvkCWAHdFqCVbbwGX6xXLMWEB+5JDkSFEr73mIqBBYR7WXlhxZ4Q9UU1dD3MJQX49pqip612o
RblXIc/HJQtpXxqB8tdaONgjSXp+SBeGD0DCBI0WBuLJBGUhIg/PU5Y28432oki14MWayJAQA3gn
VUE9Op3eb+SEtQ0GT7FhLSgQc2aYAlxsmCPNMo52o3d1EOFgYBNq+7TMYMbVzlqwuSkH5vuJoWJH
UXFvWoQymVB1qKW1dJMwaJfm3E9CCPKYYr5KJuiywPr2egC1Kl0SmkThZuUdSawmwcw9LqVNrxZX
uUzvQoML7MyGHA3dBA5PMyKWsjtEiF7KLkW3xGFStMZrl2nyvVCfFoVAFTzkNsIAgLmIGYqtHmPZ
lqFrbeK1Z2rT2zKY32FeXLGJWJ+KYez2U4QrL/MAWU+mvSZHMM0tmvqxAIVqLfNglcWnFoYPu3im
+FV6nskt2CnrcFtYgSxWyhqqu3rqApStQK9MGlOs3BxSMMHOqdlanDsYQ6hvuFgFlgCJLTUIxewT
MCxFzMlMbaQfJdPuVdtI7lyL3jzhs0Q8hjvSv7jaSHhALalBmUFdiLvn1TC2uFa4UgKpQZaawGyw
/SsQ2rtKhCK9m3AyJsE1T2ZALKF8qrFe0dsVwRjDg7qQfUuQhNPA+3d7LWrx0sI5SYjfl9mMN/r0
cINe0LRfVCJ7ogU0qZCtNWiM0Rtb+D9ix2RbFXNshbt0GyYrbhXTucmrJCiVOIgT0CsphsVPyBsy
pGRArPhogYQ29/ANlbqRYzqxnqJJWrbGAPrSppVL5IflizVD+jxO8SY56uQjOHrEeFXTETKK0p82
9d+m2PNj0Rka9LKnvuOC1bewWM1tc7DmXr2uso7uVrLrAknaSnESrPc4TVQfBfi6saRdnTDMUUNW
rbRqhynWGKZgmSQZcIVwQiEyAZR+7uSGPudcRwWC2wUpaadhDICjtlkXhHasBryr6ThbnBITs5+u
0R/ZurAhp+GuKEq6zXOyYqlqZWy/Ggj1jcStxkhM8fBe8ErUvg/fJWO7GM1endXouU4JysG0vmuh
KpqKqvtq038YVj0dCsvaLxbtiqXVwTh/lNpRrnGgQirsCQZJTOVCbmxivMaSdu1znI0H3iuXKYVN
WBBTS0PwskTmF6kg2kZZFMvvyv4Z993oUKhsZSV+Ulom4CvHBdXASUmS2MZa/Y7pYEhN170VcsJc
Q6yekrDRIAHPBAcRBEaMDO7ePVcBJ1SakhxJk3IVCZark/EU1WB7UtBEpuib1ehYPZVTU64HMqZ/
jKkg9SD6CjOQnTBbNI9izC/7esEFT3oqYvytBFzFFR9nCSjHNaDaQNfL5m81F9FiotInVRfUD2Zv
2gxby2gEB0t4nJxRy64jIEZE7dmhEGm0Bfe+ArGimeBylXaSZ2nNvhELr+rM90rmHJ5yIcgksCNc
52EKdYBvyyKcW6QFLyJDsynp3os57ZxYmeBNTpkRaBDzs70+yrTQ8rjXFc6PPsYizigL/rTAnRMj
BeOWBH6aRgRNkkDVaBMMrcZvkWAQ4udKPumlb9BAT0jKYokAWV1DHDqNCTTFJUr9EPNgSOQkPMd6
gmMXs1ruBiGDWuaNOeZDEkHNDl00eD5hSwltxxa/nrNkNOBdnZ+Jy06ANzHjYAssOVKel8CnRDh4
HFr4DExbnmTruasPbe7Hy/BA3OAK8vDAcaoL3H7J7Kuw6Q9bxspL3F/AFG4CQXwkAAobJeQGClIL
BjIPH9lQknavmh7VvOB0vXgIF6a1olbAggRuXCBLa/pFpxvaSdplEhmIpcs9jYaNReSqbcRS7hcR
wVkaD7uM29L0qkmC6pAyBa3Weuhluzvi7nkvP+I7TmpZWrj4rpsmVwcYsVr8SPK6jKNE591SzIRK
ChTamE+KDvYaCdGRSCmKZYnFSV0KIac7ss4L14ws5rvWl9kOLWhUupeE8Yy75ZEPjvdaR8NG7i8a
9rHBDJ+UIiXLAqyVC3fAbxQrdliCBjl+M+zxUemhlixcX/Fx30P4pAq2QnJo5a+ijolXLOCc2T90
igWOh/mCK1PRCEHea8z6ROYuM6ZRGMFsVULaHC1r8+P8wPk6fNHa+AtP41279NneMjtWh6ky1mkj
VD5QWk3aimhRGFqvqG0nxdjG6XOVQ2OI4v6bkIQ/pQUcaHqaHou5+qySG2Wg7S8nrm4NOONHA4Qd
grqiQKhoLvBIQsu9zO2GUwABdKvA04WPqDf6dIwrgnwsbXpAGWi8ZUhxiRwOHiFKEFZJGN4OLfy6
QV1Lum3VmRTY5PiDmsEAx6WF+KhVWNi3Y/u3sPVqVrwcigH30HRpdUiMsI8mSwtdNQynpy6LN+O4
HldRzvalCe9vXuu9NfSdW7ch3MEw8bQ0vGQt5GtilfbKY7yjYYhqq0V313ODEZzo6tPrGuHKaxra
fVQVyFxjhxF+CBOI+xlvVGGFFTMzci+1Yq+UA0KpHu70srCuC8FXNHQNy13J8anFpAYzrhpmVcdx
ELHqp7USsXyLQ5cu+BVqRi228vfaXGM5kbzHro+XEWUJlXHyJOMyiXiAtAuIHbUMw7Bemk2X4WMj
CeFVbFGIrMyF+WC5lL/muuKPj5Q1tBWCkuwpCy8gJitkiykoRfmPjfInXhtc1Eu6O6IRJZ6AAi96
VbDbXmG8JueOVpqVpycWDa1pveBixEOos1ANhoUTPfxJZrNBnGV8r0kCJwTi+4AjnS/r0zsKqp6b
2LYH/J1ITIZR3dTl7AtNypxD6OPLon+Z0TMShxpMCte3wfKMSf4Qe4Yp02N6tLwZE51LrncfhNoS
AEjUovoWVmhLkWDtxB6eRz7En70IKJTiGZBWqZvIE2UViShe1zRvPHIATCG2eoqovrfKMNmSAvFU
1EsZmrv4pejTdW2ZafQ6TqcVVIAOJ2oLx6t8yn5inJDPK1R9uWJUVj36WI0WTqKGq6foICCcMCcg
kDmXDuGamFetZSAyMbxaAL8iJZGejEpyK3zZ3G6EqpnVZMmvivhl1lL8RW/zoxGRVkj6S2lpoJpK
98P59l7oYC9aH1FlnapmaDfAmdoczX7UJO+qqMLL2g4TB2qiIubtBmA1toZDAcNlKdHtk/uTYAYY
aBFFjIFXQ6tMPkcXowm12hlTjiOUNP6PsvNact3KtuyvVOj5ohredNyqBxIE6Ml0J80LIg0T3nt8
fQ9AUh1J13aEDkSfNMDG3mvNOeaHJ5OJK6MUzz1mJ6NXebiuO1jGieSQpjZrWqT3xLOesinCv5Is
gxXNJ284h0Pyakp1707wVY/lAHOMAE/J1kMxR5BTvne9CouJozyHv7gZgeodLIswy4h5Sz5VmdNJ
3omBLiLi01JXPnFziKGkx8IqWRumg4DUE1Oc1r5w8grv4qEBeWtaDybJABtv8lD9l/WTmWW2PhKV
NuQlttRceVAbxr9MUis78cloEkTBRaMqF9ifPDNJOc9R4xkY+7JBrKCOdLqTVuq+yjN9a6A8UBKj
dT2BSaiJk1PxMkahVMSPwCxJDHN88iz1uoARxWzUHZGWIOR9YsGzyNoqzC32fq5+hqlgXcKouE4i
ps5eVgYHZCpoLRPHS5oxkVf1jR5pjgdWjnxFepZWBtf3o0d4kjLwr1kRlmh7QcwaNV0H75kc7Y05
KYj0O/oZQfReFblxNSlHs2oYV3pn/LAQ36VY/fC8qONGK4TvTG3dXjd1Vm7CxWirL5/C2yav0Er0
hTK5FkoMKOr+uvSYds9V+1xMybc3IMz2gW9se2/m9Q7g9Ax6pBqJtJg2mBwYAopiT0CDMMqMGBL1
K3+qZKSsA2istn31feFHlBsaUaKskoMie5HHKd3KWnzwvFpcjz32Q6WdRZZNQ6YvPn6hZyDNIYpt
lfpaCSYoBj+lzuEHmlO/tZDTqnqkmzT1mDr0Cl5B3dacrATwdxJeHjGbalsLM3r7E+WIgTPcOpKs
ZBvJorEpZb5VYRA/9XZOIku1Vwv4fGRGxVukD8QQCWe50o+ca689v+yPwtP2JJUn6wDC3z6qOQbT
mdaevQysirdeBUdGQM2QHQny+PQjpO9pz+DfYMviRELUlN5xftbLz8QnNyKUTOTF+Uze+c8vBmN1
1zezoUrT0v1gaXl0WR7ul4Y50qieFxFdP9os/InUXB40b35eTUsdJsJy/deLy9P/0/t/Pn3qKt7X
z+uGSYexdyWh/+ZPBngkoGYvgO7l0rJZoNzVDAD/eXW5tNy23PvzwX+57S9Xl8d50GaK7lMCbUik
mb5ZiN5eXPBpxvkj/npxuXW5PikDdwkptA/ZIgZlfifLhr0Lx+3P68Lk/X6ddBZqh7UdvhjpBHF1
EtYWMDZ5rVLK3BN3PPEphWaneukqKSCMegNBgQvLNu1A1QVioO0nWNy2ZTKlWa425fTbHfH8EEOH
7MpOtf35hOVhy1WBopCr98FhuSnUVHVPGDVOtlaMialV4PYsj1vuWTZ5WtG6ZdF5H4UKxm0YpFyd
38ZydyNr2i6XP0dV1hAMWx3uVh2tQAhF7MDEAcrWTCsySpr5XsK5uCzo/qpR89BENGi6aqzWek54
2LKRhwZBRJBXE/rGCYUI1Bkjb74GAa1FZmpUPyMJiCQncLWiYxbUNe1CIjtiiGPbcKY4RTMoKlt2
8Pnqclua9ki3WwMcaAWuNpc67A3LPZ2fSdPGI8Mw6anK/3xeQtAuv3ur7z3gaGSDz6+wvHbhCzN5
ROhIYQVz+vPv/fpXlpf99THLXUNDJ0XqM1yh/3pT8b/e2fLo5Y4/vPZ/effPVyjMqHattt79fOwf
/mZOokkYV4dEYgIMM4vhz0wBKRBAaQe+9dCrCBdlCZ+dMTbHmNIzOCnoGZ1JSk4qhJQu3wm3JTW7
9OgK5MEO0nu2IyavOgptT1cppo9PikQXdJuoSUhwRLdS5qC8QKyQBia8d5X4ratBuu9KGvFVwlS/
YubCilNjlQ2pQNB1amL0LGWPlaeVKQMEGBhEnVW7Hr0PQacUUDcVhTfrkQlYfo57hjSrFJHOiuTE
NrFnF35XYlaiWd9lFcJPk7WIOgA1qGF4ZOmt8wm+rgo0UMwF7DYery0lOhu7POoiPX9sdBoIJVG4
KH3AulAls5l00+9u8CuSFeXvykF6kI3swvS2Xg+JiBAhjLYJp+BtR6ANtFQYPBLrMpGMbWCO+Lny
9ppIOSez0GvPg0RjqaWDKSm06dpZDZ6Qq9rlw2iT5jFgXENLrE0FET8YJAmr0k5wP0aEkmYhVNec
3qIXXQJvStbpZCGhkZovzY8JeoxKw5Yt6ZAHfYv8lBh5os/3vokBRDSs5xhZZUMfhHgtSK9+i6KH
gCEirN9bAnicKqs/RMOJk6Sh0ajR0Y/jK4HTaKK1Ag11gF/XWzDHoXdQtTdDU97luMU8W1NMU0dp
q+lox4McYUB+6WLkhkZSPuMySMm8g3NSNb6/Kk3qpFJMmmUk1RNADsYHQc2HXWmwdvDpwZLwXh2M
XjjTJ6i65rEUmRdLrEybDIYJwOg1zeBzH0vHXjE19GNttGnM/CQ0BKL1mncRZPUjK+e6LW9HYBem
OCKTkhi1IAMzjDGxl30bSXhIvB7juF8KpyCjhsbpDKYQEeWOnshnH8qIInZQdWvKASUSGLjI8jqL
pRexUW56TKyaj7mCp54oB3DABNM1FfSHTq+GK7VHGQzyJtZQgOmaYW0NeDQlxZC9oIojrqk43kkm
q6DMEg6G9xCrnXbXJPK3JuPiD5MnEgNQkOkZul31tatFcCnN9BxsBZ+4NnGSo60az7pevfmkGTgv
/HphY5JqdW1yTHxKm2yKiFFNSaWJ5gpzViWjpY0Ets4M0aaNJW/y2Pj0uyr4kVPe8jyrsInKdsoe
cJtHXdfxUm8vxiGJcOmTPBP5S74hgewnSp259iTlzTFJLTRwhKbaatpjq1O1bacE5rYpvFMdEHSi
qhnjSE4exoDBHBPWUHevZVK9iQXvIC0QwabeXZFL1zoYWPrxfXfCptOYCirt+CXFukCUAT4BuaaE
JwQSahp0WDHJfXakeS9BiKh6ykSYOqD+11CV103gnfJJp9bL8QE9QvhkuYaiQtxlUJBXfntQUdj1
GHvqCqQSw7mj9ND4CiH10dSm5UeqUzaoSbqwFR34noq+TaK0h/glrh1jUvuHtKlQGUYIZfhuETA3
gXBmTg/AT0J0O2aHxgj9q9FyTvZpC6lq6DuDIr2ZJCKihsnQX8rx06iGrVvHc1xMYGjnLvA+G0po
LXGRZ8Ia+sPQ8r7KNrqGTQE+kKQHh64JR/fQdchixpXVUZmCY29sgP862gSKuzCa/rHNe9qW/WNZ
1yLa0uAmK2T3lhQLnEZD8ztIssQcnhelS4zGhZhoNDuWta5mQHqdNvBOInkjdBfeomzLNRF4VUvp
Qx3q0s1gVNLGRwlL/uMh8/sGdB5qUoQc7iQAJ+4jTBXQgNIYpbFea+lOVgALaUJwyRNmogFIeXBe
fed4QNZ3DUnt5YQujGbVE8lrmJq6u76up7VsUvsYC2JVPdFX94QnfUaQUim0ZV9DBJKwr0g4Ljrx
hyCWNd86PH1Bg5RZNuNB1EyMba3hdFFLCT9XKPAoRrKiyofZohwehkZGD66GVIsFe5KL6dAgrkk0
Pz3NIjP2XCPvwmNcTOmmStMjdVLCiBcBeggxO4LwPJZG5bYN+v9+mOL9WPFDW1MNrjwETlN0HmWE
4dWI0YAkw3CJqdvv+4LGCokyQDOI1hMUQP3iQCYCgld4+a+JTjNd1KNTOwnoo0esFrqMhUmslLWv
IYUfu/HYVlGyL52xT+/IrWJMzax3sMEU8xssvnr1IzbFEM1M8aDT1MqmEIqozpk5FYwvfT5UdZkW
Tpweq54DiJods71p+PDE8tyLYwE0h08f4XiXRCzZZooFuQweSebSJKS65E+iy0lLhAhE3fByAL11
4Ha0mbFBzbctd0zkzDqloT7mdeOTY669hAlkw4jonX07E2z6eSP1MWYKP3sKhCDYB2ll7Ud1eAkE
QBV1pox7idke8hI2laD5Gy1FThChgyJ1OZN2pUXi0lw9JLDQHeZgHtFgcVCyjjTrXHJJleWmeSP/
69Jy9de3OD+hDkMac5vlhq6Rmc4N8zs3e+lRiBMgP0Yv2ibecnSRz+nQzHzxzGX6OFFwGuNmb8om
F2mkEz6jZ4otWQIAkspyM5iIafWq+Gj/JQud5zKlXzaqya4gz5vlKlh2Kugs2Gy1qdp97L35agti
e3lTSl33xAuO9V0w7+GxyvmgieJppc85hdq8iChl0CX5vFku/eU2svA4b+oYjCo5oji5RBsJBVNa
X2lRX8YET7QtC7ps/i1/bup5jtqGmr8W6Tiv1ZJm51aayawLItWPfdYsmegOdQMrYd5EhoaUabke
ztlKU0k1xkqUrS50Mbp6oytQvJDIlFb3XWNKO92AWGTOmylByCs0ZbLuyfGCVAUsdt8WuM6qXDsF
Rs4AocvyfmxzZb9cqkRB3he9nlPMoBTrazEfH1o4czGNJQfXlvewXNJZ6tq6ioQrCI9kc0v7pjal
PTr2LtC9nVZCM5FjRL8+Idsy5Up13AXKPW2RfJ9JZukGkQmUrX6deuZ5rPXSNW2Dkp8wF23PF7Ds
GLWyL2RJ2dcKxPuWcygYeNQHhsxQOaOTYV1aBrj+mSeWeNAUCgSlBd26sVbJyehYy9DHvBaeF7oS
0aKUuFnybsga/e7ndcyyaedLUu8hpp8UCkO/Y3INggsJ0qQgsnDks07CviRwQoPqVVgIcaMQhTMb
6qu7vJkkd6A/up/mzfL9L1cVSopJSjGHr9sHoDf/BszcfttYAwwVE63AerKIajMSFkRyoCAq7d28
RfFSMuG1CgBPP3fA5eoY4SnPx8mz29p8UJT+tSjw1HXTrJWMpqh2AnH4ULDHM+4bu34oDv+Wql0d
qI0wnGVghJO1o7gDfNPnzEvNGvhk7BJCEW8M3GHi2/QVsICIKBNukFfDc9xYj+WH8JgfaE2JiFRR
as9zQZjLERPiNY4m4xg8Ta/gxb6GCx0L7yl4TNF6uMYI4XSdfgNRnA/KwaXsSQexwJdEK4CEXZWA
GibuNMupsTrNSzYDx0CQOAzq0wM86aoH9Oq0ogvVMei24v10aT5zro7IBgk82xC4VNIDfJU5fCVi
Re3mhT+l04tD/lWtxHvMaDQJU9zgCG/0Y/ghsYrBnmrxpAk5A35j4YB3qok2zJyrwcURIqsEB3wi
hgFWUwAafZRe7wBYbcIrIZP6CpsxQotHgUqp4GA7j2bQlHkcP/2rfESdBrhggz8WIkFC6/Wr4HRG
wt2D/qWd5QfhTdl7D9TjmevV2LEU2LsrLzgyZ2BYkV+j5/HifQ14w597GNiN6x+lcKdi4G/XPYO2
zkLSUUsCn9fg+vsj8NmpYNG9yl/YD3DAT3Qn6Bodk0P0geOyIFhkI6kOwRoqHKUEvQXGXgAPrbAi
RtFAgUJFjZiUKzMxxg0k8dbdEbWFO3z45Uq7v1mN04xI5Y8jPm+z5GS4VcutZTwIifsHXPuVGYmf
Z3/L2vSah1lT/+MX2YTnzrxwvn339Y9fEJ6Imsh0QjNMpKmSpunc//l+HyKd+ccv0r8V5dBHiSJh
1BT3hYBkZRN/C4d8G3+0e/8eymmCbsERvWto2GPqUlY0juZp+mQPYV6LRi+Z2S6jbhML6DFtIp9s
5qRGvhuYOy+7wuzsCxiqtiK4gkVArcm8wZWR/L1ANEEZ+GP6hu7npE76CoXjhAd0W/zo7qL79LH4
0VBxWMt2dYvIWDJfkncVg4vbnZM95350mCI7LMb6reKOdCRc447BDK0B6RecZxkCVvj2FYxNo0sk
sGpzdKzBvKEsnVTcUc0P4wSGeaCafdS7jdU6t6r70h/TIzje4BtjAoYG4xsHFMEe+oFVmg0w7TX6
QAwpEiiHtHjVP9BYeCz50bHawCrmHo5qeA0Csn6kZDsMs95Ru2OXbWg/3iM2K5+RWJjn3DljlMCr
S2044fvbI4l6NUIm2dvkA62+I9wpP6BgOtbGv00fBKttFDd8TGZOo/xiEvR5bHfiNnDVM75QMoaL
NfapDdb75g4MIILn9DmHLILrBWXTBrkz5kiOUwM3wEe0WYe7TAPXuuIIGy8zAuBREdc3wGShsWF2
YDfr0N4CswT2SQc7wEB4aGfjxQGfAjj1jUSyJyAfZjpHSuTQxWd6A7stMr7zaDPLsIVyC5Fhx0f0
HeUqfZEvX26Hd5bgvFVO4K62L1/Hg/XKutJl5uYwN98KOIbsGbRwftXeUBKiEN3sI9fc/A97/gz3
/w87vi6LkqobumXJ6p93fED2NYouuT/LZnfGs0R4NGMMu9eTYb3Is8KUBBA7e8M2g7IJo9ETjqR6
Jn7PWuX/4c0QhPAf3oykqiieRZXsg78ehVrUDHpldf05lKkV8o+Q0SDbjHxFINpw2HD+sPHZkWXN
usq/FM3Fp4GLzfIJ/0h4Wd7O//kc/i9gwd+Ghfqf/871z7yYZ/ZB85er/3zMU/779/k5/3rMn5/x
z1P4WeV1/t38t49yb/n5Pb3Vf33Qn16Zv/7bu7Pfm/c/XdksSRV37a0a7291mzTLu+BzzI/83975
t9v/Lu+C9KA//HLzX/jtmfNH+McvyIfCLA/rP0deLE/6LfLCNP6uWrqiEF8h6rL2y+95F5b0d03U
NZ2bTd0ib5VxNsurJvjHL6o838XtqqQbKjuA8cvffku8UPS/W7phmDxFl5dX/P9JvNBM6S+jPTNz
2VAsRnxLpczFlO3PO32oh2qUSHUA+Oupzi2LKKAZelajiXkZ1QrpXKqStR6yiGR5qGKZ0GuKM6Lp
qHH4pQ/F91Q2wqw5LhFT4jXwQQT3oXUd6y7d0+CzWFIioRRYCaFSOZpyDes3bCHp+WRlRtoPcn5M
6dNXeuNhKLUjEdwAGzRjuu/rCQlzygBPJcK7au2IGAMIa1omjaOXsMCqaqSLPBHDodSIp5OXPi9K
JlzMbzr5OCSxuMmqxJX66Nka4f7Hpg/DNymYxmpquSFo+11AjM6YFSKwKDTtWEfJD3P0p4Oo7EhG
IzCOVmAjw2ZEAvTS63uh5ew8Zll1JftrPWqKhUdt2qUepx+6vqAFFEZvskT3fdLO9JJauTaZ6QFb
AdjooefUxjlYDBtobEXVszhgTyLlE8uEEoiuUtBpbDWFdTxck4lEJRNh9nnZNLq8Q100bmIRGQeQ
ICuRe2dsOT3E1K7AF0REN0acViGxYt8NhXsVTe5Z4+/VVTG5mtQfigoWSDiy/pMmb0PGdo7unjwA
uqMF3IwWrQAUmJEgS0Lux1vVjzvRUvpNUjMVMJPc1fPhos6t4gS+PTKb4VolnbGKemE9dDlNkE5g
5R7hZo/RIVMVsPYT9Z3Qp0wE3Kco6se0nwGRA7CfjEZjyPLfCXTMhUqfkxxgXVjKyFWmAEaitZvm
1FBUTSe7MkUE20wmvyCzYy1Kn8PAv5hJ0Nk5AUeDYLyIcJGIYVfvhB5MBBPuuWDnKVddZvDODPPN
04IegLYAmCcpwNMb4abMmXqmeFz2itWD0tGLBDuoUJ/iHOkNWiU7w+zTDCHcwLaBUTToya8bPpo2
BslDFyYUVlgQ14TJFn5x8eXslR4sYRYEh2oyoRGCSV+394ptWprh1gxpjCpEymHabBmeOyYCRo0k
WIO6U+MSIvkLU6go3Rt6heljai4mFERS2MMT+XhO7SsSVgr6Co1AYcwY/TOtup0Qx4BhlNz8iJle
0c06poVeQ66m3odgy+c8biulvMPEEN10MzhlnvShBjmKP48puYCL51JWeFpL9EMU9kZ7EiFNNNQ3
161OSqU4IBbVrX1GNhRd5GgztNSNukb6NFMiyAS6zmKsUbIckq1gWQjuhJYzuYW3fAIUQaJZvc7V
XFr3XtJhooGKHnZTvJkaKnpqVDnxqGtHU4obfIMBxF1wCKNPCHCAfsrq9j3RDdMkf2pV/Ji3jQBT
E5z4VIkUrwrzOSKXl5/Ti9eBau7MKADRVE5MeaQMVhOz77HIr2IPVCtTwOLnIdjkmGJGPq+UR8Nw
EZnSM9yUCHKlMAUmH6KgS/ndY+ES6PS+i7F/6vKM4miFBVio+Yh6CCud4AVdVkA8Sv2HrOQ/ZApZ
yMiaLWtzRJUq/lNdGGZDZ1mfWV+fFRAr5JcGqIxVDY5UH6P3pcuUrgPzowpeDVUfnJuewijv5a8M
JRAdupV6bZrskgwFcXp1+TKaE6kLZofFd4pzB6VKsfLyYFh1dcbyiW6CllHKF7Pku/T7Bwp7JaoI
Oy1ZjJcsX01vAFncDhSfWLS0SvCRIEHjy4s/qqTc+QUyBLnpv+k+hDYJ9Z9NAgQVeRfyt2qg7MV0
iIg7VmPlHA0aZm5rGcg+Ugh3OSvVKJCQnXgPqZ98k3jKs9SRWoYEAnLKq2s2Ta7Ql9fEegxMVmqB
Nj1bqoBkOPGQ78vbkv1trNuzXtRPYVK+ZUN4rRMPLbou+BRhaFsWE9EBntm+pagb9wUUC1OTR8oP
yPg6ihgbUwZyYdDxGoi5VINJtLNu3wCyTVlZtVXxld2C3r8mQTLs5VE8643GgTwohyg1TzLhPkGK
FlhFLRkFmgzMvsOCWOCyM0SK5bqpPMte8pYkXkiezvhVhOKu6MfXsaC+XXbKix8XAKTL8HkQpXMQ
tJorvRRiHwP490nIUbFlpyE6/DI0wMDp9XMIdtlrvZ6VJl6AUkSZqNTTw5R13yhuyQuO1orn3WmS
iCxXRvYlf+dTkM8lbwJWmii/WLVvkEkxUVgJ4FuaLzJpv8fcoGfFsW45QwBMCi3pRbTOZoPxW5fR
CAuEgnRF9YWEkSDMKKo2ZOUyALabUEb42IXmexiGp06iOC55aNwZW56Eqn6Qe86sXtTcVK06mFVE
u8sQnMHyL76298o5Wi9j5I6w/R0CYdr2WQUuQTY9gHbiAZ0a93F8FHEKOGrkTYbfYa29q+1crwjV
p5IoZSIG6k1qdfKuTmlkWS+RqN6PfqmS8gymsxtJShfCB4Yes+bVa70EW8J5Aw32IbOmp9HIgQHg
HK9H/WL15rsmdD90Ea+aot5MzkCOnMBdpTZI7wfV5IhtXBHsIh4rW5ClXUIsPfmq0hvTiHzXRs9G
yGqSjAZ/k5VGjI9bfk29rjjz9qA5KSSAG5w4EAkcDQV/JYIUtCXzGN6345PKgWFjDiD9+ItDddoJ
Qc+5WAWtw088pjJTmdJwraonjQI6B7OlA/1tVv5dduuVZGeVLG7bsEPWqYsvtacRdoSC0y/Uz3K4
80pFtycd/22bsiAImUX5tRYcWoNi36Qbx6Kd/JVGeE9wGSeVpYUvgmlSGLoi6damnEoLbFswVBUp
2BQh7WO1NdZBmX7IVnJpNOWEGPJDbrQ3v/4xdKhpQ8nNIAGj7IdbbT568ZZm+FOHCW/TzrRX3WDB
D9BcbJyY+ccUpyejQtDQV+/TiPu1HK5Wot5LpX+iBvkll/quBp4qNxQ1yatoteJZGlng6uxiYolg
ohS27I1OIU6BiyOkc+m0ZJjgzY+s/W4CiGx5zboo7SvQZUn+ORCJGX+ihnKDGJ2+5BsvdUZfz9e+
MFuBKPSMWwgRr+8Ecms68IMR9Z9Es16pL3u0T/nGaCcVVaFte03w6WJn1zFpjLXgGW9hVhwyhV4j
E4STX2h0aGLLXPMt5VRJ5UuA7blm6scOu5a7jwlMME29O6PyP/yuedIjYW/O80qxVPYQKRVsFRK7
dUguQRmwsobcwmdCS4dpZYpklVBIYZczgucCOCkhcML0RShiGGstCkVMkeY270ZbKmFbYmIa+ulA
a/uBBjxoYF98aqS5t5EytAyp+NiO1a409V3cz9CI4XlKIZkxOfW2Ju5ccGYyDUnqcZOugbttLJfq
P1w2qyfIM7b4VVkJAMbRmd+aIoIBqJxeID0nlYCMu4NaaKkwFDq3UeU3K25OkS98GIF5r5HEho4Q
1Ho/F2cnpBwzyL7AKFTn5naKH+SYYBBF1x6lirTmnuQXryO0tY4kt0n4+WlQbzMVzHvMQKeG8MFC
FIU6FiuoZ1EPDIpCR1T7LrtMSA7EfJIRI8L4BB2RftmDolguamZLgAq+BNQ/3G36QvnbPcv1sCwD
22yxTS2PXjbLHTLfPSzP+dV+bpZ7fl41ZKJVpDHc/uX2P/z55cHLG/vLY+I4Oihym7m0+RppszyO
MyyuieUi4z7e0p9/qtSkran0AZN1koHy9iE3IAwvL7xsJEuENTR/wp8bWmp/vNpietmXuH89b6T8
Zb6ny99YHqX++aG/3qbuReapLJMp3dcqXYp23kxpi8sunCEvnkhhZ7lxecyy0Sq6K9Q3iCbWH/Ng
gvH85+f/vNrFFETbBqFRmTCPACD5+x+Scj12S76hRYS36OuCkm6ENPcOltuMbojXfYLWOh5Cz6np
Of2aGLGERQTpQHdnudgK/jUDR5K2btkHR+FUq2fOVpN2Yj0RRU+YH3RQECtvw5l6D4BieO3vlAcK
URfi0AHHHZi50GZ/St2MiNvn6ZkZKQD6/BM9GR6jNTPpffgoQefGVmce8VRGdBxYBa0BAt2ii3WG
BTgBuR4K4y55NK/KMK0+qVMSJFCNRyyx6ZrOurjqYEH1Tnvj+GWtAt9OhlTyhvaMxDgdNsA2fO8Z
eNKNmLo6MRR7wDBcbD4zYnoAqowYDu28e4MuSSE04NRiKx/1yYNDta5d5ZmhBPeBQxIWkqCV96N4
jA94D4nYArWIf44aP3l/uCU5pZ0SF3OT9IjQLqABg6NG3eiUzkiruCYX8wq4MCxXsdu0johzxmcx
G1zSfX7vN05+P/PogO8geT1m+B9woO9k+QWa8IDOxByhup/YSsbKBDV2wz896fQkeJlu2LHu0feh
m7oU92thS9meJSteSmhcVbxnHCWED1WLQnRBzrSuJduAs/pafSSoW30c7iPxSXi/ItBqPHvaatD+
D8lD+sYAnVzDlbTN1wnJf+UdQYcrFMT4t02bLtJKZpK7opPxbjkvhnUB1QP+w4OaCL8Ss0xrwzxs
RHI7wPPJKM1A5K1ZYto4U6J36CFbQq1f1Eux+WRh6h+tU9Pb40uGDfWNVv4RmKl29wz09AKk+Ejx
dKACjOhHVWyWh6vEW1/hFlZb075iXOLmlYq9lc9I3MZavXpf5g6yv43sF5yjuYPm6+rX8KTv9K/s
g/+T4HSrnnH+foRP2BW9L6F1mmcVI3S08q7+hobPiukXX4CyhU6evgVYY/dkUun2TbxmzyAsrpwV
c8IndsIG7ziLUTt8814/rSfzal5RkM0iy82g7jx/b+EllMFBXikikUpmOOjDk5VLG4Viub/Jn4jS
eGuEtSPGtmK/5eeLf/+iISqm8bc+GLA/LqTpJSRBaVsdyDola29FRdaEXbUe1vRfXRBtOOmfqKaf
b8r9fdjthPWtAXf6UUDEy+3oEkLRWgNYb58eIxusuXSYCJFczXORuyFwEwwLdsqxlK2p5tQ9KMwY
0mcp3AiauIwENRa4A1bEijz1CPEOZBuULrF2A99UfkrsgSQwB7puQzHpDXXS77dS0HD8PcCNDo5E
dk/mg4hoQYls6Egrfz8BuX/idaNL6ZY3vD7sy4SlICXLentYFz/qIysUGUO3S52FWg9Bjexsn6fo
ODikszsYSkLiWqoLWlOFIWS8mKcB4jkxX1sEaOvAualEU8CyAyscQoHe/Lqn3OK1a60T1qgrY7Sr
58/Yrbb0JR6p+XD+JkyAmJx0nULVs0dIESfhjN9HWNHOo2o3H878mOxlB8zkPpEaxAfedhJ39090
L+l5ZZciO3n+zqDGsffTg7jXPmlZDWSMTHeY+7xtC25Y3w7lLjwHVx/+q7HOT8PKf6NIQm/imcbB
ig7ZW7iJ92gIwz3rnPyOCRPfXO4iNOzSOwctkvGBSDbeiKdpFwQHJyeNCzzd+S0vrvJd+52BUBgv
leCQHFlu4YDr6F4svrXcWpfv9Tm8p/2KjRGuXPUmf8V0jqQfzHQpZZXdJnSpT062VMBghaFLQM50
hCdqqe/dlzYHHp1KTG1EJ63eMKhDbf4OxUukrD7oKer0LqFOa6UTPxEL8wyzHPKxLcz+qmyHYZVK
VLMKLoCniRko7PSWu5WwZm6FOeGWabsJsiuNcnMVboDWnthZcpdvZePvEUyOT8FLe9e7nXHh25kO
AGvX8Zy5YNrGtGJtJGdwvhyUj7w+ezoeLrV7zU8SPxHE0Je4szMAiph1VumeoxA/Akir6cgxEm7E
7F7ZQp17kmy0Eqp5bNBN3UfUawDCo/fHLo4G34WfMPDT9ze8QCvw98R0KB+cLDkFluvhgBOLwQFD
d/4GiAJeh7/hOyhd/45Ao8QZPkZmquj2SMvh9Ie9ff7tKdXk7+l+IrQFVI34pYApYUc5BU63Ved9
r6CB1f4grMSbf/aQKV4k31O4TB7fiMsEynS3JNte7nmL4g0m76qfP/SJoWfwdmGw5XjbRXTPdmRb
+jY04i182+Wf35MdS1Pn4G+c+mkQ56QlrNeb+Izuc+3dZVf42U8kmwbqFtkf3wQpA32+hpox6G7y
KcLzNm+TetGY7JIHwDtAe4tgjwk40Ftsn3iM43UkuLB9+6f0xpmBYeQZRMNMyME3RBPywn7O6c3b
lytxgwZ4y24VfZnfOpBvBMgV5yiHXajmWCldTlAOZ1I+4LAiioOsIxykMK4+5Bt6JYbzxPo0ADrK
a4/6HG3R6AG79qRdwv1O5UTkII4lwWrPdq+XLtmpK3AeaHDgERNPKxJbdjftwpvWQj2rC1r85wK1
Gdq04NFCQcA+cI4fWXh/NM/iEwfqLbDJI/D3yqF8IyRpzeDJmIGKH1fnh3Hoodv6K8c/tO9zDCuH
wYv/7r0JB1zCB98BnMk3uO4cTrH7vL5C1Kcqn1zld/9AQ3WgAkKs9WYZmGwGJ3swHBxlyY8rrBAM
OSsMtjTLzvw49RPkHL5C8J/zjwjTn88b2USDciy5HVUjcirMWWy/YXScvSCrBiHDO/LoibGOpD6H
3KYIo/8a8coBpeKaRYMw0/eZDk35G4oLJjyz7iLdjulV7ZID2Q+2QNRCYuveEVazTBAdKTntg2G6
Rf+A7wTmLEIIcefz0+rRTlMPEW3de+hQ65tr6mthe7BFl24wNELLAmFN3uYGHjIQJX5yBeXAqn2r
LoETWddia2xcz6GaZXsOksQ1e/m9YodoUjb/j73zWG4dS9fsu/Qc1fBmSsIQNKIoUqKkCULuwHuP
p78LqqyuvNWD7p53RIZS0qFIYGOb365vvEyoA5zD+hMRuPyrFm5NFm6nbwVvUlask0C5l7inzFBA
h88IH6W+oqopd+gkWkr0FpjLOUoPNGZTDEIdxq4zPjLqHrH3UPSTaEhabmqVOaJPJTbHFWGqybgS
4tSCI7ljFe6EJxRf8q2Zt0DLKbWTKa801/rf4BTsrAFtFiIJlDft2XakHbII54TU+075ZG/jPMGQ
loDys7Wx/HueXH6h7bKxXMyV+pk233oiMOZjqLLwzuw8EV1U+/4H0PgzzeZ0QldsHHC9ESwhCcTm
8dSqtvZU05fHvq2B1seCdL6WwxCQjlmlo9rUljRvWBVNnAVZY5Y2xxWaJljcHSqRoPC2zXWpdpWr
/qg/QrUDuPszeoqJGfFWnVnnxj11Ol9EiM8nYiKD+OF6lg3RlU3+JAHHoUy0cwgSN/DaJC9tiEBv
JkLQIa117BVbdIhjdjFWPGw+6lSoTMLekSFhkIsgEkSyvvBlVqs87Sf1TEhlyagldoWnIHkIkRo8
pe/Ga4DYpvowDS7DN3zTKvjP8WDvowisTx2Va/Y4E6rSZ7Szs4DjgaYZiiuYLoQfxdGvVdoNGLgt
dUGp4LD8+/QFXHHisp5nCBHcS725qeNOC48a1Qxb/TTvRWfoUXw5lunjdKAlDFFU5FbqfZ7RjPMj
qMckdvLCfo/FrSA5ImYRqlEAKjbotXA+v1LX1T80j/MzqKpRdsXyaUD3C7ZiahNUEZ/beAeBoOcK
dIw0X9FPSnudhZdgejPjbQnxGJsBAux7J26wCO8dEWZMcNog261MvRKtCZZrIJ1ZOxgYsxf2ZwzU
5UD1CnNeOxNoNFBZWEXQ0HOx0fCpT8E6ekyl8jm7CumNpM5+roHn+MhMcRKMj5mLsE+JbAJOGDXZ
lS3thmrX5Bc92k+wC4NbloBRwIXbFvZE0g2GP7sZ+uKrXk35udYcixn9AW6mPPbSGXNmFfyr9mx2
CPv9ICVMdzyKwMnsWoZXq24KJSYrbxFwlEhwK9Segq1YOSpDcyZJG4IUMtjbtog1KBAcUlDCOyM/
1CF4XHvq/+AnQEwwr8RCaDIn1EhZATk6YLijRvDbLhJbrGCNuoHlIBQMT2mix9ewYemf1+mHhg3o
l8LySMekua19VdFT4hfGTnJ1ilWS4ww4HyOMc0SzyfTMlxBR3ehIOBplbvgZKW3ltCbCLnjKUygS
OCQCeA9x2GIj8l+S0YiJrc0DWD6xBpH60tGG4Vyu00fEcpB5giY/0NidHpD/MdQP03hsqFIX9xzZ
kgwH4XN8V4ltfVZ0n+HL/HAqydr2RwYniHJevxMf0cMg+XUExsXuFfKo9kS+0UeHjUCbRuKOissx
TeoYsooa72bsZeFZc7vcReNdh5p3byQnj74Dird+OJKo3yv9eLpx0ew51Hgr1T4kFsJRhMHEXrdk
lwkw7Y3jgfNp051ZN0hjksJ2z8heYb/WxMNd7I7uCjScHR0J+ofwI/3oju+VX27eq28FmbkvKsZ0
eiq33XelsoMjioe03EfMxjSfeAh3A5uGKfpCWKDdNI/4srv4lF8S2JvE2InM4t59CFek2qerziB9
KPZwnnQn+cLsQgyPY8w43ip48zaNKvWz6Tefw529tLDR5mLuSUziqfFaFMQdsklkkbFS+Vqc81O6
54Y23VXbrcEDmI3uevASdf9MBJftBk8vRYOmqHbj0/TdN1tMmlge0Bfe0XevEYxgVtdO3r5PzMoK
1qJrycQ9TGei64OZ2a4DSlSCn6iWU/3YPKbkcx8hGI+n9SCZrqwtPgnP3auf2cbKS++x4GAHnME+
mOxZx+LK4mVFZi65cuIF7OkTe9BGxnwadyhVkwT3pSOANmbZ/EP1/jedFNT+IGkW2PSCIu3kEov6
Iz5LF5Y7n5LjNDx2dGB9U5mU/8SX/GIcSs9wMO/00+/1hMM5+RKd5YhE2uo2Y+RXiB2eg/5cJG+L
sW/R9xrxvek/RJPDTB5KQgiYxWvCtH9WMKise/KKT264CPFpO/mHAJPwmTpB/mVUdn+RHSwdNsgC
GWOb51BMj0yt7oynKt0xL/Vt9wZEjY43xT2LPk/c8JozsZJfNbUldld1OyxaBof26HgrfRE4itsW
W5RgNRn9LMBxoXfbdNdON0qS3vW3Fh08EnzsfxR4njCaNOv2Y0CEdeTnaXRx2gcFVJYN2MWTbGpR
Sx83Q0yRjT83+jnO/wC4ufPh3ehazGiO43otC0k6Z601DR3xJrgl9Wkc1RqyJiECqE8j6p4uehFN
tMGaVZVHQIjim07sQ38Ebdb+MIH8wOMeZKgOW7YsVHgWf7DTj+bYyJvqBphE+Frl0JVtTuHC4NDm
8IhW8qxuAyIvtR0eUQS7118QQI7jLToE9+Z55MDE6YSdRkO0uYkuW1hP18a4UzENLfhj2gNdIJy4
yV27nG2gN7DJka6zOexruhM+gj8Iu1lH+sOkCkLtJo2vI73Eus1KLPVbbNkGFOPhWA2v4wfnGR/z
nnsatlD3dq/+5Ej1acSb8NlU4U/VklTdpu/Z9VYihXJsL1gj/TuqcX25leXDCmVGorXcUXFBmLHD
jiU60P7M7SaiXm1D59oCCvFHOXjWE7b5IXfwMMmL2j0xTHmVcnV5kGL6ED7Mo4+s0CwfKItMliOl
IrKLM8HxXFyxBfJ3efZuBtkwZipSEKtDhxG27tOoNBMHWYMdPwkMaxfRnNOcevxWlA8Cc2jyBRIa
7UlciDU7ybFNWyZ3bjxXgTOqj+CDqjsx3wpwChsPdqjZHvIXsztPzRNP/SSSAO4P6cCtnq0GSyD7
LDkIamJwSVhRN3zIjaM4vxKhK3R6KY5BQWPRJ/8RkbEowVn/96AEB5CxtOs/W8Zlag/6aofq8SOA
nh3iZzcafc3oO8vtQTjwGT0Rfy/4U5yZ9V/ERizVm3ZosJiIsAQ2G9oRH3+Nj0AM2AXAkNlYaedE
Re3JCA70+Sl4V7T7vxGnw4SHknzH4sVbImBZ7RGvo6aedM+mfg46wufb7t7d+d8acdtpd+upLp7g
VR/otdffemGH4/XAvEdzJfUGek+c7j6w/SyVgxnGrnHG0zCLD3EEH4YGYcEN2FN2YkflYwhf47Wx
mCN2dcxfSPm7xF1pcvStosfgdJ84l5Q4UsLTn5HDWwO68gFlRuTAcD7vwgPHUGmzqepUnJD4wYhC
dijc5URtPBmBGEiogzvt1gF554rakY2URBidn6sXzYlIdRgQJbo+f3fA/MR2e8VXr66Qe39FLj8Z
reGOrcW2RrUwgLx19rHpYZcGb/1z9IXrgl1MLJcNkkabyjV2cnLAsTj8gN8L3mL1iomZEPQjJ9SS
f/xkd5tec8kbeI0ORepAST9y3fTlXQlqsLRWBZ3Mb8MTpJl+3Emc0neJnrpPiSQ2GFJCM4Hkpp6P
a7+ZYmpFPFFFVVSkqhgv7JAa1ia50csXp0h2n1sUJx4Y5LhGe8YJVZohnP40PqvOvIfGgV3tssiU
z+5KLdmRgEdNtAYD1HzDugenyrdE/3GFMCkkYlbYCEjxpS8hviJVHQ7GiKTspOTcr3Jy0ML/IF+I
RZXqW0LudJuNDuSe2sMsoTIC8NpAVOln1O40xVJpFe4T/1W4EhNly/DSaE9IicviASH9Mv6EhHP+
rNTSmrLp0kWnCbMKnTtGlMKUFBcp3eMkBW/zeFLuxTl1ONveGDYxuQfYWfjfJhGaFEoF4tWfEyq5
McBin61hxS09T5+8E9sKBDHiUpzwY3/OqJ666Ti1WxMkSHlUPlX5ILPBIeBLVey0zsD0BVlKHJvg
lKRnQ/N4s6wFIvsgMzL4FldlN1zzFzLJ0H7Ren6BGP/O66vwCLGl+4TGYV3hV7GIybI71NmdmOBE
mkwOn7IiougwIOxdCIYS7MFRX90RajdGxzI3oD9RIBXTF625o5ZKqo1kKP5reuO1BHZqjAvQ8RpE
Ro+nMWgkl5yJkBBuNdKTxiNEDb7h70Y4ova0owMET2JkmBqPt7IKH3HEUruTnUHn23orhT8d1THQ
OIkwxXti7ZP+XliuHu4q1cdybpVDrt0Ftn6uWUDNs/HmcJc13iTO6+SJV8+DLRvXetWwtEdmZUHu
1+E5IJTVnZcBt82JBIhNNkd7dsUwAbuh/Nagc/VcK+/MN4rEfCaeztOtCZDW69hwv53yzAeykzEe
FVvKdONfcyRGNLuQHaKJfI/LVT6L01aVbgmCXSo0nBRJ2m0ZfVfTN4Paj2/8OZ+zuivAIDaguLCz
lAPDyh1xXzRxI406A5ZSdlySRL6eFBj/vFBes+ZzjOGRs5ARZ7xU2pstN6HrjZJ9/CsIgrYBhaon
2INfXPEUCVG+Mzt5T4BlnHu0M5XiK3edEWys0xfC/vzA5RNZRxQugHztZjJxa3ZKTj5cagk+JNlM
DQE5oppr1zF5OTqu8wut/liOPFTOeUYVhoBAQIOqclY8GW9KW2DM0oEAoEN2mFv08VoBJHooh+sj
YldgKgUaO9xFaK+0/Hj1u4VGh4vWmEt9wlDuROGPStj+ZILqJIY2uMRJCFX2prNOWtPRpVfmCj8S
ckWea7USfj+ZT6DrnktA1pOYhrrhzpiTuCeVsqqjsldzodzrTEUQLPwUnXif4efjOfgLdPj2DCt/
T2Z8faBIk6IFy1yOVywut8OkVxyuikXEv/ASHsfoTRGp4fW2uVuUork0AIYMHUPANcJJ4P4XEG7h
qrfNH3G9TIL1IYFS6pG4i0gh8QDxQRGdXNM34twegz3OBmhWNiNuk+lg9vZ8Gt/54OFKlkDAY3L5
XG6H/5b2yhvqhHm0Bx4PceEUr1lVkUA+syo01WfJ58qh0/yerIAGFZgksGhT/8ZD5M3WhRFvWai1
hswdybqbcVDxf0yXB8sC4TN4IY+dO+Q2VwiQPehefQlltASIDjkLMmiUSa75A8pAsX5twJtoTkvW
Lq+2S+BOZHUtW7rp2YHgiZASTLgy5/nwgKpngVJOZzYek26LwhygIu5nZCphD+6M5chj4LX0k65z
kcIUws+gSnBOKX0l4o65w1ylrPN5/NEaIFCr4jBXwet4DJIJAYUGcAiym2bVF3ct5Zk/iMTjaB3J
1zE/eJQT3Rm5V0sen0TOPcowuPeoFfM+uWMdxnX1Gbh9XBWXvRxJbLAs0mrb9QcmWffYP5EgDRsE
Hm3Q6N2NxkmiHlUHnhSzhSodjxQbLGuUeAtbiT5oJubqWMda5GA5Tr1Lc4pobatcoonFf1osm+3E
6i9D95ZQJtbSw0qfsHqipE2UXShNrXyCyBotLk2vpeiTGkcGjoqxVHJCzRW1O8+YyxyCG2vPaK/8
yO2uFVzo+8Q77PJA2hnDphFsaWDekuZaB5aOYEp0ZAfniQrHBTXxdfg3yLsXDlxr5qRZP6uT/88R
pmBb6HbUVDI+QOnxhdNmOwKfepl8at24sxm5UKLBUK9VqIgeC65Ys07b5hFZOBMKsA1xokx3kmwz
C6kpABgtCw4DhmY76oA8OgZqZQzT/rO4GQWfDCw7ED83mrM6UoVTcd0JZeKQtfaMKURAlvI/F2QL
fXDjEpP75v54rkzLgLydusYnx+xgfdaXgHvCcWIyxnsGFjePS+L+14Igg+KibaQ7AcH8TViuvin1
kTEMsPx5WQ58/DoJBkKZW8BEJmxqGqoCTyXKiVe2IXMho+tk0ZZMSG3TD/NmtOqtx+65heCcQ48c
n2L9lcVoHaIvqlTzp3W+Qh3FSTV90O9J8b7CRznyUtyMjYrXVo631KLp/yhOwE+Fu0iN5++yM1VX
H9aRhvHCTkaUj0b0xsO0UFpK4eyKOVaAo/XABaDSsg64DiNiWyFC/xLhO7CXU95FhpHqKXtmUcyH
QblQ0l/fiLNRyWGZICxRTiiIEF2MLPBYBuv6UVEPpb7Qrii/e6RTuuyP/IJHXdeHBvbgYFskzqlh
eQheGFFRPlHZlRC5l21WQMkeghBru9M1+h92jfm5zmvlwrMk0CqSECXtWdP8RaAeSJOAIlHn9K1L
wSWRXHaggjAp5Vy5tY7bPJt79mFZttj9cfFBa1LfD6vDQgLQzoedpnp5Z6ehw/ZcqnumIXcBmBIH
WsBQZ4E2DvI0SEtjkSa+FT10IQXgbiiyeJwu8WilYKVRkWkmfjl+CF9UrLCNqT81WFSIsE956bSM
KeaN9Qopu2ptahDXmQSADzXktb1pK57g2bcMz3JQwgcye2F9GKLDXMBnfoWxsma9CCVEToQkMCu0
2bNXyYScuvWgYS0is6J+EEawSNN4Vb1jYvIomLJU/BOSKmLUM1mBGrE+jCwDSC38iGcOI1hnzHaS
eKN54J/Y2lebA62Wi/DJz2YEghlW2k3nFiqoQltO8kLktN8L6VNGzmxe74JXligP8qNuV0ghUBgJ
sYpiawMZekgr23XdC9R+vhER4eON1mbl8c5knDi3M47TbSkzG0n6z+sGsp7ZGZE0n52EAuUFATPk
zAkGaReWJcXpQftSs9Ej5TXsZd6K5vsY+tAXE54cSKBcWLodemG0KywOgNKJG6LYgVUB9m2pbR1+
eLent2SzDDwwamD6g6LtwnEnzK5I6Dy0KxoTScTAaRkOwJ0J5DDcQnEJsLjYWH43IxZr9Zi9MWdY
UlwZO9ECT5Ur+N3O2YzYOXhEIZ3Fmc9DY+fJKVrRQcSQXqJQy24/KAhhg+K8EzSfl4Pew2/GXgYg
RM1avi2lM9tYH58akzpjbHOgoFvMBj6MT+XsI1jGj4whxhmrRZzwUR/J4GgWYfs1ycBj5a/ykMYc
asZPlsRhR0tOMgGKVF8g85DPXO093goTJPXYQrIFqvwKTUhSosMDsz8cocn5rBniaZny8URNACkZ
LDHu3vhik38kNoqzjr+6Ht9UnhD+pLIIHuhaZtC1VP35VFoQTOZwbogwAX9eUIAXJNM1J0CH2xYa
DVR7Ng/NQvItrOlTV+puYjDXn4WmIFs0aHrC27PB1vXS7vumlqkSTrCQ9PFhMTOaKIvO2GuwX0Il
QdUlpZITQZjYq3QVWYFJ2QN4UvbWqnohJhRRFWru07D2nnS0UeTdLO9TAOOgNlJfHCMS3QJNLbHe
IFzdpGDZ0TnYh30QgnWWEUIrRkXcDuBNmOwEzhpdGuGMoP4U64IrLTwR6FbPoz5m2zBoDRorphUv
pyqADW61auJIrSAGc4UuGIv23eThxxhwyFQKp3O05F5vOAl2TRiasAkomt6MnQW8yJCuk4mUKlpI
f/15oOuzG6Tm+fdXTarkGDni9fetcwQzdhORm2JtCyrkqdvnLSC3sY4Zsn44xjJFlOn/+iKHC4WY
vz93kUExqFyB2alZuI1a1fswjf71RWk9TSs5Ssa5xtwQn/79gkRPvsxZ79H7KkgCrV+aYaan+N8/
/343gNCE/pH788qoiH8ZFb/fZmJJQSOc4ASqzXIQaio7hbSZUcSZGrqfDNZITL2/3QVoP/1erSlQ
EdrUaYdU3/rt7y//+YfrX1PZyb/8+5dVGvhDgw/WQb3dNqj1QHvgIn6/AGgGV/h7Ob/f/v5Sq+q7
JZJJnBS6lcJcBFWmctIBf//ry7j++B+/+/3X39/JqEoriR57igF+HYUUtxjCmlKXGiF04G9GFArs
APVLI8otKL/IACZCe0HYjrY4aNpW1qkyt459YurIQxul14KUREpSXCgW08w1vJ0QGSimP0CSGjy/
4BP0RoZFUO/LwOqcsdZIjCzUtCWE0BIDmEE1FOG5WOUZFXXB9Vsb6aKWmCfoOkzyls6mVZgJ3BeE
3X7l3oyPVceBPIgagulZRU3zjEuUIX66dhOaagq7FpEJazI/8/baaAQEtUYqbiKpEJjxYFFzFL7N
OkEdrCIRQpBEbfTLLEuP8LxKT1EpfK3HYNNNmCczNYee1kDPgHGh4xIQnytnV4nA+sYqR1o59E8t
dZUVUSszReWvynsf0rwYSwpJuKa2g6kna2jia0Gg37XZSByqUh2L5j4nnxjpcKbNG65oA4DIboxj
GgKNn9P6e+oFDmhQ/SDAR7TcSaYnQkq2nkOI3kNjS1YhQgIOrxBtCfLYSKcD5WFQB9MeB+Kjloiy
1UhFSC7hYUD0finFzqeePtbBv5cJ/nNpGLEvLdQglUSZTQKE+ggzDxWW96Fk0Jp6VIm8vigWvkMx
YW2KwL1oVrSHnI626Z3+QOAexkDFv7KJlOi1ngFJRH0UwlYtVS8rITcQAdKkVNtNCtJ1VYbxGBUk
YHqCVXpAPmohtiPGqMf2ehLS0tQXp7yWr4g02DqtEL5JCJFSLzpoDSqPLLgcYP6aQTA8MRrfyp4r
FoSUokDBPPbdpD2InF1Gj7j4hJaeGlPsWUXpm9FhjYrap5VY2jHsOeByjUbTKg7vko5nSB0zIqoy
aq/RMKFBWBQHSxlolEDMazC00s6k1byXysAJxyI70Q42luMApWFQToVcXZaxp0KKRC8tKMtBMrTX
WlYoJRgEr+pjODgjqkomGo9heBmLc6vo1j1eQ4iaY0GuO+QTQPG47FAy1kDSVeVBE5qTYWjjLkU6
QQ81yR3HmloVFu+2FoxLL8WcezG611loxuskws+JjYFojvFdVMsI15/etkRVv2uQ80IIGqzTsUeE
oShQqjIoZkBoCXKTeIgMFO8gP9nJgqZJaaC4LSX9G5omZIGWLnUTifN3Vr+N0Bh3Y0NjH20fD8qQ
ynsFMmlYZlj/c/ChKQgiCumIoHoIi/qW14Y7qJJ1bKr6SD9Nd6BvBdSe9EeZWxpoKgJnHAHkGihI
Qg9I06TEE5IB2D+dR7lU78XlqdNpnm2hs+0LiiNo8/PNwaCKTZ5xkqpklevR2z0dUuiLBto3bODc
y0vdC6SMk6Bpn8emeB/1jJa2XvIWJXtYZzqdupboaEImI2I2f5pphfBSHDlmRMvbSItKLbXehP2t
WjtBkXZjDBBM1Gm1KSxqPZplhJ/DOWJ1Q2wvAc3eSMDCfdNqykCMmg7YWjN8ocfe0mQY6nJo7HMU
cOjyCWY77SOUwsPWl0Rh8UelmC9qFO2SSjswRfLPLJBPJvpQcldOz4gieEZPm5s+klkbW8KGUfOm
ttNONTvhsMSUaYBNpAFsWoBCmO3zLGaTr4jKsebREHKk+juM0HPulR9txL+h4wrUh4VVJEnzw0R+
dwTwBqtLW86aqtwbS2qJfCyx34DoJrRIIApEPz4hTVh6BbVLaIbJLyXUZsqILDIEGejcdqnQpiPW
+nWm/3U/h+roxQGA3lkuiv2CIaNn5arxpVz6OrkFklW7bMapLyfPeliKD11QHa1wUQ4y+Sw9jeVb
Nw8kdSjFahsAIAipTbP1DZoImtkY/5kjFNpkJXou7ZCWU78034V4GY5WVZ6Ces48GBAx3QPiBxg1
vPmAfJZZNUexQnMklSJ0uQb8PDIZcyadJGFh2zSH0RVSI3KkvHphlm6rWqjgEna45wPkL8HSMidu
BbKAoXZVUUDJFk13aCn9SabgmLSyQjltnm2XCrOzHGO4iHi7WUrapVZJA5mppB/6YLh1aET6IR06
JB7WEAm9w2GTxKc4rV3VyP+0hkR/gITMD3CbMBjHVQAkBZ4j37s8HJ1I1SZvHCrg4Mbg19rMUavK
uquNuEcGcpS5mL1Ig0KNRjtfBCMkKaagMpyjeWeVZUHjI3p78gQKsGZr6dVBdkdR7o9oiDzCn3ub
yu7c5C0xgnRSQM4NRwjFodfF0UAMekSOem7PibFl8EpPkHPEgbrQsA1dQ/YxnSlxEZC8CuTAl6ch
w7UQmn2n0ZDU6gQV6k7ObrT/nMd5OoIDexASHbr+ktMFgUFfV4CpNJolEc4igpIIxXeBgGSWaA72
u/oRiPQ+M9mfClUiVG6YfoyFvkNvY9VP7I9wv58k2pDDokHLTzQLCrhtNJ2SXTW0z9aKZx2gg6KP
ibO1hOZXvGBtlmZPqYxOnKqRQ18XCWmmhaH56PfNlptOOIfSQKlJF1FpWnbE5syaNSNKvacaJVXm
yXCi63FKiz807kMV1rWPanmtm8HchjEY/WLg/nU6XpbFik9zdDa1nNqG/g3KHcWsM96AfJiX5NDV
zXRsgIFTN/wdajqGedh0L5HwNKIaaadWW8NLHL5j4K5Xi8ySWMY9OAHTPIXh8BW2RuAJvqJVOyQN
4HJ1E2GApfTrHJM+lfJD1CCMpKXtl9QNXiNjbtQmQfDGXF5RTFxFNfD75pll/G60raOGS+do0kC6
WQo4gpb0QZpOsxJHx74ihWomijtKFglCAycHNxx6Ig7vCpqFhAdzKDLemtjyR7l/48B50oEBI1oC
UQLRXtapA+dMO1boTU7S0tFtvsaYxPI6WXHpJ9TBzdnETco0+GoE6BVLJT3YKvQ/69Bd66OGCuIZ
sGp9AkxAWB8cuUWEwIwGZGWm6qxIgLNSi9TrRCNOGoF9GZMlYG9KP80ySI5N0FMdlKSermuEXCcN
wsMoolNs2JFs4yNpB2kCCGvM0h0S6HnpR/0kZc0LbeuckybVmwkN6bLMljPNBPfmwnpMdR4loAiq
mmQFlE9EnlMcK1uXLkTMuiyHNNOhz7OIxalQ24QIeEesTq80JwvbfTIM9UtL2aJbkV+H7vCk6w3h
C7XikWUYdINIlr6WECJaGpQO4wzUeNLjDgNoRP9I8wF2yr5qWdB7QUD2AHpW45vImdEON1zTymtp
w6YcmB9zM0NrK9XeZ0g+aB43h5EmY4KW0nuj1ud8ZWb2y9Jt18WjpzMYzJDB1XR1rcnFJBVyt9Cn
2QVaqNGPjRkhsDNliDSMJXGQIFHfS2xfR8nFn7yBKTmJI1hNsJ2HGJ60xSKt5JBtTGGCryI52dhL
fjDkyFaWAOd1tslipNNCMemVDdobqmPmCcVQZJflclfGaxsCBZ+FpEmHKVgeRHGQdjJwiB3+tDIu
q1VA6XoaImqiLpQzUhCGQ72X0ia99LGVeFFPch3BhWZXlgaQMX1WjmKQAuAbdKJmcYA8++TrI+1H
ptHj9EFD2GfZEHFepcSkgCiq0qJgnnimks20fs/hiwnBdrukYL6TUnoNXzODFvwEo97WjSU9tjBz
aYIrOPNkMXiYjXTtFyB9EmjZsygSF9FVSXqsTJphVUwbhOVRPJpak055BRaEaoQuZYCJVwULMpNd
eaCP8aeejXhvLWVM5ARpAr3yFwHGc95lo7uU0j5oqNy2jLbYN4TRipCbFc3w3Ck83FUgqBYXHEMN
7NdoipSRzdRmCAmCqmXRvgoCCDxFHixslqTxm5lydLwIQk4xVf/d0u0X+l/a7kGQh/BkislZVkfh
hrurcHZ+LU1bb9X2MOgxERuTXGMvPJWFAd0MR8HoyWqKAcd31pFFL4wHnCG7SJWvMY106prRPUzU
vCDtAJ49716HYHoh7KDhPpnsclq7K42mpoHCqo5Br4wkJDI/xbnfG1XD3lJH+5ZMv9CIgZfW6UBP
JI+TlmZPWPJig3zf6oWKA265QuFkSM6wx3QuMipDJYXuE2nMfSPvlEd1HPyB8MiACtopmgVK29EG
eWB+sp0mygKWGFkr7DTMbV34luksOJhS/DrFHKtixGpktrCgMWFXKbLCbaTSbSl7bSW20VlHMLMK
VZMXNG+lMipgP5t3cdTAgsUxS7SqyOQsr1IsPkcJqcJlIC1vWuB/5YxUfzCjZCgU9XsUA91WppAk
JbXmbUX5f1ST/YiiAbcrTx+mWLkKxjh4ojUb5D1QifocQ8qv56iiVEMAxt0p6G800SVb5pdlmWkh
swgA92X+ULTt8xIVOyELw2um3dth+JoSiyLaCFeyIswBlhRFMZnYrdyK+3bK6Q6hggT8P/UK5n4w
01PUHBVJfG8WkAy5Yh0MaAOot+kmtbfDU2vlwyUVxx9lpI3ERDQPoIKlbVojTa/o3L3q40tVltr3
ol6LOL3kUwOWtlhIAyXTmnQmE9RahFtT9TRxIMG07f4MtTXsOotcHtyagZN+sTwISqDJJCoa4bd8
CAuZBQk094BWtS1Qw+dI6Z0Na3D7BPFUwkTJoRrir7jMvisjrInq1o+NFPTHglrKgVPVWMxvqxUl
VKRU8pHd8vLRm9L0IPYCKhIMEtyK0quVgDoABxa+/Cg1w85Ic3yasXMLdvBtL03HYUARTg4VDP7o
tOTQ5azBIHVRLbsJusZ2mmfaDnrAEbHu5/Iac1kbE8eGIMbcVQTE+xrk3IIxJVdnenxJXaBzRO2s
+lpY1o+SC6Wb9O1nofPE5TiovHnRz0omEZFODLcVsIoMfLvKpJVGFegG7IuaFn0KxicVEohF3xZP
neWjRnY7GdR6pBqhgiGS2bBpFRDSOXgYrOo7Jk3ZdfkfLQAG2ev0oCItKLDTBJb4IeSUE0khBMg5
I48ck4wTVOCUbfNZSHRBIUwwt3XpN2rJ9qriygVDdO/b9nUaluWcaY9WTqcxNPrMg/lRULsIVEkQ
sJhbYukW7yFk7aVLG5Q+x7bf/H/Q2/8N6E0WVRP02f/8O0ruv4HeTh/NTBfQ999Bb3/90V+gN0P7
B6Q2Q9R1URVFBdrb//gX682wYMCJsMA0TTQgrkGB+wv1plj/MGQEzQ0TEOeKgYMD+C/Um/EP0zQU
CSPbUA0EmZX/F9SbtILc/kY35PNF3RShe1oibENd/Q+6YSH2SZNHKUq2mH52PxBj6dV2z0FBYzgJ
L6RMKFbNKCusa0vbDtNIT3NKkgPBA6rM9G8rojCt6Mh20sj9t6H8iy74d+io9B+0w/XiDAXUoSZz
m6aqw9z7O3O0y6yoE7BWYD32IKrJjgAQXvW5xvOMo0XXfPMyq4an5gO2DAoXla60/5z64Ar/jTj8
+0WsT+E/R8i0eBoqNDFVkuWVD/k38GmntSIiM9G0m+H1QLudRfTUxgy0FINiBLeKjG4eKg9Bo/98
JqgMOtqggM26i+narUb5ompJMBdo5Ek6MpVmTI5YBA7UvavwqSlH4JoFRK/+T6xITfvfL13SRdky
FdWUGUxL/u+X3vezGQ8zBcSaYqBR0t8HI2MXVJRdRu4FXjK1w2YeH4yIgoZQbNDDZHvXl7dY5C47
IXscp3HY/o71kg60AlHNLANZJwOj7lKtpJJgzJ8HSbxNctTsY4u9aAjeGCRll+TdwSj4mC6KLx3M
SnxUqicnKoRDkUKzvJdpZl65ZzE2IM3UEu49xaiA7EUFqtVc4mtWWbq4ZvUkqwpNi6qUkqqhOjaC
4jEbWFUWZgwUFgqMEWIp0tMEajAQ85EMOXxZaSAcbZJgasAX2iF9tmpfXVHIehSmsHKWktdkOVaK
TFMLPoJJnaiMl8zNZ4FJVWVWvRsVwNJJI7kw5F5C9AGRKy0lvTbudQJetgJLf5usr24wJ/Tk8b/4
Oq/ttpFtXT8RxgBQiLcSk0hKoqxgizcYlmwhowo5PP3+Cu51ep219u6Ldss0xYBQNef8kwqhj3dL
T1COEbNkK4KPWyeab60ca0NfwAE0w03SesFWFD/iygehSmpI4ZFD927HX2Ess7uxhL7cB5DSyWq8
xqPzQwbA+rW+wCMyA/BqrUABmOjehpm6jin8+zI/+Z76LEyAA5HB+J+NOLxJ3Ed+fcb2zqV8s2u8
afF7oOmvbj1BCEuavTk94EnqG4cohALgSHH2MxpZYrIvtZeQiNHC2w4yb49pElIdBpS37ZVpmkiC
Rweuc13DeOxGRaA2NhOuohrLcTGiJLN/ez6D+c7ALQHTSaLumNWvd6kxmF8G/Sqpf4AVxTUOXKA8
jB8Cf/zeetkVk7IHVUGECPNrw6BL1MKHWBS+9ALFYZ24t8p3ELQ42NKiFllxFTI2TyPBcmmbTTeT
yL5Pbn5d/6W0OE3DOKLsdJjkcc7DHnkZOMNtm0PtyQOiuhNQ2tjDGrga21fHBCyaM9DdGGqnRyb0
UDGJdipSWmmKuppj5ytu63pJvjBLPE9Z8Wo7AYxtN4GcIOlwgrC4kTrQBw/2xQaK8rvHYsSoqPFZ
PJrU0HK0+iGyuBCrEQK+RXB058QIKyrzTmQVDFtiDPtBUTDqbxBjWkYNNz871Ha3cciVmjXQ0Mwh
veT6vC+D8zXCMHea8Syy8WVcmNoZlu4bOHUy90CXq72lWJYao82/jZSR0bSZjMS/q0aIlZGHRoyA
xptAKPprfO/wHd0Q8Hk/pLwCqFS1cfJ620t9YQw+xI8FsYwflwN8JYnZN0O2bMB3wzYRnU/J8Lik
mqg38XwKo3mp97bv0gfWAUp5Y34cluItcy33aI/iw7ZsFLnznO/iUr42DSQ/zTTGkm2rSLAHbRvf
yMMkk9KA/JwsDBBMCak9QocsBVdvGmKWUKXla1cCF6cFv1hW86ExiOmu25BTGuDisy7j0sTUrS3t
fGc6UYFVmjyHXoAXw8BdzmkGRRyJT2YVrwlUh4pnPxKu55jBZ+8ClRYo4Qmmhe0HzazT45n+rbdY
2ZgaFcRqcm5Uz/Uhw+I6LyaNZrCX5IfUrY0IoecmGVMqS6BrBCI6jwVfgXtsiD+aki0iL2b8orh3
+lk1LNXcztnj4I/02N3KMeDWXs9I37Ewj9j7LJPx252Sb83EGjHj7BI4fOqpgOOOt6SlekQ0fLsK
ZkXF+IDVjVdPRp1JEm2SinMk7exLqvUy9biOOw6Kwmn1xm+wRXxdxuSXA32NbOWrJUBa1zeiSuF7
Tke3FxBhudhxX0nf2qB+BKAF19SXCXuDDcgUf1tstDfVwq0xtHiahz8zZLqyjn+sl8gyamoO+bf4
PN3i9IgUhNl/YJGU46ffEpzsbnxVXcOiyZnK5V+2yQakWjaPPptQNNk5t7hVPLouM4UBo9Q2zhkK
6RMovJLPu8ll+BjlkMscYiRuiMEO9V5hlJoyY2M2S2NHI4KUnGtfRFjTV05BkrPkgAYmArSl65kc
ON+xlWXurGlG+sKMZjbvNMYPPWLqZGg/ZjFhIL+0Hx0dx01oN5t66J/Xq0iELCvMHX+KBLlTE0AD
ZpcwbU5nrS/wNtfs56U8g+LCfK2T/MaT803QaxVqw7XdZKwDhievdhEWt1Oc75rBe684daFOWiz1
Eq3j5MoStzZzJhquhvC2/pvCyDKP688q8bG7yNDGWjpAiySpoGQpxiyN+SLH1Oj0Cw01vJX0jQAO
5LNSwQ7PH0tRXRXb6s1ANE8GH3IwOStuaagbqRgiRCFLsumyGyq9cYRDvesKANk4Zt/J6ozh2QIX
B9uuNMt+ORHPGRSiBo5tFIiGKUmutrXLXzs7Pku2Pi9Rm8bJyTOa4ElhzbpZd2xMsmFBh8nvLGl3
xO+MGwLuM8g+5JFHeMzx7TdDUF7XOgDvYKglJtsk5+RmwT5zm1cPeN/3+AeAYorpewc0BlOHXLW5
zb9y1b8rx7+ULg4chEDNxEdlFqvLkuVf1fRiS4mlRY1VwcTFNftKl87nQU5o7R3u+xCTpXiCbaVY
yOylvKvMGX17xjHgmAkz/jmkOteSbQhNY44PGWpSdqHFpJCum+ATOlQaooHWK+cyckxT24b3WOvU
Aw7unxLEAnAYmLPqBFse57LoAu1mqhGH7FGJaI/7KJN2bnMa+OeBLh0nookbOo+dB5FX21TBSHBM
n0KWuertENYHx6PPbaGDrNkvfWRsGdPANM/vG/Ew18YvmhLg94JbpY+6fM8M+KQcOv7emVBlNdyR
elm1Er4bJpdow6W6hjGrXU3a2K394LWoo0WysJ5xLFpiGDFCilh8rIjAdTC8uKS+Ei4fIZvITGfo
tN6yBLDDunPxR8y5l8nf4y72519xYOKi6ugWnVbklkLMvQWP+R068MDzfiK9BfLkEOlS9xa/PsTy
VjGhtTHe5Fh8+QFbqxty/cjUwKs2/KLf2LkqTDYNW/Bc2T865NJEqOLXHz+1Cc7uVMrzftF1/OSs
s8cXZRTLTsx8yUrGh6SH02ezKhuu720Y0ZHS4BygZ1EWJSygw0xmc5bHj5IcpBu75IKp2vKz7ftv
mAJTpBGluhE+xzVDtkG5MYjlAYSh1Qt7llmnNJD4PEz9vO/Ht7wXOLgOX1HBrbM4dUxyiyZSsyYl
dvfYUejdREXyRcKRDtDNQ526AQiEebNXXvqmuGZZdVEGLq/IkAgGfpTZuo/KSxcn5sHXVlMeosK+
gIQq2YcM/ArKDL1TJk20G71zmlPGaw6wTmxxrbaMwpGyUyLm8rpefuHgwDYxkNCTJrjUP8sl3nJT
3vt6UV3rOTmVl7UMSu33YgSMWRfjzApe1hpkXcSzls3VysynSCA17XNm6WaOTU8cbfWp7HsgMKA9
JpncIqIKXlSZXqaqvWaKrsbeD/70MCWvQqGQXigzwpjduTTROkVt/rnWvr4HXTsy2MMF2SMDNbhy
arTnqleMgYsvU3Hd64K7aPN3gm7YtAdKSM+MjmmPQ6mVX0mjZ730oPFHhKln2tr4aM3NhWHRTvYz
+19Ap53hn4KfM6NgXaIuevlfckILaw8XjlJXGwFGX771Hg0sAQ3Ds6R1r3nJRurM3nMR5k8V4WyU
AAVIFsowj/kV2JxD5oA5Bi/M/V+mSrBGdt6pm93rujsuBo2r7fUPAM3HmhKchgLcLXNhHhbXtKWq
kf7yiwJl4+sqviijFzvmK+vvPuGBF8bDZdB1Q0h0DRAsN5XMvqgSaUPY91wH2H7mC1l6CwhzeWby
QRFQn5vW2066+I9T96dd/SZxiZVYeqeqsC/5Xhn57/Xa970xBV9PAWX0M4p041Ar3w49VUzVt89l
DYWk0vtLTrpxlRJSHX+5TvhSBDTdQ0o9DI7FdJVjE4zLPczD6cadhg/ZXfOaDXM9zUvylPcz87cs
XnaNi+OUFRwMpziPCWtP3VdX/OgZ4NnZPhXK37dpKHeq/cQQFc9Gi8U6+9ItEjRovaA9A8K0f65j
vQ/XjnMwZz5W2VO25+VlGIPzaD3NJo4TQUaJNNv9b0rNq+PhXtcOYgd15wscO7oZBkaEje5zx4TQ
3BhxNS0fBMrp25jkDoyWszIhwCqVnwzFiXBksKvJuDwYRv0uUve1M4OfSRg++IW8FB73F8nOECO8
4lcFxgj8QLbNY26yxNTDS7p4ikWJETmR2rr5M3WXkkrb1CYuy4gwqENpj4yBSFDkidEtERk5SlFO
h54BWC3tunQnQFpC49amU8Y7r4SYUS0UhJZK37D+/gGMfO6FGjaBQWlhe9GrxwYJUmPgUpKzSS7A
yBJSF4YWAkkn4mGVWoCwIcq6yEH2akEGT2LxWBXh1xDplPqx2GS5m+/CD1vWHZ6i3DV9jEBmMFNE
INWZzfocB1Ri7VIwZEZKQcIXN7sLBS7Fx5wjM/80G06Svs59zTcYMp8kJSKIgrJ75mYk5UnzZjtf
wbicCgnHXYKHmFWJj+60aDO5oGCir8O9cgH7c7xURSJxPikDCxmE9+ClpGv9/YfS+WVmpT0mR3tB
thfLFAka9FMTPb5T+i6IX5XsnHp4Ffqt1w8RAbjBDNS/uz7YR/BppW+lKKUadSyG9LEeYm9n6qSr
gULs6LsIaGPh95t8mcHveh3Au/5hWvY2LYLk8PdDf54SrIm/tnbSXP/JWAOBTTulA8YviujWf3+Z
9Sl/P/nvFxt0eNek/1gfW/+6/vT3Y+H6yn8/+Pdz/s/H/uNV07JiUsWk5q+vV65fcnCBH+G9/Ou9
14/X+ii5ui7HPv//fbLIxGQ9gyFplXhVn9YXz7vQKf/9oIS/ZIgWXUiEohZ8GkLAjLzFRdPJtlYj
KpI8dQC2IJeyPa152uvfY9976lUAkUGH8YU6s2/ENKnuqv5oJte+83E7Jk3pGPVwzqc2grmeFN6x
9x2J8jnAw5LP7R7XB9c/6rpINiLOcJ2MhXFkCoYfVZQvEMgm/xgXWXBcf2I59Y+pIjdq6tA7Wu2F
kFJnJ+fYhvmt7CNsVPsYzQMps+GwMyB+bdum/swpfVVEw3EXD4ToTT3dl1+iDyzrrVWUiIRMGGyR
C6hq0oqUBvh25FUHCdAUYWK896oceY9DtJkfOq+F4YW/+hnCtTgSxQG9KwtgkmOyaUHC2cL68LYO
lKBB0srfhe5i3gYaja6x/ZijSNcgBqJZbCy75MFtI4YpFX40HMgj96rgpk8pICC7Mk98yfLhSQ0S
m5e2ejAIFrmFGvMQ4eHtp6+xGZO3gcWIiHqMzEY4Qi35FgcRGLvZSO5x1z+nbZpvCt/7bKP8ogSg
jBVYPTKkhZYGz2FbB1v27kIdHsWPuJA+iT6+LAYyFEP2h6W3n3scvE/4isdsdHBjhQh+27PzGVQ+
HMXa8Jk7laBl/YDKtvusoflNw4Tkt8Cq3VV7mXYXN+sfWmVRBZfTOU4wZJg8Ft7aHZGDOMEdMMF9
BZlxaAnWqgSqrbH/RZggGGILnCucCMe40t/WCR/Z44IICv8gYQveQfkgFRkHkYYIiMep9MGoLSrA
OfbJbUzJ71NWfiizcN95aODdABJlL/1qYzfJt6n0PIqW3CFpFNO+uYAOFTt9Tww5mqwxeHY7zDzD
cv5hJ5BoqkEocAKcAwJCppYQp9oxdpj5lvPDUBpI5LK5xeIc08s+Q2PWkQMdxO91PYRbpx1OYdgh
+B3EfDcUzaZVuC8yvUWMMlwtp8GblinuGD7bKWPokfrYHgeLue14Vp0Itp0KTGx+yZISEIdLjyZT
Rd0vPgH9ihWF+1yok4vBUDV4dCMpxnaMNDQPe++YaNtJ3tnESdPxMbJtmWJNGafdSxbaBHEvPg5u
mypSVPi5/Mk8Dn4n2s/BRAoa1v5GDIQr9q36pDU8xMq+OmyN+5xKjKRmc9tHkI0jKC9D1vBWdbpl
nApUF+MbYAbBw8DsmgsICn9jYhJWpzvbRFvlYcA1Smfnth3KbJd0XZeYqSZ2Hk3Q8KpFmWK1sMk6
Mb55XXJhjPDqRQEMdBYLL6kv0gvvS8t/iSJGIk0QUa/iOmCM8wupHB80roxUvOzUG/K7Bc0Z7nN/
Ue3ELMsiYxlGDoZjSOeqEOu4MTtYY4gz0Sx6aOzeg9/hOJaPA3dLgww0niCxig9GQyjOMiIBxMko
yAVLqwfvAZuAfkfUoniwxpTNWO0JrzkbBYZ2Hkq8ajKe2jL/afWA/20bc9lGDG2sBzjP+DF6jKti
D7vACjw1oC5HOOx/nye/eLTdYKencxVBHNjP4b0UlshCqIwWez7nFVOEcpkI3kPCny0EFMCIuzRC
YYPaC/xLkpdOlfchsZE3c69nj6H1OA7DPXGOPXmdExJvZJgMvrlRCyTeWXAXtJjiRgQ49ADPW4hi
yPyI3mK2cJcgy4xy0zxXRZbc28TkZJOR3nVlfhm7HP9xw+q30kua05MYHPfZSOnOMg9teRJdzC5k
2BQXBBTO3pvruK8TrOaI7kW2qOl6xJH2+DbP4YVKbhMOHkIu19US/v2Stj+j5d4ts5canjpL3UsK
q3xYmP3J6LsPuHfru3AsSY9PavcA//gYDvJYopsSgxHe6EjTXMYoo0T9rEoo5kBB0XzoUrkrgQoy
IvpUCdaXkPprq+HFCUgTsP2LGdHi5GxigTs9FW3yKRyMUiP5MJdgBv18AyO+qOHpEXmCnhbiTlDs
x5paxek/s2RiNlFL+7YrUWPU7gfRRMxEmDAyWgcpMTaQTEDJHhYkukoq8uuta1Xaj2BbyHY7zaP6
CEEIoQC/GFac7c5DYCTnTgosfhHYxxG7dHnuFOSI9t2Kiu3kG5dUNY+BI+6hi7zMBssG1NF7lE6w
RT8SmzLYrrGQN623MbaffBy54o5TL2ISpDy3ht5CWU749wNR0ac8i8EB+oMz4OLHMS8beUgX+wf8
vItVxGc7HR9tj/mB6zNoX6R9lE5HADp+UGZxbmJqNUgjI0YoWY6nsIWiL08YUzkZ7iqF/03Qc0HY
7y/FMmEYOW2zpiELGk8H5hGV47zpU6NfKoXHXrOyad2I3dxnwQ8HVSMdu7pJm+E9CrzPqfZfWtjf
PWvy5L8WnI5+Uu8z99C4LNvAenWj5MNtvQPsrU1UuCBeKNCswr+LFyw6DVLOoRpYOd4jBM3eM4NH
HW/tAkbg/dQRrwmXeSBXntFpEWBigQrQmeKfzFO+zd/muKBnNDNnw8TTiRyMFhCKJkv4zYAWj2X3
2O0LAl0sm/yPCpk8B34uWNlS/6kNyp/VgheRvAQMdchUunOz+krmPaa1ifETAscNKScQ1YLS2SwW
wUUg9/fCcPfNfTfZ59HI2QMzU2G/mn+b3Pk3M7HvlCqbWqnPJkV+ymVYsV3dMj+4m6WlxQSnqSwP
eF4yF21Py1JHO8+CWhXmwdPMgMMf3YQOG6lHgxitytEMFZZ/ceYKNyBaSYai5Tny64zpiHvyGK9Z
IeorbubROXUZ3kBV8UBdHW9mr13gE0XXeqp/K/y9vA7Ra4NGYQPLpi4N9zTNJsQ08rhkhVeTZ6hN
F0wfbV5/eC27fuVwEZKzlLKnEt51RiYDRxQ8jTjCRPrnqR2/kkHhRY8jXuvaUEwqRRvlxu+jwbU2
LhbAKuUBepTtaAxa6IPzitl3DfKTBItar74z/OxVzPRHdWnvywmFfp5UUJAnWqqyKd6cUfgnz2Jy
nBnfmHA/eYYQt1nBRu9NzGhtSCzOPB6tDJNuiiQ9ecFo07EYKNMOJj72gP14yAyTIN/c2bP6fVpW
9ObCgN53anjvK4EcoERg2kz9VQKgJhOnNL1IubybU4VxUMWermZ43SNGWQY7tuPsDSm/DzbXyEg+
WB8yOM0JkICHNEKsZtzG5npvz4JrfoS1nCQE2xaAWrJO8IlGolSlxmtcOByTon41hvneS5PX0sRC
2/bxn1yaBoZQj3IcczAPn4PZfswj5ia+prKOMt0Cg2CvuAxfYchcBUnuiEF7kLzUbngZy+AV/ZUn
8g9nob6m1vOIOibyhV44J1QLstd+jJyDY6v3oX+0EC0H1kcNlVH/N8OLoF6/7UdcQzDY89zh2QR9
vwnwELbIEAPjZSpWVwy7XKiHyLh10pD+tYC92/7r31JsgWEfUScyRsf5ood1SETYjclbeLy8frVU
0okr/JGSnwiWNv/6VTtRrEaQRfRTQrCrCX8y3o5YoYN+iR6DpjyCluz325mXo5LXf7UF6vAU6f9F
vy5iBy28WJ8c8R59EvjYKuD9pT/VJKq3Jce9O8czaNNIBnPMzsIq31lsSCpBNs3PgjDT9Wf9b/yn
wuYm5MoRkEHXxylSrbrfNhkDC/NjPDTSuBEiWf+vgHfpKqDjYLzNxYiZEWFlzK+NG2X5O/2zvh1D
3iurwvtmaDGP3EH4tB08U3vsMcDvO/NLf7Cqm4mF4RWydHxSqIEFLjIdv2Flp5C/DmXICAf7jmmv
iBnTz9DvpxJ1TBBe68/qtnWBG0h0FWl40G+uGtxU9RcAuBb5dAeWPNXVRr+c/lz6bQ39daAgr9+d
16jdfUy3pX87CczHBiTbKpmY8NRmJJLir6+nD+G/vmrIp7InqjnmZvVCM4EvWQqwJjH9ZP3e1RlX
G4+1IGCzTzgGP+vnSPB+0/swaVscyTSDp7b5n6enWrwNyTji5XI06IHd3VrMsZhQ1Im/0w8hI8Dt
Njjopyhk50tPhwILz7HwHualTIPZtSZoM3Sfm+ZjlNVFv6R+TigfiuVRP0N/pkr+Th7+9aFiHtQf
OJbunX4r3uJ+HMjeoHnOWmt9O/1y3tgfeBnR4OOYzd9C4qgSyLNEpXmVPJfND1MCYgVVdZlsBotQ
dI+dANUjEAubSISRyCeAfEX65VNso8nCEcOwsJ7w1D6JTYPtfr6sAD5RXF9sty/kHOZM/WqcnMuX
OLPDk1mahx7E3B5t4OCMUI+OWbRZcSkGCfE4EapM6AhfCmuHaQLNXqSJQSNUQW906wPCUOghGeqo
nxkDPTYb+4lu4aMcJqz7fP9xpUE4NRfqUD6wSTIs06CIU784siXauETq37SY16YOErpqOSR2mdyJ
uHqWQ/USLQFsHYwFYMCPjBuKYyuHJ/1fGULxVJompqlgLaQhO2uX3bCzfIKxFzaR2zFJvkxCLnep
/2mEXX3buPP3LoIf2bmMqM2UyfdCxeYK6Aai8V/Fkr0LghlvPbwXChqGMWGHUNfZ7Z5zlCAYPzJk
92zQJgGzVzoDbZx5509YaM56w2oyfC7jmimlp6g9g9h8WcfdgcM03cANcGNsmrI8GxqvtDQCw8AO
1R3qeTsVh9nA4jVsUHgwY+XyZig8l/Ol61HPZ4W8jwsKW09DZmYHg6Kt8k+nSVt88+ke7ZHPX/2W
gQSsFcU7/ImtaXRUTID7d2NjHcwSAMlOzRxC+Lbu1PdKWdV5dBB9RqQvNYJUJQugpQvwbXR681kV
zLQB066RhJ6/1Jh2aZBCQtAmzYFeZwUnqZ0Plc/soEoYdNvw+m66SOyXCMvwEJp3FjJUmcd5LzxZ
7ZAvnUxVOHdIuk4NOVv8UwoXXIOZqPvO6wgfmxzJx1yZVxKq2I2pRvh/wy6dWialEbNsS8PQowXv
DZ1GHFGkrhd64CcTQfTetrFCd+tMUb8r6WRmf0hxo9Gah5IAd0fjzr2+5JXhYyUDSX3n1mdvdsXd
bHBWezRGY07daATBoXJxkvOploBV3EfTJ0zEeFui6TMNFmuL0mG3vnU9wb/wcgPJil0lt4MTV3cm
9bULsxc6AySSSciHX7SCuq/04TFys0Jz03SwqrrPFkQebYyANeW6GE3vrZiC5laNDE77wt0NIXXL
kj5GUs77dOY3fQxOXJOKCkbYi8jBckbWaBwWuwnfBs1k2Fdu/VJWjJqT0Tdu7Dk6CofUHJj2Rc+5
TfFylAFa7RAL3mbZVVZS4WLxScWJP3E223s4DacOQ4hosn+YFuBEMpI36oKuzNOS445WXUQiP8G7
kxuYNyFKOnXso/rSt8nZ8rKvoLgPQ0qjumgcnISYOut7Ieq5to2S0Op47G+Vxxpg5SggB5oIy+zO
oXVnxcwJpwT2VokcyNOUvj9wqgYUV5ZUKfk8FHkYVmAAO4p7i3rfL6CIdCPlEanjGRSyu5KxTRIm
xO5o9NjxiFcBgjplRXrsEVFouGgFDZoCXI7y45pTMN0itQNB4m+mIy/u4n4rYRAC9gDccAP3yn7o
evHmZjRwlYG3h7yS1XIeEFCxHezMDJEsRR3u1T6IAGLsm07u8ugymT0D3ACnxwVeXCWoyvSbjCDR
yD6/F0pe28J9zhN4QJrlxdZB9QhYtnQV0yFu4NLjMiuCYheh/NH42UrMWQbWYd705Ap4E8yK7+M5
AqelR3OSnMyPM70HUyTd504x8zcxBKc6y6+2VV6E4lqowuTdGPE9bgG17R6WejHiAWJP26Tr8WGL
2PC7JezPbUcHak7fk7h9T/QYyB1g8qSJ29wEmiMDCeXFIknxpuIbNpMiGSoROH4lpCl6McTKME5/
QRATgKpkocaMyIzY40bo4UR4DaroHgmJUxfhuTQCnMXts5MP3xagb0aHXCDewJdI9Uly0LiwjjZb
WRPJGEjxrNqwPgKybVLZTzeeBdNDYux3F3rOo5DuNfPsT9W3H2YGhiwWaoDKREkwcApCVHB4AFi+
Noxin6rL5JhENtYs/YD2Maf+jfMmvhkCzdPSMFPf0D0QDbnzwaRKwLkmbt9yrKIylyPXEMok/e6r
yoKXP+Spsf1ZqS9jfEKGVzl4xZL+vF0hvyL17hfbOpqa1tlqpichchjhWMxN1AChpm0gjcTVVSN2
ngbZJ8Cb7TynXxoU9AJSeuzxOUc02Ol+AwU58T0+XWWqvCeum29VY9yYhkPhqrGzHpaIwtioGZcf
48QCJDOwz5ocTozmVbwZcGP5Z1a1gHD+H4RmyyNB3IZa7QcC3vn/zwpubG40OLDdIVJwKOZ+BUVB
foMg04707vMCOfRQtowRHWSk2aLdlrjVs56DVBmg7poeZXYsfBMbu+Yq1UgWNrKRF0MzGf2YsigK
UYrrv7nRpC/34soxIV4v9vZ20hEPIOhwTHXMip7+bQCODDWAV/f1kQb02xJz3P75i7v/TSf/87WF
71p891AfmH9jckPjkuT/1d2BNu1QsHBMi3Uf+pBHDbZmwnvvc/Ul5ynY2JaL1i+wUDdamnMh0fJ7
dHKwAihXJPy7WdN8EpgAW5AllP/+z7rVBdgSfgQ1lhVDgI8jR2/dRRmw3eYQCoaCbc1OyuehibgR
oCBHRvqly6ZEX6e55gNNmFP8xbXXBAe0OBB+6/lClfU+NqzYeoUrPZuWKMFd2KwRsCQn9btOF3KN
8Ov854Mmwv/lauGL2sIL3BBw9z8OWuAHuY+9R3swUgEBTkUvCxilr0uiFcudmufOBhZbyZQrPQLU
5U46jOP01kLDcvZl6LEGGZivGw8x1p8rOWalNS0Li4fvzZI2rjjlXcuR87hoEjN5Ykz6/ofN5ojX
wQbHXWiRNLkhHlNyIJunbsBfv0ruGrmLE4bS+g7856/v//c1I1wWDVQYAUzG/5IgxH2d22EatwfT
xNsxJecuQtfoJ2wTpRGDb+mYZU2mN21tYxwQuKdJeobgVKalJoFrNnk0R48uSRii9rcsfofFY6kr
h7tWQbFcC4apnp9I+SN5QnNHnfJKijPbUhi+VAQc3voW4xY4EKw/xikqRzCicPlDHXKzBMocbUWh
COgpR5wefGIUY9yf42yC4VFMB9+sDvhgrDykbHTqo9tiRhhgW+/pvc1JrHDvps6d1ESsIB7UrUXw
LUniAOW04MisYH/mV52jnsbzaw41YfFbDz0AuytwlaIgxw97LZTtLCQbDH/23rmrYWJt/vmM2Kb/
3wuYL2xEK8IMQsw3zP+Qhbi9IVQxj3hSy5IVkmJ13wXZtLEdODvV+OAtHkaUnc9WWvdHz6ttzKaT
L/Zk1UNstrv4ddacOqV5VlVdnZIQl1Q39m4NojE3RkqWg03zX4Ff/VmUWuvOQcDVDnW2NSz7pzku
v/w0vsI9241t+kIA7leQs3CUxCBWLRtqg22xZpXljWfettK/z5z+upSI0OY64nx477XmcToRsyEy
wNJtMhfb0jdw9yafvFT9+Bj60xbRKY5NnbnLB1Kmm8o9IdPEUwS6K4nv5aHRFmi89Hkop2MUDg2P
VKiLR3uTljWeLDORI1ORU3i1Fg56rQmbHO7sRo2MGwsSIVnaEG/Iq+bg+zURbAULnmaGrXQ20cFA
d8UvveI3BTWSLtK8psBHOt51AWsTjjY8qplU67/bWg3bGE/mEH9VJKdqg7jKbn+tBWVcqotngGA2
VU86i74zNHGr8d2XJWrOui+OVfrDR8AXyuiVlfKqW1O6aIGkndlQUnQ/xtD9EZnk+bg9lN4hQjoS
YlWaVOd6oeIKDWqEBf+feJHvmhhExX/rGAllmpt/OcP0VJclXhyJR5MIhz4VVOFL+Guu4re4KQ4r
U7VLfsq4/0Dny2sl9BC47vkVkgi3xC1dOsZ2yLlSlgTEzuzlFj+tYJPW1bnx/JfcgMGrWV264myL
Ft9Q3VtCKj8HRXIXoMyMsJ8T1MC97juqgZvOLHv6yKY+pHBIA4YIfsKoQxPonATYKSf9EvcA+JMt
6UlgT3DvHfXSW/D56xazTN0KU8luW4iRu7YXT0Ekf0R6FUKqifC4q9/S2v6x3uBJg7eBW01PqGth
AGDZAt5hXxRWH0fZ0OO3DB5iEL00aL4H8XhxBamg6KJxvMXe26UnD4yGUq6k/LNC2iLLN79Ntfym
UnmZtW6iA0ruaI/Dls0f1fO4SZ3oxWB4voks67YRdfin7e4MBieDxShgoby3NP2R9GIXwjvm/uO5
j38y6TeM9bIl0M/CTqq1wYwKDIaUNoTLSDo8NRxkBytdphXVjxEdeR0gZMtHgGuQ8dc+l9YJa1PX
NeTtOObpJbPHO6wtx4O0Qy16L72bcRmiHYI0RhZ9/k1WA/uJGbp7Z0kuLr3lHXZVBZ6cJgBgQALE
TGJAPtvPOUEJIh/ORoIWbEHE0vmvQVKzHDU4q/kdE6cUvqeZlJvGV9hCdxUD2S51dlXS2rejLYYt
HXqwwakRaL3Ye51B3qXXlxsZEshqi45O1QG46zSxB5JmdfBb3Fo1O4kkGWdObzLOxHZyk+gIqwz7
IkXKoIE7zZJ6m2YyBbGpy73N1HyfYFSWYBh3t7r0LeFyn1TYkSOBuRi9pXg5tdyWS75fnMWE0PVD
zdrx3a3j3ei2X5PNo67BjEHaljhCSRME1rZ//QRsaOVReTRs82mxPHsHfe2gTGFvEk+8eKFcjmH3
hl2ex3wJKgpudy4hDfpHMpiLvkv3Mskn+Iq1cbL95gTlYTrU0ULCgp/5x2b5Wv/S6kfWn1DUaTdL
vGgwIsi27OMYVojgfoG8fnAcPzxF/aL9DMX3tA7z8xRjMy0WvGKs0gWams1T3Mr7nv7nIMflIfb9
7FBkBbGHRQ/dvKj/h7Pz6o0cybb1fznvnEsbJIE75yG9lFLKp6r0QmTJ0HvPX3++iOozqK5p9Fxc
YAy6S6Vk0gR37L3Wt0A7aYW2LgdQv7QRnWM0mPeI6ICIy6NUR2G5eN4Lq/0qAzQsQVk0iB9iRioe
hvKAbei6HC0HnMawN0PYoCKDndvV6U0WJGBBYz4O0Mmx0PXuUGU0zg2Gh8DU0fG2KASPHrB6wGuW
6YRXqduIYyWLkMAo0dNN7bTHbPZgh113GB1v7xq0VFLqTgYt09lP9N0SA/szzQ9rTNJt0pvNESBH
c5wi471GnL7Lp7InOGnqgSLkIZmZ0A6mwbhy7YJhDl1CkBm2S3YGY0PW4qcg9M5pDCLKD3TkLGC5
h1xAsGMPaVnJcZwfnG7GP8/jEvnGPRx9z6Njgn5Qg1QzPYXFQoB7fL1wAGTOFzSGAtL5smjYt0YG
GHLu9nou2CXXkk/paC6QSmBuw8IQZZ3Mxr1iLyKwT66SMkB7jHOBHqGRdtdsC1NMJtcQaLgkZuIC
zeV3hEh5D1CiSNF1ySvO4ugUoxAn4pYWKJsx4g4ozYrWuFYK4LTFiVLisM4iAL1NG9JWd6ODsnCV
Xce7Lh2+QoFeB8HajVq1Cln2Ia/+yCLxYufLi6ou8mEuIbHZ+9FknBd27bchRO0I0FEqubM3b2aZ
WqZuo0s/g1PSaE/gKREpraTR2TTFe+ztTGjL3dikP+YwPCp5dmFmYu1SSDOuIw3BxLQ2CiBanrVT
R6kE07JFtAT5/RRtEDVeG5FxMuBE8JC24FpB4MXts6qTmpnXxxjm+yhBbpUFfkOqJrszXlEGDe+1
UywP8vWpNOSYX1D1N6z9fIuELsXjEtD9zdv0bZTSYB3ZOWV687zU+ZvUw0r1ubBQoGNsYpRIgBmW
gBgTZFAupeqaA2XY8NanlBb8pmpEmlNmN21AddlhQrRS5nBVvU5B0ST0FVeQKxj3In1O4QCttB7Y
r/xkZZJZwkpfvSlt/xCxcyf6w83oEeTpuDf68XnpCAQuYJquYiu6bbKRFN52pzxbSiA8NdgIGp29
6IDOfuvWOMsQUn5ZVYimpKXPmVvsb+tpASMt8mujw/magILhmTclvfDU6P5z6CzMKs17drd4Q8T4
7KDczbP4a6kznlVGUL32nE70zYTAO9DMb4OHQqXT66051/e1ax+KWWA0cQ5qA+1KtXHfuoQ4lndj
Tvjj0KLi6tyGkHXZTZN+QF+7aoLmXs/o3+ThjCVC0F0tr1u/2iyZ9QRaD9WcdNdoCf0YvYbGDlWq
EdaNY6KbYqc/tDhf+P94pFc5u0VAGB2oRr1Od3VAF42kQSuwUgYyuKjC4HOIyI5Td8QSkRinhgyJ
WZ0ooseVarZMAfsTd8heXb/bJ3HzDWvaVch8BV9xCo4zGXEScdDtVd4jV7EnqqcipC4SGAYs0DxY
dPO3VtNAiGiv6gNCJ0DQw/pgFQSfJE77LE07NusDq239KmtP1T8IbCqR2gH8SX3e1s1Tyugakwy1
b07TJknY1kdaeRM3GvTf0X3MZutUa91t7KKCDhqUzm3jP+thjKiW+a3wOXW+XmGcSU6OKWDQc2h6
7zwD6CFEZHqFmQXuHcYZ42AuTwjACR0CP2jQfSby1f2guYWef5QmsLyUV0h8egNJjlBj/JtOWlGh
mvDhusWh2czp1BZR41f4bnTrDeGHFt6WeM7pVr/oVvBVQa1CN5nuS+w7MI/A3mLBvIddKvedECih
/3VreyjvMuatrD5YXSZob1r4wyg4h7JK5YW9FbP7toz126Gc/e96TgqXiVlAPredET0ILz8MXfWZ
BumVIRsgOZ1ffL36VTo3HwOdU0se40T9W7l9QtLDQiyw5qMcKth95EsZXC9NdZVbJnIxYetsNA6j
xqPjB7YD8HLcRIOFubGv7b0Toda1puRLdUQ8lA6hFhDfQSNwYzN0V/9ai2YgGcaTl3oX4GknelBb
WS9FhE7qA9getFacAen2K8O3wrFxSPbpQFPvmMoN+8+1LORCj2Xy5k/pxQujzyISgHq9Cid1X5Dv
RjTUZOzmiJ08InGWwxbfxMw0FAIdZq19VfZscKTnrtWQNA7AIaVpRe7H5ZbEmdkYUZPxISnUdfQz
czmzVZD++sS6xOmMYVA6PNT+qIp4a4cRWSQlgF138J+VcUo5MAx5U9Wz9lKYSJOwU6sGnOpbm7Jq
dltMKd2I+wagArpSspRGCr9c9pntkbAmiwc1pRF56CcDm30a/RwAKH+Ojs9xFaD+MtwBKa3cddgm
ZNUWdt5VI6BPycp+MDSiRNF0+Kd+6fZ5aRYrA+0JkFCgia3wmOLE2XU8RwWvlpfeFlwM55jY4ZVh
E7dotS4Be0KwH0P4j0lXOw2LeOyqIlg70lWmdQS6tNb7LFfZlD3o2DUQVhqE5+zX8JOJioeoONjT
roqQtOqxcLe2tTE7rqIt5y56TOhEXvhk+SDXN1rg+mz085HdnjoEO2HFHYP6ux3p+NN5uDWCU1sY
ReBvePfmbBYBGsoTxRrXUhyko72tg/nemA0EGLgu+oUEHqvS3VU5YyTCrHGtDKJjeLAdQhs8Qv+e
aq24UwNOtck1B3x7lnvTE2jg+3Tfm7z8bnVA8Mvl1I48qMp1G7jMK52a/ArrR+9Pz77WTpvOxqAW
TwWgYX3Etyg+SmwQu44IswpKNwM1GvnVrFtXZfDDLiN6Dzrw8TA4KEzH3GvzrWmfs9DR1/k4YCyR
HR8ntPH8tV5xQ2/62vXxHkwsoc08fpWphv7TTXnoSjDh2X0CFSv1qJpKaTFUnmXlPImW+ooV7dm3
6+9q5DbPvOu8bv6++MZNoi8PQ74Qt+tRcbR+KlUKJEb6yXfleMMpyns16n+4AUms6LbH0n3u6ukM
J3HrpuJ5DIbbBia2J/evPa0KVGN4tiTXIQi1cptLl5ccN4sasywHr8a4mg6vYdRC4sDKlJZPXCI4
rwHt8L5Tb76kau7bnukx08yddCCqpyu1ALzVgDQLE+lSCtifr1Im9ZXfo6GDiZTJ8q7uWJ7VI5fL
iYwaashBUT/8cAV5ZyXi3X02nzObvXvHzWUl9zGp5UXPcwkVcjcIVk4/h3YgO8eei9ZVJ49UHZiX
hj808I9qhPlzJG00xIq7ayE9Uf2i3QSa86QmveoaIrVgVg/itG4YkjRVc9W7zCZa95lBE28WWSOV
ErTWe9jl0F9fTVMO+ZyevaZrn4M9fOuC8YF2GAOHNASOR+Qmj0dFA0PdDVpDQoN6LlQPQWPAwsiH
X0h/cj/r7qOsmRFtkhglJxdqgNU5l8DrnpSXyMfaDB+J9M2FdIrJC2caics5mjQkDUG0K6iH6T1y
rDZNQ3hlzppRI78+pQVVZxAt9IjsbdXE7KgKVFN1Wm5CeUNWEKQoG5l8WvAU2INeAbe/9z3p7WXh
NTIWXyCDWKg0FA+ovSmEpgNQWgYdSD6xcmf3sh6zoHXloGukXxA2hOx9yUrLoPRUZzmJ7NeRutOb
aPgoq6Lx4i4i4SgltpvULpSFq5BqBz7WcbbDLznriyP0KUt9qoDjqt/lyKnuUjFJTZr6mY3/V6Fh
iZ4099rjysPYxFicy3WcVZ+23T5r473qAU2oTlS/eQoNBKfMJOTUBf0ZEQhUe0xwSd/Ce1iP3bKT
I0ykZsy8PC5L3txjb/7Wsrldav8F6wODC3oZKOrN2zSLiLrjGaoNY9y5E5Rzwy23IMG3kN24KWkI
SkucmEpufy+8V0ZaTxrwpZvX1T4ymhS4mPw93hLKDPlkekP2RuNIX9gHq5WiZ6BtzNM2pVCaElOe
jLMacSw5UIIKqm700n86MwDAyebdE7gnfDlvBVvqlU/rAj4D4yXY1JZbvMX5eB8DwRR6aKj5t+3u
YIxNa+Wf1DxeqmbFmxMG9M0sYQK5mxa7atrb+AFKm32DvFnnmNq+k90pWbYwI4sl1G+nXIWynosl
CsHKsb9KB6KSjTjEAGR2Qsu4ZqiNfAq3Jghfl0wvXEHbArbohk4nDzkPFmOfa2eyiQhnXqZDed/Z
mJ3HijjzsPxSggEk9sxMi24zWmG3eWvgAKMoz+/jpadACcUbXpiDPGWsdN+A1+3kdiaW3lq7ze8j
l+pYDr/lqpdUAKEBybI5Cq3VOGUfsgc59tSQysHN++McwtKB5MB97aVYg3W8PrR7UZ399IkCGbwa
BcEa6itAC6ftXSyruoRL6ERPaoKh7s3JC54V1yLFZs07EvVvFx5KmABppffr1DHfAO0xFOe5ikv6
6V64PE4ag7Pa5HQrYBDbkMrErxq2mkAMjKfFxm3OFqJehUb9OGeiZsfL5q/nsvgV/tjeAWqLkZjb
QhUrOKHui8LDRxt9yTMqPy2yGnZk0tHRmvrPnnROSg3Ts2rlOOlNQQd5cYpsp9r8OhtTY1M0+Uef
xbeyclpSSjRq212WxLiKC+4dxipn3aANE+ARzY1xJIj9te4x4Lo0OoQsJBzTNuB3LEe1ZrTSl54k
CJpS/JMrfCxHcJQ72uJbDpeNHsP0n7Z4Kpupd9k6e/RyDQhLjaBNWk7LvKbaSLFUsNsNc6i8CTg7
SUSQDoe86T51Bh4EMZBSM7CQ5F9IRyVV0r3qYVOrHZgtDbdONxARJ7NhQHuhxhjeRZLs5e2u1sQ0
ifm4PtmpeYjQcf1nLiMlSjBVZuqRh5TfefdKLBB9fpPA8V57XhFcM9Mk5E0TRP1oW4Us8GJnxz7q
pFAFhjTFRzNd3tLBLJVTQ6rnJ7JcDBy0eVd5lpOstZBNy+vRdpmHVuFygoAekBLWoOJzX+a6rZBx
v6hmgupjaO0cogQynxQco8lm1LZpi9oTP9CQsox6PhkhjeVeR1lJ5gx3zsLLRphEUbXPi82rO01x
ZuVej13ja7YBIKUa1tPacZ4iJuCrQgM42HEPFAUvdt0fjB05Wr3EvORueav1NgwSMV+88VO51APC
NVvD55z39Go8NqkO9O0Ip64Ha3tlLPi6/NGs11IY0LEjog0PwHpggS8D2pAR65AV1LyuY1Jm8usI
y1kYFRs5fddduo8D5e40VueOJVl2VnJQ6NyNh5qdkesj+kM8/KU20B2hdZbVn4eRhCOT65OmWbxX
jKWAcYnG1Hbsrc00TjDLa8S3IxsMV6SfaVVezZlOCSiWle1Kqa9s1KMu+z7H+cWMWCKYzg3rcdFZ
65BsmS7iDA2TTlwDnkbINWbiGAf6jKTOfsil4iMbh1PdmAvzmvhke2iwmgUdXC7FU1VI8U4YUUFz
djvwagln0gWzhe5bTZd0oxMhpSQXnfDYeToELlOkrGuf9ThYPl0KW7Q5uF4KlwjSn1PXJf+W17gx
nAYKUOPy+yaZ/2EQsEARKTndDpFjaOnmkO1pG7Ao2Vn2bXJIEmKm1RrDJelI0wa0vHabN8tkIOsg
ySUZIPySMzFF3iGHhvXQ4ZdqxCxrtr5VDRQudU1V8qrgKhDOb7VyeJLvzRoNOo37/gihChu53MIn
TIdcg8e8DbP3sn9VS6haz4rkLRZsCqwKLaX9mvnxPojpD4gBePbUNLcus9cd2/w3LXK2IHQfovpz
8PpLVTNX9xKuWWZSssWo6taTiwHTSm9aW4qTWGgUKoRivFpB86P/+iZ3d0XoE1E3rgaEOlYhaPKE
+3q5MYdI4gFa+jXol3d25R81GZdgpD8UlCPXWOFy2ZrGQ0A4LS3LMPCe/Y4KLLCowDyWc9n9coEC
KE3HuETXoxd/Q3FIc29aqTZnxahnjZ9wD+szPigwlFJ6kR5phbwHlHBADv9SgYjWC9NPJE9URkEf
rOw6/VRgIUfwRvFLIsYi67VP7M+kzV4kwEi+NvUywaRRklNXtreIKD/UuA61335uq9fFow6CugNm
lq5E3NM+k5qhoUNt2TLZjeTD13TlMxbNKzUANlwmdjRoVhI6DQvwLkDut8WUwVIbonnvgie5fZom
yvsSIBMjSZp5gysJVlSHuZT49XZ+K2B1r5dC+1TNYVNIO/E00J7quUnBm5UO191oUcIXjYfGWsJ1
BiDGOvM5TEX9bkD8tlY3KYNRcrIGsc5blcIkHvsI9aw8+9zc6HoYQOZddUOb8EZqlXAvHFTtp/Zu
JQnNebBdJK88E8SG4fvE/9UgfESYbQFoQqIb7yeirLpEvBomSzJq0x+RlNRGRrP1W5MRKXWI1XiP
Hnva63ioXjvDqzeMd9a+6E5ozRDCS5SY3KVNEomE389e2fF3qZQecmJWaWIR7kR7vWyfWxvNtdre
dJI0psaofW9+OHZBGqLzkTkTjkKJk5A7G9kdjXkDFi08BmtysSWyZcv4Y6IvqOK5oDbSkGTw7uZe
v43KBamAxf7MdupraJ0so4V7kQ9EkiNNM/HVyCpaCeDSlkrLXeLv5E02bChy+UUjWQF0/Z12EA2Y
5mAClu8Z7YPid6ULr+vY26GbJxFlNmH3MW7dCqThbWlFPMvkyBQzxmmTkdW66jFumuJZdseXkmwT
rblIopXcMzL4eMHTcqiz+l4yRcrYuVloetBEpmacbKan/hPY0m+4CPFhspKz3LGu3OeL/qzYh5k8
fF+7mXRN39YpHuJW0uggieT7wEKm2x5pYl5UlwX6OwtkS3KY3ryU9PkxnsbIAGNrI0/hvKQQjkEV
e1LMU5aBxQAFEQxbLSsrzpmupupKQik3nurJXSRdT+7BVO9JJolZVC+Znb9bsn8qz7JXLbd55V27
JMMki3jPxxqbDBJdPf+aJfPItT/MeCLaNnmzHJHuIsabNB8YBhBnIK+GRpOJmU1NPl7PNbXrRyx8
vNAZ48k/NinRJlwaq1pWVvI0q4pYttPV/npyeegVrUj+9AwdDrU4JbPaAXbgFXAep8dZLhTyDY7n
KO0g7/VTgkiiSoCyadK3SWfb0rZOzn6YXcMbvuTvTsvCqzUkrFVwajgTiyy1Pdm+h3V5J8h9VCrP
pUdx3dTeo3qTDKh8wB3plPLM95OKSoRb9LsAWJgvJHVD3pdfYuhv06L/Ltca9e53wMFbCI+26ETt
eSdRbD1ynJUZxl8BHIyVo8dHo4JtGBfVt658mi3nWRGkZNErrOUtK8jKXNgwksEGLD0MX7uT3kbf
K836qB7sXWqXzqapuKCyqlAvG83DDTrPOySRXiBLVTlQME8tsISVPQxXSTFeYZO6Q6J/bkd/WuGu
fy7GxyhnkowlgvBn02KQSFo8hY2qb7XCho8drOLWeSmbevzZjTMMmgGOg7PRDK2fKsj/8yeua6u4
ve9lNTd4p7vf/vG/kX7wn/8r/86/fubPf+O/b+P3pmzLr+5vf2r/WZ4u+Wf7+w/96Tfz6X8c3ebS
Xf70D1vFIn7oP5v58bPts+5X3vD/6x/+wSV+nqvPf/7X5QNT7gbeehO/d3+GE5N184viSh7Lb0Tj
tr28R337yRzzL/7mH1hj4f8DXLBHf8CGRCwkNXf8bLt//pfmWv9wWD8RWbqWaZv8xL+wxrb5Dw94
sesJTzgQdS3+6A+ssW38w7Q839eRpErgMZjk/z0Jf5CCf169v4b2/k419lDI6D4iRMOBKvpv4Fvf
mkF1VFp10JvxVNr6JgAt60aVtdOIxQBPgI38l5P0xxH8ign+q080dd22kKtZSB9+E9VmhV3Yy0SB
DpAbXsFq8aoXU+DpYDcwBlH/H2SZv0vg5Bfkg4getFEn2p4k//4iZQ0BqjJNSauDke1AFCKkd+dz
taQXUS/nv/9mf/FRqIRNWwdWxrczfyNEgww2qKSW6iC7DWmWfknNakyAN/3Kv/+k33HFfCk+yfFs
w+Ue+Ler1glsz5HDqy/QRn/reywXbUQfLp0Igfn7jzK45/8kgpafJQyf96TvwN425Lf+9QRWYFzK
iG9lpQSyUhicvbrZVJ44YgxAFlnrA1usK6PpMPESyshc5GSFNRTX4vbvD+V3ga06EtMkVsC3DGF7
v51fF3GY1vljhcdPg+Qf3IpeWqWns6HNZ0T7j63tfgbARf7+Y9U3/JX8rT7XEoKWs4mu1/ntDGiG
U1quUXILaSmzhe7KdAkyLMfHupsemU4jiQhvkmI5J17NdlOLL43dMGkAwxfbDV1ITzwnIn3+/zks
24KK7rq2wKX25wsjmrI3MzzFh85uaQllzkG4fFpnjQyBvO6DWg7DHf8iYVMlW+BdmT3MaV6DVB2e
PAdwNHXyKMLL3x/YX14mpMAsT9QGLC9/Pq6lT2C3oR8/oDZoQFkTn9j0w2aeKQtHmyeCIatrdt8r
s6z/w9pi/C5CVpfql8+Wf/7Lzep5PqF7qO8PVPZ3wHioP+iRr8IJJ1EznSed97eeTIdRiB9x/FI0
Qfcf7pa/WgQAzv/r2/92VcY0j3ABcgRLxI4Bz/NZTMlFAbQTloS/P9Wmbvz72fY92/O4LyEGmaaS
AP/yjcsgd7wc8/yh1KsdEoyjYJoz6nLSrdObsYHoYH0dMqaMsErJ84AFnnnjo9NYZF8MqB70+ejx
d+ZsPvoB946l+dfT6O+qVj9XoQwkH05wyB9tq38sE7DQ5assq/w4uQgDBW87TOcl2/n4P4kH60VO
RlTJ75E/3wtJcaQUHst9OVtP84yXtqSD0Ho3iJuOteAGJSwMvSiOnZXVn4qF6Bb6pdwrDh2gAf0c
D9Q0jI+2La4Gk0mpER3gMeSo89D06H5xq7r/ms1cqZ4vYzvdx7XMPLSug5KYOrDxOGaQf6bFfeeS
Q6xDSVrneU/oZZRe5XV4mANr1ybLuav1g91+pH1yyVz9mFrwpQd/x/YdNeI4bE0/+ZJbRLl7lveT
6XMLA9KxqBofLKd99+RSLM+MnuIxj0xCo0d6SJP5ThQSzQMpro5i6TK9BUcUrEa+lzGJA5qU56zr
0V1iK+N8qsWjExMxXfBsQFJp62nOLwafaTecIJMVb/QZ+Y7z/GjE1N56fxk1vpy39Gi1yHMbuogZ
AffB2Pkd6WuMhnOXy1JOUHfzEp0YC5g8/YFDzZ+mW7PUnh1g5Gi78y/okDu/QdHghrcmii4kcjkY
y0g/BkP1TtrAyp74qtrI0gOX6jzEwynxPyevwgnijedo5D1hLkAGfNbFyr+uI+MOCQAhHzJqNfCW
h8nChcRL2PeGRx8jcZ4jGUwH/r7f+tuHVNJPgT1ffIdTUAQ1Y/CPepiOtp5d5EcUC5UyGlW2yf1O
fl48128tMg5fyy5Yyo6OPFMUP6epAsGT6meYjhvZlkpL+DlJfhlc1CHWdK5JD1zRGvPK8MEqidtj
VP2YQIhFQsE9FTodg9T+Ic1LfrnVoscB+sOAIcjZIt4MBcgz34uOtshIuaK8WDiidRF1u7qKtXVb
J9JojDJyru9EOHx6MR9nWlysRvjzvk5P5WdubI17xwWN1BHXxnN1o47eRZm7mozhUb53k7rFZXCR
ZilQC5cREek42zd+RyN2YowHq9laYaE8y1t5lC9nSxcnxKoNRK78kBhcm5i3/R70Keiw4Ww1SbVr
Keuv0mR+MeKiuUHoCeIhi3r+B/chg+GgqXa1HkzcH5aJvishOInbEbHQVyIf3EVuVvDTfLPM8MHt
CtIHXD5aLSUShjkKtJUZz0p5YLllmjGerYj3FJhC7DsByFkNv0VIBhuqoejSDdQRdlrycPrpfp6f
2oWaUC1bg3zVR3KaOXELEYy0nqZMoJ2azxgwyw3qFf2dycYABUVf2M0y5X1c9ynQ+bKq0Siz9HVN
CPIjfXGb9KLV9qGOuzcH0dLMMzBwuxgh6hYN8bGOBFj0vLL8kRJ48jAN0s639uoH/H4PppmHzB3O
7OxS5D0cFiAyTrnFRxl8SsB7aNNo1gnCt7b2ZqgkNIyQ67kLUHsb43IzHfUm1gjzC251jHkrf9FI
ZNcPjj9sp8al/2vF024kU4T8gjDeOc2E+6IvN/NknhHD8XQJMnbliim6fqYdy5P+U5VngOGpOsPf
0nHblHWQbYLbxQkdwjo5MRW99y3NN6+0x2sw5mhFovHasuort2MVbSv5miwx3GkounZC1555tnDo
EDI+a+xqza69RWEDODQqQO1X9hOdQCSvU+Vvsyp5AUWFx5Ksc9KhOXGZoW8TjecqA6KOCX8+K+Gd
uiFV8SL65Eu+DvQ8+8JdctB0Tg1LXNcBL5w7/aMO9KckKrAGGA9j4B9nRjI00Esg/B7ZFuoSzR28
knw/5aDs5M3f5yNE4GtL9sC0mBuqSIqLYRBcZ2Q0eVr6tjOxa2uH2zqahnILUOWTZE5/65QCc4o/
X43oZg3fIlmPltEqAxhNEyVgnhI2L3XPGQnbeOehquh8zd00tfFD9K2zCZYU/ZOfdvQImWyIBF8N
Mk+SX0JtjxidqcvE+NIxNZQNmEoJl4XMMYkIQ3t47Y4cPMpxVpig2wwI+KG2L+WmKquNOS/Yk4A3
YLKaN7XhdaiF/au4KEhhRhPCgJ6sxZiHkPTq26ISTKMGynZv/qy9DjQy69bMO5MW16fQac7lNSdp
SIF+ZFa07r2p2lkOHzawmJNgRuMuHrY4lhhsy2tXZjxDw4JD1D7j77ybJm6XLm/AuvnmBWYz4nw9
1hAg16j6mbhFMr3UdY0Lf/Fk2ozqC+BLtk0jU9VE4OXf/cRhk0Q6MzEckGZTxG1Vhh6mdCJSgpm1
McG2EAF22prULUQtfZSs+89Jx2FCikaJ0YdAuPKx6MS5mHgEoqB/WgoEG3Itd8Rp0Z147WAiXYej
9c0ldhsSEpfD6fHpJ0a+jYj56l2TYVL1XrXOme70Zzbx2Fqe/uKOrr5ZioQAhQVkZBn79OiI8OBg
lmwDWeimZnvADCC/ZqPZkbsVgpeh2d31PVRV09l0YQGOq4oh2Hf9RiS4f23ei5tlFuVBTvhc0+AJ
pzDoeZYxWk3OTS8Tuoons/OGp6JmFmPSoDcX733OxwfD9cYfSeito1RchwyH3siL0N1d22njc1La
pIVZ1YHNd7xJxvib1w76keDP8UbznGMaZ8HeKpOjWQ/7GozCbVhPAP5Br647M7Q3dhbNa2mRR0FA
HwrL9b7QtmSbn33UQoK249qcspeYVylECgQRyJvmWgaN6dler5d6yw0dQ/0v4n2be2SJNpq+EXE9
b2Zz3hKtcdVE1i02wadiFKB/3tSe3Oa2R3637XpXIu8Mci0mmBbWTREzdmsc8x5pSLExyvIuFRgg
HM07VDDvmfgW2yiL8m08e2cjnssrAHKbmhzCdZj397rB/M1xydEx2/Bo5/Wxtvt618soPEHC8BYV
A/iZuvsgTPTUF3A/JrPbxdBk9lOVHx1kWzwU6aMP9d/Jzx7yb+QNPJ84xale9RaiJJIOdFRimwdY
WoGefTnuezfx+tD70dghcSVTorxrLAPIlV2sY60p10ay0T3qrWGyv9kac7M5ZCUnRIVCK2RjUlsd
j77g+Z99+zDkKarRMtq7Fh/og0PCY+pIzg+vgMHssZ8RD7QmkLdP5q3jNzgPZx+Xw0z0nh73m7BJ
dRBcJT1DgZkEwpdziBCzjO5c30TINcGf9ryRpl0/t8Pe85s75uspo59q3hSdvTG61N227uxQxw7f
25gnbVlG4hOHhjLKI3jTi3FAmrhuvErfuG7UHCRDRk7b6nasyCCCgjH2gHs1oEYNb5hNF5GHLSod
xwMTLOyj/tbQgh/MYridpE7Glp8uum7fObAgHYGSoYHd6g/ZXr3pCqtkk4lrHCgnFpIptK+WBldO
SJ+A5czfB0XxaNa2uV8wx8deaB16H8Uwb4U9ggtYjGZ06yPPQb3wkgV1vpuH9kdWa8FuDlHREnoC
PKvzZQQRyHEc6eawgwNLUdTF4d7GaOt14tlz03jH7k3sgni4FXP74oNJW89kQ6yiWKIRQNrpJrXB
0nsHbwopEAvKdKO3oKhxE6AEpHg3zGE/9D7wTUAfnm+csdKBAZop0zXKZCeWsQtVdpEvzJ/dJSwQ
YblOY+qfhIbwimcdNZj9itkTBS1qIyGLgtRdBmbt2rHUat7vJnUWaapwAZCG4vICvhT5GJkoW0ns
3YbVLHGZr1mHJyNgN5MMXbVr0BRNvmAQ54I/MCaO1OICjRr2MTGt1TlZLO+5LMp71qTX0gtPqtTt
EraZoIymVUuEkglnmliF7tEAGGV+djPfGzXgxa/2slLGGHQuiASE4BWuRaEP+1hvilWsfXdYO1gE
yW6HKrBdLMzB/JfIEIjLDdOhhqHngNgV+FJwp2UR+sGCf1WN5HTkdU8Ge3ppCgoNmZpgMGI4oJr3
muYm8rY2G9NdFRMfYzP8H+ye3091wUCUZYNkhwDneUBY6oqAINQcXMZEbrZ62Wvp5VmIPHwhfey+
BG3yA94QmI1Gw7qYXkyb8z8uLTtO9mlg9JJrctkBzRIqkrEj2ZsFJ7fM7t1hOuEYf8o9cQLF9VXZ
SHOTbjt49akM5CPmLGeH9/S6imskl1ULkqB+gvubb0cAFpUO0VWrs2xneCDySI84WgOKddfOdyER
QtsgRq9gI8dnf+kSKoMBTXVDQ4+tqSXPLNRmYHeqpOqKB0S2K5SzVGA1woWqJYFt4YUqt6Wi89/M
DhB8zDVF2qPu0LBv01XjL8ckzzZeFUCeQz2tDrv3oKeXRrgeDHYLGDwPpqXfAUApN8KTAlHptzCF
+xRnvswQQAKbD49W7o+rPDIOoTU+WuN8jBuK497lxFPZs0EDuMkg0vdBPfbDY1pT9+RZeB3m5a0o
iUBwQOVi8jmra9DLOS4walIn5DHIdbUo5d5C7o/1aH61ka30eV/CDyPG1gt8Y+VaKGjULtnK0L24
2kl3KLWETrN64Tkk04CbSx6E2ZYbX25tC5HfymKK84ROWm5Wq2Q59s6Lm+A/0sr5ujDNG1HzTLTO
/ID++cZ152OWdncmbYjZWK4Z2YGGK/gJ+atl/8MJB0heLzbZBVU/g3PnHims6N6npWeZ4lD23lsl
Q+MqokINCFGMO+OLJbfoMvBYD15V+00dvCHfOZXN/WrmNCoSXlJgzb46UZDTzN/U0pw+r99f0XmW
+11swy03fBqLU4CdZmVM2OyMh8mIBS2Y6RaPT7/WnDttQHhMFJVcMHqGaBnBiDqrjTuheY+thpuU
06PVbHS8rL2h0KAIZq/Xe1RW9ZPqJtchK13jvGmeoHlmsr1M7fko38uIbwlzKT6bgWdabuqHkpK9
N5hWQE24sRGidIB9110AA68OPaJqLX/bsRPmDpayDStmOr03dNgu8qldZHeMgeMHcDVnre55z6rx
C6oHbedN14QovKUTGxC50EKeioePph6A6vQ7eVWjpT+I0rlMWXRJjHfMG6Q8iBQdeMEyo93NKEfJ
CJo3S8zXli2IoeXpCafp0XGf0z56h+68FHRVGmGGvNWvgp4lA10j63LwMC3TN/k1hSZ7yiyKVSdO
jkcz04WVrxqXfWuymwTFWSQvJk9HLWhUjNjjtrA4o42aDVgdg9+gQx8TBBYSHGM51xru1Cp7rElq
WEaSxSIefzD7bO6j4gpzsrZWckkDKRl24etEp+k1FN9mkSxIgth3yIaPE6KqsulqiJGjjlrtilHP
3qBIdOWtrf4H9g/NqVUsJVnkj5N3NEcHkYnTJEfUpLjyuXG/FeN07wrSsv+HvfNYbh1Jt+673Dk6
kImEycGd0DtREmWOmSB0HLz3ePq7wKqILtPRFf/8nzAkHSOKIhKf2Xvt+2AhfE1tMAlE9zXrauCN
F0Q04K0mK73kDS6QeEoiBpZKoOuEoDJjzp4w9cgg+dwnHpaGgFp31z6Vu57ZiWMvvTXvSgngDTHl
Hs0Q3fp9fEZshbYSmH/+w4DMZWo41TUvTiz5MfkRx3r4xvBwW9WkwHQ+agVB4ZeJ7HPbi4f79dCS
XlI7NZ09rP0tiukN3PYf9kwsT1JNfOek3QUjoYreJ8uRB6+deYvfLz90AJYPruDeavvoYMBxnQQz
xr6gZ5tGzK8AjPylved+31fBLyfg4LbTedsNtEWotY710N3SAeBdKQH5MvxfTUIF2ElGAlmWRpIp
7L3TCpZRWTpyMuQlpqs28zbecn9k4bK6z0gzg7tuxNAtt2HA0h7FIaeBE1C95bj6+xJCcBvyC7FT
3pLVLDlImdxlbNHDqDzQnho4bYeCyWC4rxAhIr+Ap1ZN0UvjVBCGjoOF36VOUgMuLtpRq3gO4ZeB
gMRq7TdXGfN/VxyvffzWBriz+oYjJrXJ46h7cb33nvnsYCnzwk3a8BK1bvZWt9NliFFETX5nrNM2
I2POdj9ckVExXANLXdWY/bpPaQyDH5qM5U1VQv91wInD8jCJ0ObWhvPgt5sdpSIphhVvW5vWWNsA
wuKY8hRHmhuiNtDLSC7zFW+a2PvpJbS8NXIviJQgSJeBWFki7awtXrtEo9Ei1GvA9/RUxJm7W46S
Oz2t1OyQQpF/UqPzqxuBcHokQxVMEfBaIlV+yiZuIfHMRGkuPjdz+1gatN5+kdBEpTYHKrc3MMuw
pHD133tmYPeMnJd7W+JQRreu87OCFIxih+JoGU1JmwuTpBvcdsUjU4YVy2qCOJtuUwd6B3cs5q+g
WlJd9rHQWrxpBx28e7hfy40h6VHL+fFezd1/UEqvaVPairOZJo/JbKaXX7rV8p8qY98HMnoOUCo3
XvlNs2Dcp9WDmMwvxIowb2AJ4AeQNCJcO1Zo+YwcIAshc1o7iup6qI5FHgCD4F0/JrcqAUpskCCy
4R2yb/LpCz43ijs3us76eXCRuZeh356tlD60dSSZGg8N91KO0hpBWJ6dYn60kxqPplfSFNTTD99y
PxkErO1oz/d2AORM6alDRJl9Lqv2FJQo2eGULuqlaRFEZznSpuo74YrOjqhQKI1HPDRf5sBz4bXS
6/ptg5owKI954gKbdeJ+A8AMS3gkH0az714mM3vLkh59oU3a1iKfNPRutscbIVrG1mV8t45MAuII
MkS7VRj1O3jIebRPhQ/up5gtHNRWGsPTU2c4U5tulN3O7Ktrn6TDykj7cpdIeEoO5mY0pN0SRZw2
u1RQNsTd+NgAJrpIFKFhjwqYxACGSr7fH4J4eK07i9zwCHcR5Tbt0QcyF/JjvTcbf5edofJqSuNr
W+hlRhrEh7kkqbM0k0/o7DBtI3q6CGAqiMbyJwI6AwHm3Lw5VUeGuRzbU9Y47SlZHiDTVajN8IXI
JZRjefAFD90XUBLixHvB+f3BLtxTG0+U/6Y2GHTgddj1U/mcVqSA3B8cmIAEz2BkCoLi2AQl/32a
P8ImC7ZTT/q7h5MzFPDw65B5sbNAHUQVtEwIOe18RIYbp8DU3KTp98Y05KnLzC95yUIBebvYZhBN
VsUgstP9IUr8L7qe9FZalX0avfCPD/evxVift2GVfItIKJnSYjryaqoTCZvqdP/oL59aYWftA5tA
4AK6jlLduHU0YEsjj83Tvx/KIUgZKJbxticA3T5XY9SgHsLO7hOibPTdAdwWUO6wGqps5XIKWNEl
CawX/HwAy3W3G61x3JphdLnTLO4P3YKkqJvlumLgv/33H8Q+3yhNmGgIwxKn+wPjfvnbR92C00Gd
xJ+4wzKbNKXiao2qJ22YLPdK89YkwrwVYHt2Sc5oMPSdY4hc/JLI6M1y6uqiWsijgxFlB4NUqhO/
pVvRBuuM5MEX06kv/PF4dQQxC1aSxkedghjxojxakxML6D+vrWdbGPI5Cs1y68RAgbRG+tgKu9kp
KoLFHqFx3OPn4g21fMqgvcIkGazvn42DLbZM+A1CMsgE6DqeTjBM5W22svIG79llNM6c4v41Emsp
PzrnSRmPIxl1z7iVGIohIkP3qMwifYw2I63hwqMKe6b7s0oUN6JJnprOcBh/Lx8S0vtDjAFKxwUC
ki9MkPtH/fJb+MPXTKfZ9YH6jPU6xFLpd5tBul8MkyycUSfVGdJEcM7AniAiO/XLw/2jsQ9fGJzN
q6bkDu425ngKnPRXzKJ9m7A2PN2/dH8wE/37p2UNcJKg6xTbREbwE3sGyUzyZIfQCMRz0vMul0WL
MSRV1+lZt37PtokHb5q+cztSK8ed/ReYm8VQv9hIA/26mA7kBWzlchW7y9XZTtrc4wq4VFkT8PbD
BGDk7Y6JO55fwVdkIKn/bXPbjle3q5OFBwkGugatEHHUbMJqqU/r7dQKMGLLJY7/AdZsW5IaF5kA
pyJwgXF36hOHsBGCGtpTuhw0hV/so6TTewuYr4CE6IegYbHqmPSU+3SU19CLt6wS5cFvd6WbeDu0
2SAmBcQjp9fwMfivHNPGt5F5j13chvAPxbyO5pHY1NlArujk3ytIwadprzqTp6Dq7kS8Zse5BgSH
kpAPTU8RaOMF8ZZRxLjO/Qgj6Wyq0/2j+wOJ1r9/Gtml3GXa487ZHYkdwd+WV/0pdBTfZAh//+j+
NTt4I7VhPjI9JhzUHxmPh9GMLxgL8kpiLtwidlewnpuvGE3OduRyi576pzKMPqdh1SAGrjdhWU8H
EbRvMnH5zY+rcJpMzLNWyuBhCC5+5J0kfLM1IbflpdQ2QzonOCpaHpI7cA2W5jffU/vYPTexeQiL
8auuyvfZbj8lIxWjIOB8oC6l85XxaZKU8MFkvdkxlvkuqmNOkvDRzJlhAC5g7qG+mrJmTtA3PyqK
8rZOuz3C4XL7ywIwHAkwacPg2cdwks5WuMjI8NB4jltuigSPn3abz7GdfWsc7xuNCVRC7HF2F3wj
g/RjUjWy/+aWBzbH+myzDxl3gREelx/AlMOeFF+PS2IMYQEvPqd4orjF405hJPHcgppkyLIu+2AX
cSBDxeJsg3kvLPeahpx2tfM1Sq0v9cx/UhN27Y3c5oYOpGXIqFHY2aeAGDN2Gt6r1ME3vD7fMAgw
93qOEgf5Z0AFZ9u03zMkbdySl9k6zZVkGSfZ9zpZvbPnBTQxtfJCBNxnTqGHxAzhPgnWU+ht97Lr
nmRVYtofu+kwp+0qqw21JTAPY33EDW7GXsAurl/VzxAshy3VbH2ZHSbgrKJ+4R4Yf5vyKKMjwxLe
MT9GuDQCafzauzWUU3bKakQmz77O160k2/KQ+fWzMHtstbRP94lerINfyygI6A4NlcmExcuIApc+
mQ4LusUe3mtNpqdtLmpyxhCtTwNprW0aHWnQt6gY5l7j1k+4lraWk3xE2nyxKBaZHdIzkzq3johk
9XrmAkjyqRqREnSMhdIo/ZCVZ6wOqtKn/663UYvE7E9SMG3SFSBr0mwFLaH+oi9q5jlQXcP4amET
5hO9SinMcCuAsY/sSNwy+0alRwJKlXI7y5hPLKMmzUKtQ+muwxjuGFU3Awp4ttnSGdxfyoAxoyJc
zxqOwZLeSsmzjIWb6xg7bJltmsvOp99GBD700y/H4k3QxdSEpnuIChtFONOeInbErqm+QBf4GMl3
WxvDMjpIdwDJJ0r+eJN1xgVt/Pa/vyhiEXT97UVBQypcZS/6x7/q8gJQTR4jkUOdifcOOVGd0LIu
TykiuVS453k4BJpk7BFb9H//3vI/fG9hOpJvKhBAETz1Z8FXo3o7Y9SfHspl45359F98IxG+24wZ
DGlfCzndHNQi0yjePVceNVD2pQtjLXrzNTk1NVJw6ghWyi2MG30cFSOf//4snb+JwrQpTNfWnmdq
y2Jp+Odnmdcw7EmG5W3j8SzDlgbRa5phxTFMM4nTBoGLIAbBwWCH4f1jkYxVQ/JrEXNEEb/FDJos
igxvV9ARozX4sJZezktRf7pF/oHB8QOw0y/eEzslKcqCOAQIGFHcPt0liIG59O3LOLCt1LX6HE8g
g8eApvCu06BNwBVdOBs3hYnd08jLJC33MTfcYB7PUPL5ZlZIGkrPKm6s04cxVlCisJpndn8jwOgn
FJvHL9pJb0vDxpznw6mHW1o3ixPjk1yGjJFTHe2c+hZk4Mzqsbaml3QMD//9tRbW38SxvNi2kLgd
XOiQfxOslmNUGB6jDzz6CcYnU23RqNL9LnqTejnJVLOoorLyyIymX4FDw1CAL/UqerUjBrTgdsBE
2XMJnDLSsoGtFg2Hpjf26XLnngbmOXOWungRA+Ynte5vymcBXIriMjc62/Xm/CubjZ7DDYK2U03Q
DJbfScjEwgrCdRZ+BI2BEE4wr8aZ87EsFPOIIVk8cPaTF0KCMiniVkbVJRmIWrE8lC7TN8YMBT6p
tcMtdBu3T0PIYiohJwzTdvrZnemI2Wl/ZBK0AyaodTlx8tS+C+/EpSpc/jxMebjvWzvjZxoP5Y6Z
gyFaDLl5+x2Dz7JlyDJJpYABBpxCaOYfnWQdmVnmnnwFVl7AMPOgJ9fNcpfVSATxLjffKPSYVzHx
UYzmEllfDIZcaBj4qW3d3u6z9tIorspNjmFp/Czkwi8CYLQpfPuL6Cn3fDWzGElosEx0ZU3QrGvW
vWQ+D3sjk4Q3x1W5Y10Sg2Uqj+WHtOLpNCCbWiep/W7zh2wITkExfFNDSAZGvvNV90Au7bFcRALE
I/EW0M4B7ubXYAnGXJ5qdQyK8KcxjDfoh/3j5KRAiBakXd+N75ZvI9bAc5MMbX3CEPT2D2/X/3BH
EQCQhIkTwNaE/f75aAg6NCbKaJKDtfzIy93A5WvUcPqH0Z5zN6Zpxe2FIieCl7cs75aFWbEo6dSi
Yaja9B/0u39XfGsL0I60uY6AGUv5l6dEpNrglJGIDimJR2UWP1E+H5fRdzrgX62no78ozoqhf1+k
V/iqP3yz+mR59j+8Nv/hcLc0emuJRUIhifyr9LyLOvD5eREd2iW6aOy4qvD2xiQmomxp1yjFv9e0
av1sf3dq9i8BkvNmmW84i34MPcW6IcgUgpX3anbRq1ThtGUS5kMYH/9Biav/JpPXyuTMQSGvhbDU
X3W4FNiKNfgQHsYk9jeQeGCPRhuzb2K8P3JZZtPWzykYHptfGwTDcyj94eSaqt5K/iED6suURMO2
i7xsi37CXctlGhWBhvUsFW2Ys1pAjRHmFZ1+x6CL4MEcMprHnCybstfNcUjGt2yKC6gSqGJlBuLP
T9RGG7Z+1/RC0rzJ+sVI0np7n4kHRsTdp54PMrE2TPr0th8YrKWfSrtNDmmVE6PTReGOy2Ldoqx8
czJJZLG+OuE0P+h+XkUTewvDgjWvSucU11w2FqA5XGUCdKc2PtVlkwLl6RmuavPzlCLWNazDMnO8
S0VzZmqeNl5DFrgEra9CGT71DgfynOcv4L45Na1sIjrHOGrTfgKG+8suzG7vWAc/TusDWQMMtIsx
Jtm5DtfOXF0qXZa3dIKh6CScVtnUjoc6in62Q1T8Vn38f2vUP1mjBEKGP5xzf7dGRd859T/yP7mi
fvtHv7uiPPkvJaR2hdKO7UnTopL+3RalzX8pk8vIJoWF5lo5SN5zaLrh//6P8v4lPE0mh6Mtx2RU
w7P4ty3K0bZpuYsphuPLtf9fbFFi+SZ/LGrR79NuKAsfvIfV2rxnA/xBV1+B3mkZnoqz4YuXtq6K
B3/umcRaNogR/W0UY30CaBxSMrXmtpALVL6awrOe2VQsn3Wi8E5Zqp8nYkSeCYT8XBXzcL5/ZkPc
QkoQZjuSC74rUjEgPz8XhqEuIcOt9SxKIiCZDJzk4Gw71sHnIHFsUnFpFIxFuT7ZmThYVV7dxrH/
UqaJA4eNjFsInI+S7uHNj1kzGaPZnKTroYIfskde6ycUYuMtdx1UnY7PikWbNarDLvMJ2RsPNor1
RyXZNPrmnsFM8Czsu3UjxxdJtCrLjIHKrq0OGZf0zgp7k7ujyF+ALYQsYDyYfAuAC1UPey/XUs8z
By9+dOep96XxksU2lWtjPo8MSs6RbfCkq+9OEQwvbqaG/UzGwSYmR3nJNf8amCaaoY4zyo3tfqUy
p6a6BXorQwNySuOQ92L2L1lQHtA36IvXgaxNwyQj6xJKBb8+9lwWvbk3EUkr/IYMJxGHF8Yxjwu4
oCZ77Chao78SvLErCb/5OYkO+NjQ6BdvBtQqAab3OOJXTRKbj4X0nc2d8hT16OWDqOkvTuu8OMCX
9pKAHgp4kT/mBUYsOMmXsZ04oCIS7Ru2yQv0sbOZzhf89Su41d4I6icW7zBeDVwWMXA/SXzAmp+O
JUXgPBGF6Z9DO3j2BjN5yFwCRXxYUvAx95Mj2ysy7nFrWCgQjMG2n5Ha7sn1jh/C1viaTnO8bVtd
nf3JY+9XvQdZW5xFD4CDoeltqPSwtl2ARVOfeOcRRA2iPvqj3guagycFsbsyWZPdIJ4aPQ5rhFxo
yQjTXk0W7+1y+IfW+q9Vh6RDxJ7HkcDewbYpPP5cCHlNh9C5nuvz4FBVQit3uHH3F7jqBeVY9NCY
XXi0reilJQv4CJD1iyJQdRMCqmMjgbTjDwfW02/t6x9tilLI5Tv+oa/lGSlTLE0t1khHcxL8+RkZ
jHJKoyuCsw7C4ZgmGYlLrGzWaTlQKmbqaDLK4JpskrXXOV8zYRrPfmmfa9JPKm3Vn8CiOWu/Ets2
zbwn0mEYHWZ+8HVQw8WhhccNPXxx+b2B8ouDV/2d8dq0USDBzn3HIk7gAFyRQe3sCWTxt3Fjrzp2
peu+5V8URfjALn1TFVCP2o5/GDhlvwmWeDpYjQPkPbtbKZfGsbW7+dGdSBruskM5Te6x6pEp5uWj
SJUDpxlthCla0Bt1MF6VeWwtP/tmUFdtTN9w9w4J4LWa49egay+TCN2z6xM55pk9w+VEWEclnIfE
EMEDdW5C6C0iXcJ+24esRsE6GbBQgunm1eSW4XROZKwuBQAYRxrqaa79feiLkCTFgXxi3W/auJSv
5hoqHY4GnN5HEQy3sZTxgW6HrLKYJC4VjkdhuJA2h1+Zb7V7ZrBvona4uCNYhpVl9JtGh1fiRbmM
XbM4s7O6gPZBx5d9ybI22EZDTtpWqtsNK+MPTT9OXOjs7JOu++QSLbXBN47db6g2ZabTI8TFYOWW
bBDCNiQHqpkJaMzOJMAxjArQINaJ1T/n5DZSgR55SsUBDlO9ZUHM/rgha7QaxstICvoWjihCna7q
DrErVlL0P8AKkiYXo7wg02AtRKC2MnOntWm4BJ7ExZnS8uC5TYNBxts0vQ1adNnUsrf4QkVq7oll
AWISOM5esQHetO1srG0DgGnJGhFRG9dIbRuH2UT10/jTJ3IUcLxM8a7tFf5FWrcCVazOWGRIsgJZ
naQaLX/L4p42Q6kze4FXfqbH2fVfFLPxbazQOUKzJFEQC0cKKvN6h/kt/ARXeyY1e8ukUSsCuu/h
Z/K9ryZEOlwd4F19d+fWkELYQKxloVvCvc1D4Vn6YvsusoA42cUDwgwvzVyYNxq7mB091kIbq9Z7
q1hIHFM9xZTG/oetAXAEOoDsJ8I93bADoOrF6GixU2JaH9SCIch0cgMsGzoIJXNd6L0e+xKDRU0e
b+f1ADyqbVHC1mjFePNATrkGdwC/AQo5MbnP1ZgfDcXieiztF2sU6hHzZClm69hYuLsqWZJvhLw1
ifxX2oN3CBHZyrDyPePXaFvFRXGZsM1COIdaMj6lCnnLlOTXEp3gxpem3vp59A6NAceZQ1A2t+Jk
E8cA4dyQcUUzYYwqseIUi6kjbLJuZfRRvl8sPxOouXXrweTKctipwKA31VjbL4Q01AfUPjiP0mdq
kmabC5N2IKpYjk6j3npN8Rb00zdVdvVBWcFTzEx21SLV2S/SnZGN274iroupPBmIy8lTzfXX0AT2
TG74Mqqu3/tcvzXArlainDFf5IBPh+V1KGr7bCKSBPFFoko6k8vmv7rdZ8YlpKaKp9Y0NCXQiBih
C1qUL8hlYKFsSbs6IG6JLkWIOStMiSUGCPcdXKq6Wt+zWRbUDNmmA32gbPFriDLei+g37Cb8EaEX
2erlYsx9/yl06gMZ0RG5YQsVMgrX9zOuTGCq1SCFmS5bl3Ls2/PU0uuOyP0zAfJEDfXXYhjig7Fk
IuJYqM32a5kV1ab2FGK4JVOQOIh9MjFj1RNgrni5cqWaWG8487Yc8KD5Q87W/GYjMiAhtwG6MtrX
dshdSGL85cyKoH+FxdV161PZUFDVzLoPPaolSN/lM7FH60DN9aWcoE1VAPRRlgcOWsT2J6yw5pp1
HbGRnXHwQUj7tfCeEOvpJ8+bUAgGA/i7AdhNb3WXqdtUPDe4UEuvWLGhIHcaBqGV3JzJOKtyas5p
QAlbROGx1eW0dlGPLTQ/RJiOfvVTyznkiCFQQLoXBhBoYyQMciPe5EEuHyAns2OaQ/YyocGCzIuP
mYf7Lk8Gezd17q9h4PoLATZvlBeZ5z63fgJxig+kwADHErC4HB24O3vgb1CV+DAz7PyUBsRhWl3w
I9FJ/lwlzMuJEfxi+io+1Vb3TP4M4xEOk2ud2vIcQf1EntKKC93DMYWNfWxNNK4NAzLomUy50BAW
+RV3SnxsWDxYGcGcqfS3g5rIC1QYsth5fRhzB9/UwfjSzW7w5Ab6YUKTcTRTp7ksyxwGzC03o8c8
HEmLJmFjM5kYgapOER+MunSdZxNWIlFeBzOsHqA8KDiFw0fXQtlDMt5s+yWtFKwsclavJSJG6J3X
DzF+qQRScg8FsUFJssm8kBuEghiCvYSfzeBiVEZlH926hvAZMxfMIZdcjHh4vud03j8bEqNZgyiL
9txq2Ihzi31JZXiwSXw5VPYSKZkTI5IF44r3GBFdPWe5CMYjaQf+MwM32zT3luf5n0jWIUumRxDf
juajaSLCm0lf3c62hzmWnXGPXWALshvoYIPVgkDwt6n+WrIT2hbLARstR20XgG91Zttcay6lo+im
z1Y2hxfp+T2WGUEokER4GDfJBq0It/ga70kY3trW+0n4YXFOpCFeG3QhnaZqSilpqVvqHyKGQ+65
4lpa4pWnEx/yJPo5gklkfmAfrSTkNzg62Z6UmremFIj+VLvMov12P1TIo/vl1x6hzbmigXxPhq7c
cBSZDGDQh+trWxnHxa+prORXZGKmCcNpb/JeZfrJ5iwMUXMm3Axm8Z09O3p9r9ozIN8aXGRchBue
6IgChRd3irGqublx49aFwlig3TSfTI7dg5qZjWQEjiBOITeeFKQvREHWZ7BQz3NY5beyhr3PIk9t
i4zQm7Qkn97W4y0yZbMVTFuuVsrGIDEczAJBvWOnaL1hJtpq8FSRLtonHDRImBwCNsNFYHJ/6HLz
RxHH/HUjpAGrg+kctoQF9tk57jQ8N/6HtZzZ5rXk10B99hddQ68PI76kPXk1DIMcm3CjewNZR+58
Qx0VRTaup25JSY1mQq1nfMgR1eCG3W7DkMlSi4h+PISzj93Ak8Gh99vHtEYRWA4t8eAwOlayhKiZ
TU57YMD+0/cdvYaeP/BXUU05QaiOwANYQBCboKOu/HJ/V2aYDZ76Ibwkpv2oy6p8CqtFXjra5U7a
47eQDonwG6LPoA5L1DBU3qWaSjb+1SdJd7eQmtn1NnZJ1kYh1n3uqA+eGU+vhZQVUNMTTJBk+7if
0I2mU7ibLUZ3y9EPCRHDQbcscGSC13xwaEPLTTgOPvctqzgXuTVv3Lxs935YLO/0+aCN7Jtv6uaK
3rEDh3ytveNkJtXWSijNWbHcLCOKkUmk58DQ38dOmidCc38izvxGi6tYqlbuAeSPwMDhbeOSTelY
x6QzYcTYaWhiX4cZIDUpUesALiE3OS5lvu7s6xZHh+N3Ah0g+p7KZuYXyKPV9+LSd/KbmKhyAqXX
1gTNqytxPbLYmdlO4JlxI0zYfahwMZjUVrYHPrIAuQzAUyIhAYXpK9BPasCF2TS9f7G/LozH65CL
G9PtkwHzDBhhHuxMgCGpXRTvdhGNaz8nm3quXQs7Ia6CdGs9F4ANDxMxB/sCmQZKELbiBvwNVSNv
zSrG/JQf3Cus03eQXuY17QOA97pyNrnD2S67+RhBh8TLEHypMo88g1a+tN6E1KdaaIqDe7F4sbY0
+BK7fACXeJFTkcfINl6pX/xWolNVJmKTLVCyoD6qWQw7QlGtlWya4miH2XNXxe9+VDhr2SMhj53l
KtAOMkLBAaCz6ptPOsrF7rAQNMo9C0zW1/bQgzh9SAcQp+CHLbg7RkOCsHwoOh+O1uB++OPsPtu+
zHADLjtNaZsPJjX3LqmorQP11BaAoKOmDrd2xeVtZZF6p8p9SSdAerI+jnl7pQZILp49YC5tHidh
hUgWk+nJZJAjXCDNeF2sdZgji+G9Sf+fPthZXZ4HmySHTI9nu1L2g0jAEdyruVz6qMri4CH1XXNn
O3QOONjaVUvtvs1MCwLz1OiLiXVtiD1xvj/MIC1Roz/6If7fOpaoltti7bmFeXBymtpYDj8SyZWE
8xomArUVwUzGbci74jywOdyT8lU8kAbK4AvwFrUCwxtdMxin4DnipOjPdaG8te8lBeeUE56jMY7O
948qkW38Hsa+Vi2J72iT0XgX1YUKzTtYQjxGkRnfmE/mj2zM6NA4CNZBjHdA8jU8C92H5cfJE9dK
QgJuWG+sjuaxlMnORY3yWCHNuvjEfMtVL0ZqUXLTzpT6yTlH9whUOoaob87+qQYKRHRV23iU6PF3
eNgKwGSe3RiAioOYOrGVrRGwTllHFQphlftf/K7FUhwuV1bu6I3qYg+eLG1E71bjWtXSeB2S/BOV
bofAaUKVnqGW5S25TkmD20IdmB5FNteLEypCqEQ0U8LsIQAseDPIYsZUmVhrE2o0wmRx9kKZPQ7L
0MsYrWs/AiIjjjrYR10QvQaoRE44a9GXRmb4yik9X6Yi+AGwKXJfzMp1X8KKPZ8hclR+k10TItvK
Pbfx+LmYknVEatfZLFI6lZqzcYo3iwLvK2LWkJuZDRTN6Ys9UkD51Hn+S0/HjoBPky2FRQ8NfGEc
IdIe7z80xOBdEaAAnGr5gHVLPNzfK60QR7phjOGyfCqxDq/uQ8gSauR5ZpSxUb784Ts9eeHCS0nJ
6h9nfzuZ+UCSG8OSOWlOIh7rVUQMFfWyG28YBlIGN9AQq7fZredLzTTgoTacmw+SAfiBWKnCMCG7
aXWpHtr2ZzyHxKMMHEuw5bBtG5Ibb53F+5rSa2NHkXsubL8GHXHsbB08AHSAC50lF1fGmOc8sL5j
NxIl4CGpKQN+JBGRXagLflON17xiWmaPMSbtoannK4JBbM6pPzywEvPXSlbR1WgwmaWowB8sMy43
JtyBDYyMTK0iZL1ktt1I2fQuiVL1IeVA524L4yCcxc880+W5GVJSqCLapLQXxt6HhJvHmlCvsfUZ
u07hamCLfL4/qEK2+3kYXuxeuud+ic8gVrE73AsQEu9Oc1Bnm6YZUV8KoLHzLI6sewPy3810szjg
91QpVhYLoviGn6XOb6NbnYfcsOD8Fh+BxTYvYja+ldyhdrr1MCYGh4ahB+A8yzsaNrMfQD4u7+4+
2inLrlgIXTGgNcAmqre6BH4kBv2WZw8S1S86sDi4ZrkQD7aBUXM03AO3DImsnxO0ShrvCcx9TL3r
PXcu1mwNOeWiZ3C5XmSdq7p8rEO7OI9V89kqAUt6eni4r5PvjlOiHU/KLl79DC720kgWTUbf2OES
8RjoNA3NrZEVKCPbHB0iP35DDs2qcIqPqJl/FrgHd7r5ZIA8nMFQHS0revADs9pNuEUgQY/zOo6d
eT8XoMCntCNgqzjdzbJ3uIQ19sfSMK1LYfTPbR5GD3aQfw4jY6Dy1B/20uJl6Rr2rXgd8x67U0Sy
I1ON2vE3UPHnU35u7IGZQkyvrirJvMnnTZstYHLFOLtjVbPjoEFLzjEO1arFSB2xvndJQ9rTx8md
hy5+A4h621Epv8UI+5BRhiunsEwinpDQNmXOOr8sAG0uv39KtwmLEgFKjio/GX2b7+HF0AqlfbxD
sE7dbL0jLGkfpyy99kxBL9r16O4DeZlT1gvQJtW2TBvrYcq9HXlVak+IjqKpYJBZJzYzE1y6iBCw
oXGvfGT3OyQgmXgdSQCpzfGpybnQjbrEDeC0G2iivwbpVA8NJ1PTeQTtMunExYByLzQH+5QBzlFe
Fh+YJREBMXAQ1p3LUWkRblbn9cawc7wgHqTZ3mdQWUbWqzPQzoylm29iAzJ40LnVGiQArptwT5sw
YI1HzGYncX2IJp7cVKCn1v2p8XNehYApJpVOdNpagqjgobc+e4k5X2vl3MjlqpnnBe92CFs3BYwL
uInpXouQGoaR/yPBfkA/zD3LzOoDYYjYN+1qXPk5Y64Vw3b417HLfddhvOQxGf7l5qK6GGlgvJAe
vnNIN/ptmNL51WfWHrdyTPrt3Kf9AeUaSYqLR8nJ41P2jtNRHaGiDyurprRSTvHDqqPTNOGV7iy6
i9wgvsGuWkjtIfw2xK/LFBS5aOAjSyvE00SQN74pMlGpZtDmNvPKdRjbOIr5zv9Rdl67kSNbFv0i
AgwGg+Y1vZVSppxeiLJB7/3Xz2I2MHNbdVGFQQOCqrpbmWKSEXHO2Xtt+u8dpAqydLtyyLeG85YM
iKibgnUHdXT+BF16p0t14uRl74gK7Ldmnw34zWkFxcLOt+jTkcJ9Ddt+ePNb9Vqwcsw5g6g4uEr4
AfBi9AbXBCZbos0oM0X5xbMGzIV+PmxzcFObvic1ILJe21L4R2230XnsUGwEw+ycuE8/j7SzIrqg
98695L527ap6kG303DgU2v6c3YqWMtcvrHAdRoH/kTSjhzqZqR0COAJ9PRjnrgAwe+9IdJI13I05
bXkxMkErJcV3YP4FdzSOGufgmjHCAKxWF2+GKoMnOzr0tiTXsufgx/JFj8sJX5DXENFQSYzuAekC
juzCl2aCKj0MRGkpUZLftHxBHHxFit9ikOTQElrjk1s0xs5PUZtb3DrwinGQe0GLl1g0Me/bq84x
SIulJ4Dly3eSo+KPhm9lF3/5kjvGR6co3FWL9WItYLQ8FJW/60KW6rZFXS4IVmrkL5h+8pC7/RtQ
FY9uhk31VLnzdmhJ7k4b7Z5pk96Cwc5PI3GdlwYdkDmV+jTHzptp6GpfFGVM92AMnpoh+sT+/62o
Wv8FICsSY/yPG5sT5SGZieeja5O+ohIgQCkmSDXOl/aRb+1L5qYED/FGa7eXn8K5/Z40FN+cisTJ
ih29sfEy78ekG4jOyleZ1xHs1YqGfdzJtnY9VZt4hKI6m9mpsrzs2Br4+dqxY/4bMGIFIa8+cAQ6
9PhotkPfg5ROzeAadzX9GSs68ZPluvO9+bVZErlin7EBHrED6ibv1sbZW10Ou9AzrdfK/tF4Jlo9
7Zq3Oa4u/hClu8qKMoQasljbA10wObcfHJUHO1mXNDvEIM/CKj6YHrezL2cmmh3EXj3On1MgxFup
Pku4HGypQ8m4NoOePoyYqScOKH6f7TOGgScT4U1MX1Na0DyKlnEkU9rL7Ns37XCpSdcbPyE5/RUk
M+UgXbeL1487k6X0c15azzqmd5PkJeliAxsLH5Gxj8qouYGu54iiLjwd4hpHCI+DoIVknHOqnSOQ
vOlCbgEU/zxqH2J2b+od8mzCXEaErXEcfjbaCQctysONSFN0lI00Tn3q1jTjWCX9lhOmkwOdHoOq
/FKio4R0N5Novfxb9kzmouaaNmZ+cYwCeDPDx3U5U0/YS9CnnB67jCIt7op9paYb+Jn+iGrcuvao
JWNnGm48h9GeRx30FQ4EIKTdhyD8WhkTIiUR2AgKaZpQEyG3p8N6tdVEn9rnLN+RbLtyYQZ8UsWP
KdQxs7aCJjh5fKwRVXjWXVix92fjeQSJDb3Be6J8ownLCHCuJ8yz2Wxfc6cFhxTEiNVjg6fRNd3N
WBN7giyJkQ3CoWiOOZBUdfM4ZJm8mOIXSX//jLWTmBO+n3SvQRvVL97wCb3tzcEtTxaVOxMC433v
05bud0SOI9ql9mXEznmmmXMzpvnH0OXts5ZbGvj+RtkVAvAZGnEv4l+4lEjVreTX3DJfHe34KCL9
ZLcZbQSPk28Q+qAnvW5H+QgZaNcid91HsX6MVfdiW/CRKT62+L2R9XObO47xI9CNvQkNkTASppSo
FDW50VxbaluuZbMTxgGhnXsaGx6f0BRn6hviuAzsIgU+Ni/Pmj38oTron9wkbpEAwDiY+uyHMIVm
9rBeRimOmIedyL1xIzLzrTU4mjN899ZjPPHQRz3jAyPN6Il3yAJR5Kblm1FGZDszI9/ZyToulb9y
hupiZkBKw9Dxr/fvtDYuCZznIwSFjsjgVPYH9B2fB+1h5KBLoOQCz69CzWifL/fv7l+MuTFPvWUc
8rHWDzrPkJm14Y9KSny0TVqFD2UwHJuinxCoLH/XLX83NGD8W5t9gmkrOkLHEThQ3BLOIiewh/sX
NG1616HH+efvgnkSu7plQuLaY/xgai9+4Og/H7XObpjh44f/+/v7d8IEejP3NfEK7g7yE+2UrvTi
k3KKC/mNVGhF9ZONnCW2cqflDJmsW2KCN3E/mjt+vrvWfYcwmobwpoIHTI8lMU/YRd+sCc4QvK5q
baIt741kSS3Oi401V/VWLIxAMuzmLZxivFxo6V4SWpMX0oc3wvSfHWfWRFNE8cFiRQha+n304m8Z
V3ZtsAg2XvoQ5XTIZOC8DVReq7KIPgDR/JUP0UeJkI/K/0Q/uWUoMVE8V7Ry2kkiW45ov9f2WYyM
VjLZYhVrT26RMZ4efuT5F8fpvwqGf52uxWGo9pbAfZm6n1KhGKuFza7WzsWfaBZT23Fqczoy53P9
3DBHTRQBKNqv4vVM52xF0kfj+ij+cAFMho9jWIXrIjG/grlqVuFbJ765zIuopGwciiO5vBWRdqLX
gNfiBOA54T92D2Ip71IIqLHK0JlYYjX2B9suxke7xjdiO19mkZ4m18PWJzIkFZ77lDopI96yflBz
v6NsRYkJpYXemh1kjKPJTw2CMlzMf802VN1TQEucQL8Ai2zaPRiHEWX3J6lKF90K54OYQyN+Mfp4
bXoho6teNAxfclwn5pQ3LLsVwdq4b6JZQbDhZ5rpUhU2h8QghiwvvqW9AvKl4IX0M2lQRuBAOtry
PtRGimRcuRNsmm/JSEY5at7lIE1Oli8csR78hLbNjqkV5+EMJL/VkeLOPI8iR/6YhwB2gr2EtqsX
v8R+PUc/iH103OW5qM1wDRqHRPnS/T5DFcVOkaT70EPaXoJtzIInZscVqmdijMxkrHZOHZwtCbqv
0/62sb1pjfxmwk+uXj3GRL7b0uLBkEr2gvrpJ6BGXaamDcFyUSOxs3SIRsHPHTItp40M8j1Bju16
Gppia3btif/6ZeixbsHWPVsxwbVN3tTUXfZLiM14CZk0t2Xc0wIFqTSq+pNVJPtRDdGaveOncs0D
x/adlZDpOLTJkRWeZny4QzTLJ0Au9TabK0Siqtpls9p5iFb30nCffHdgoqBxWfWgP3Wvyy11JoZG
eetquo92kG8kxMutqVqEV9FPd4HCNFCnGFaC+RzjTec3etMGJiZ2t95bKn/EHbmWzugwpc+8XZuY
bwwlv3Bdo/JRjgY3ONLndQEBbWu2DOg7Y8vUmj2moI1SNgTiaLwyhcHnEyCJ2HYBUQZW0hwB3B+o
OYmx14ohTEnTPuktSHmk2BsYYoYpvjWgRdn/lFiXxOZs6KCx4VgLt1Y29YtjcWxu+l1OxvS2jwrm
hnazyRvYi3OGMAnQZz3omgE98RjlyFah3eoC3gp0AOQ6XNhEkWCOqByxQVO3jZA3bWOvXIOQfiq8
2F4HUBzWs4F/I2KsM3WGzUJImKeT09/yhXxgHIqVT8w4aVBjrwbf/NamRDGToU2odp0yEMaLZpQ/
EPzKdVbStJ/hxRMO8KHwrUOa0UupAVFuGLi/4EPKV+ByCvt7plOmK9NXlE1fE1a0lUtk/SpEUANS
wdkNgflWTbR86GCsCKv8CL8sXLmvWSewPSCoh990cN32WmSMagOHRhxoWMxKxUYt5017UO0xcnqc
pBziTW9I9n35ViN5WQ8tpKVqbl6mISLEJ0dJWQBrVBEfqmM6O7tJjhR2n+I4+SZCQBKKxTivp60f
DeHe9PzXaTyTYvfFYiXawDQZwbTYzybt+tCjuWx7VL5R8hl3SQjDyvpeFvrjQmmMfSxXcTJyUC/m
t8zPfrp9U5JIC8zWO+qy/pI5pMaDfGLUMF+KGlgNzSGaEfW46bJW7Xqjv4kGqEpsBBFYF/NbFsTt
JiXfiOKjgNbn/EAd8KaLfjg6rfern/2fcA7EtkqN3VB75l8sRXft+7/Faa4r+edue5I4i/4tTquK
TJIxURI0lmDCnLxPpVNigyDvdh0OhEBYsDZoS1gEy3TBNkmx4SXGNaHQ32ATjrY2kAjEkk6415yO
/qydE+8Y/xZRB65S6HodRL6u7b+DYNvBHLohs4QTHjV5rJf2l+NHJAeG9pYWPf381L/6kqhgOlow
Hghe3s3ROnMYzBqCc9kwB5QombiQMGLuren5L29w8em9v3qOy9vDXcBSaL6T9vWg+rrG18HJpszT
mGo4TeQI3ecIQCdvHKDNMAIaY+J4R5WmDllCsnj489v4TWPMZXJNE3soYmPQ5O8+Q4GV0NBID0+o
aRhSzAlwSQLjMvVWOBw60+XDLGFgBkWa/kXeuPzof18ArGgen4wnTYFY+p3astK+W6IOhrSwjKQb
xoVxFHlbNeDhmZdUdE2iCgoZ2Gl//p2t5bN/98pCsX5y55qOrd574YRXxAUZLooRVFQ9Ivs6tYOx
8YNGHFod7acBeIpoxtd89n7Byq0JX75h5ue0l2EfXKx72ZiSUob94FLnI3j9uTuncd1flSq+Zg6H
eLQOf5OnvneVcUtzpTzTcy1pc8u8l6dOGS0fn5MxPNma/ooxn4ZFQVAwdNgk0u5vUqyZFNQHBHo2
pI51YM0pXFhG6EHVTztUifFgFRfojmfXgEBad810wCb1VLZle+4AGXQ1+j1XGnvmxojI5x/Z4MED
bmIGDowmVhmCiwsGdrRyrrOmFR2jniAplNE0eWqWeP3zJ/X73ekph4LMM13XYsj4zrRY5HZlcqWd
U0ffeNXwAK9MWW2rvvvcSE6CUU0DWLjxp9pJzN2fX/t36S2v7QrlU5MoC0nwv1e3NLAG1O+NcxKw
l/J5bHaINHGjuMHGXdqmf36135crT7m+8JRysBv95sFyWmlVqCWdU2QZP4ei/FDjuLp39xORwcoK
fv759axleXn3DEANlSaeKG4regL//vWSKqvofBTqlASBu42MGGRtvReNnROKtjQ7lhFBRMzlWhvP
ZVnnyLwku23h0QRcxqMVBOmj1OXzXTSalX68ziVV1YD1qFCEEbFgza1Wj7qpTpyh/b8sH9bvC6jn
KJYvLpgt+e7dBwQMLZjINLRPYWy4EONp38dNfROdp0+j648HIYzPkkGY4/N2EVR1pDmP9NgWOeLg
oRApwfgEXbRK7clnnOFcwW5/tKJSv875h0BV8/7PF/2/3M6+RXCI4LKz37+/5r4FK2IulXWi1UCD
XzHtUB4pWCgAjyIoSDldMipohevMPP/5pcV/WfO4k11H0oAmq+P9fujSvOW1M+t0R5ZW+TythIdy
p4d2ISTT/KDup6toPeI845ZZ16KprUdzXKHx6/9yt7/3ay9LGQYZ2yM7SGE6lMu7/Q9rS29GoAN9
R5xIkGW9WtRD86L5uXH/hfu5/EBVzgPH+dBwjeIvT/bdCPfve9/HpaMQ1LkMbH5fVhZSppmH5qk0
zS/0BEuUI3L6rLx9JtPnOWIELRUJV1mwjHDMGORwujj+Q+fNjSB1pIb4Vgv3MHeFeuzlic49nJC6
3NTzAvmAurSLGFw+jra4gY4n4DOwT9rvxBmeSX9SCi+91Zv7VuXOCmPhTOHfigcd6a2kz7LCMKJ2
Gbw3NLcO/PQi9TexnT33sj10lZ+fGUosPlI1EYAesIKRdY9qFloe/rMQbFzacEz3a8FeJvK32NTP
YJubHUQE+ziI4KBhIXCjbCJXjxcdW85+WAymujSgO/XT2zjIgwHGdzCy5LleMKMcai9NP8zMxXyG
nQ0VVdyZRJF6vUcsffrS6uTWNaGgOsvFX26X/7Jh45GmZCV3x6KAuC9m/3G75HDQoskI1EkPtnee
E7VHafAtDhvvqW/Ns6eRYSQTmgF47njZVbuA1l+7kaxkc64ZLtNk1RW6YqtL91Bu6ROgZWRYsuSw
V+oDSAs4Hd1s/eWNq9+feEKyWGWxs/qe9N5bMnXaI1vhDHi6y0QVGpPZmH51WqtvWVa/ecZ0Iknd
vSbzHGB9SplJ592t9UmwpXoQr0hoAGUyyEP5cAmAP9N9lqgH6xE+uSGPicZ46cQfNdOqbc+Ub4/Z
GctRyayhYawl/M8yhnK0EkZmQyZjku8gUz+JsbzdT1Ytdf+FhOPcZmH0R2ubWhE9ZGbLYKrl02gw
C0nr7zX+0fNmTMmSAPbaHSo6ePUwgWx782SJKSUjgxAdFr8fp3vJFX7MghHCM26wQ9Gi81LW8OUv
S9o7vyuLCLAFhTuOBZWH+O7d/Y+7wqyacO49trDUO/g0ex4at622yNnwF/mL273FtykW1WhS2AW0
LrJ6xxBRROKTElMnf1ndxW9bKhlfy/qKhYi1zX7/fqqoYXBZTzM4dDUc3QZJhetux8KsHyKbTkL7
lLR5sXZLdI9gpnbhjFI9dxm8QWduLl0kwr+cdH9f9XlLuJokzm6f3fL9AcqbLTTZNA9PVhhJZKaw
DOlXBMQWQFQQtGcs5HWuY05X+v3T0Unx2Ju9dQa0If+SSiR+O+8v7wWtsTDlcnhV79b8DHcOAF9z
OiktFhaPyo9NW+0jxoAAavjQAstC+srcc9M6hti4He/NGMpHnaSQzKrsxlw/4P/p7E1FtUsxGcXn
eZzf/nJf/b47ORwolqIEcxMFwvvSDHJuNDqlO5yMGjIl3knzmGnzgjoWTiVjxwMNWICKaP4fg8A/
GP6+Kni0/SgLL0b0LGfgGoOrPoS6ro9gDDvS3b3skk7DNdyNCH2fy2rMFvP4A+Df8oUVIjszscRw
NJRbq2MZLpKm3Ex2Um/nwv8S5KSJz8g/CTAKdobZZuisytzfhDmCcBXbNBcXYXVYBbAfPIWy0Gn2
EqW+3bjqqCoJCHnK3G1rVQ3RG7o4q5DWNsq0HfBbd981sFd74eYkmbKsdJxSd3ORRxsCBqZHnmny
C+fhRG80QN5I/EYBZO88SsbC9y9lO7W7firs/b0AKRjooX6V7WXGLYk7JHceZwCFm36bda71QUwc
5+NEfwAT8SVtKHF1lG4NuxVHHJy/ahM9SC9nYuPz+qpDmLJO1/mP90U0pml4Nr3+Zaq6L2Yx440w
tgNKq0skjOfGAsuvR7QUrq2vuvzEwD/Gc0D6twNl6l5JR0H9a8xRsMc+2U4lO8E6n7V4EGnEHpcF
h8ZW41/OHL/f/EpQ6eM39pWEw7JUG/+xVkU5DhnUXM0pSiTVGui55QxdDlsPD/AOIjpzken///Qr
wWNvuyQ78sC+P2+22rTafgzrk5cADCH2+5p2vX+OjTyFfuhEm9mT+7YFMrKosjLMPP/oFVTneJc/
P1TWuwIHGgFHLYudEDOYMn97pnKsH6Kqlc1o2nitXC+/8BCxBSsatsh+99g37KMTBlfD7qbN4teY
sekf4S/6H+PE2IX1wKjMG65RlH/jIELj2CL0AKHjaGScnXxG+XP4JBn/bQqU2QSAgapKmm0xjtbf
VnoCHP9dPtn8Lo50HMnvAnKBE+y/P087ZVJpI9o+hWMVbTwjFKc5U+Ypg0CWre5/xrIoTvfvkjxd
N+UUHQc3mE8x+Qe0vpdvvQDJ0yr1snQ3SeMjcOr5dP8ScYpH4j5y8KwV1CL+XpGJxfSp4GRQtfPJ
IqG5qtoWDBRS9M6s5CZJMFA8dhOgjJlhSuzIU6RigC1hOf7vtybKFAMEGKkQhTzFoTdtldP8yvzJ
gAA5j+zvTbcme4ss9oysB0IJemRLqcwOtkoOMYnUpz62g1OKXDvwSn7tEYR/u3w7YRZiIHHKly/3
73zQ7KAzc5OvuJM5rErzKVctZpk6fgFbjFs6IP2MWjQ9jI69tzwTmc0YvlQdmxarGIq56jVrM4TG
pPgyspr3bvghzLTauxV2NmYJ6MUNJ1pZdfh6d2b+Y79CL4jljpADNeIH6ibGMmVqVzdQ5gKOSiAz
GIo2KD5iWcedxKYF2qLQgMTAoo5oSSyGG8+x6MVrHnabBi3LdgwSRgUpA1Yx2fXZxxNEgDR/nDLP
u7gZETGDguJvg+JZ1tFpKG92DKet1JD9UrsNDy1Gsfu7ZAZ+zZm9H0HQRWvTzdVLC51y4yfcDZQv
TOaRCG0cUmsuhiy6S4z4ieKiRHJvAampW3pNbd7fgqAyX2Nt+nuNdri2/eAFz/86qXiGTKOS7EtN
aWxC8Duo/eyrhmn7WMUIZgs4yGtIK87xbtdh2zJWemB0ZdQ9YgpiwDDpYZfHrXXgHtQAxkLEq9LI
9+FYUy80lNO+0sWuab7jnT3Afhavgw0hPKm0gQeUlvxUqIxoSrGondRFJSjPoPeFe1CR8R7nFpEb
LfWTX8ESSwLnFcGYtY1R1+yLDD9kAgy/9SKD+Y/+SI/oEasVbShhH7w0FEcrsw+aYh+N+mxtAVWf
pmhYM/pI8kp8zjP10c6zz16jEZZ2Ib5SXPFHq6t3BslrB6kFVj6wrY6Jxb8McfXVvfUJ4Sxn5zy1
t0NtE3ofbgdeNO7q8cbbXLUO9vh/OpRmguzQqyGNolLHSPZ8N6ZOiyx3rPxXC30XQxh6mYqj3yUf
u8dCAEXKDTIivAF5FamIn1DCVvve4za6u4sDFLY3G/722ogcIo/Dr6aenb3fiHQ/hOj7JjOFuA4a
G1sr5TouA+7X2XqaUca8DmjEAeWnIeIk/phW3RUjj2C1NR10I3QX3A6w8Qw2/xbVnPplD7GLXIj4
0FTmxVdGfpA9vmd4VGj2MPxtbcIAcGEH8hm9AC8/1/A2U3djAsyMyWtY246XrmJ23rWXMPIsjvbk
lC+QGfS6rKuO4YmdruXMhDVPF/0R1ltSV0hDw3KKgCA92LrwEQ3pZeudNGJbEwlkHV5oloRwHlmF
GpMHgnx6Y1fLpNm0wBA2PQOsq2PBC4YbePYh/l65FXregEShh7PgPOyn5CeBSPqMtq+8mFG0KFMw
nKQIKy8+gYliaC+0etMtDUh/Xbmx3JFI5q5To9BHr284ZTq6euVcuy683H7ixIRlxW+ueduJB18a
MZ6IZ4w72QozFGtM00BF7lufhoo9Dmd+/xA8DpAt0xtvscqnGwqqkDsALvTgVjtlh97N0I14LHmY
KsrZtUaMeYrwwS8N3OHUV8YlhjkYaIZknfm5KEd6cvnwmlh+wE45TZu21I8IiL2XJPnOxsCEtZEe
yF+qHirJSlvYNhHz2vsWk0Uf9Aihbv4oGjJjlNiZ1QQ3PMzT05jqczaegAC5WEvarzBs6n2USb3W
ZQKjG1nSuSi8Z9iuEID9r2Gnjz4+mVPiI4KbEL/vIsbaKycVIBHrfmFNf+gauR5xW50j1OSHvi9P
TBnjs6HY4mpfBXhASnSNrs2xsmRJeTYSvSuhhhN46z8WLaFSY23W+yCJn+ycVl9b8uAXZW5vDBNP
WofC/Aj33jzqKfvAls9ChUaVq73EIvlNhyEJfduaM7GPBWnsNynD4L3uSFKD03WfpsYlKiLba84l
0uloBbDVqEjzpXv14MfyV6KdzSSJc0EXgEtajWoboZrKNfNuhLPFeco4LlfBxsntt6CarBU0BGvX
eopzc5o8orrnY4hJJGogPTABHnB+GXudYhTALTY/MJKk0QYzaUOqqL8LsS1vccVk+2Cu8Er4sFNr
82p1pnygbEGrBp/mcaglTn5krWiTIO+Te1nsx7beEMjgXRDQddtCFeEO6ZZJShyXvk1JLqiS8ahk
hed8+dEMhaO1WGgtSHdApbnjy53o5rKEeqxBL5WlY5Bx3Yh44mYrqV4qlsqMIJrbPBX5fujbYT3X
DoaTPsHiE3QekYqm2HIlIdu6Ci8lkQZYRqILEDtUeTNkQdP/6CQPhP24Xxx4Gw2wSvxahb2Kx6F/
QaW2vmt/iyRizBKqr5nroCqM0/DoG+22Cgz7muX2tK37+kZJ+cOKqoMH5PIozI3NUYrCaPyBnAP3
YdY8wfUi+KEQ6mB3YFIT/WDR4360mokwmjLYpDq9WI3pH6w6M9ezRGoLq5KANz2IPUe0bRfNzqHB
PLFyaV3Si6PqCAl8cibaDG3TA9QznWOWVIDkKvvlPpbpWpkcHaMmNy3O36SJgqPtnQtxgmd7EVuP
WgKzSS5FbNdHK+kYJwcao3Xf2gjzhvEgeRWRlcMZutY+0qG4qN45z176o2pj/yFAFiRp8Ozbub5V
o0z4NYKJvNq5O0Ui2ITzOZ/88gF9GZJiuzSOTJ6BvJg1vD4uRwSkgVYQBIEpfi4ID70q7BNiEt6l
qp2NR7IR3L7h691Z3kZojKos3NZzcyHGzyMhFYKM35KjvAxD2lIaq65PNlUlxGZE2rodwfJy4PCt
LfN8NK3mQMRnGW68TDyVdEfi7rupdhViBLsOyA9EU7IKA5iDysRwb+dY750S6/uwWBhxiOITriWD
uvAb0uLxULbyhqI130xxXSIC6IITRR46eazRa1F5NdjgrtxHlvoaBVJe1dwsRqX4aJnp52Ac7B3z
ULEKM6wSLl6fyMzbc+06L35arhM7Nk7BkirqFFSgSTm85LIxz52tNwxRp3U72TnN4uYgsP1aHM2f
6e29ZpNlntMZvcoQJEcosIrxdt9vIZSFD8hJdsOMvRlAiXsRXYvxZOijE/1HQRYfqy9twYyCWd0c
I/rIMl6fBppHj4QG8wA6xVF6IQtImzx0s/IfaZ04EQLKiIkgAkvGflXTv9H9K5+cpzvgRCfueLuf
QxFN71JfhhfO+5JlHEm3UbX11uDJBxQ3g6x2NZrCjptzJn3PbrsjIo9mo6XXPxn+cDRHbV7bzmhQ
wisoQ8ohkS90H2PTrvdGRiJUMCO8g1mAUKWJvrl9Mh/HocOx6mfPtUjY0DLjxQTSto9l47PcA5Oc
1YAZPAqO/liVzzmJfVKQv8jOqQ9ByWuNffKpl81LlRFiLYbgmW4ReqgysR57TNa0hwDMTHGDmC/x
skOTULXgbcKa18/nqDHnR6sDPEBumPE2yfQRJ1LnGO6vIISOjLbqK/Wwsamt9hLVTEermS5om4hj
neScb2zujXQxVeEAa0qcR73TDBeJP/TgVN436AAWzrFz1TIlm4MpOyVFVW5t5UuMG9Cd/hEBN8AJ
EI8yTsVctILFOZzg+HyolLUN/ZKMK3jpxyj0RkYB3ZMnM/frwAPmz9iCurTJTxpx5HO5BBCymhwj
7WE/HrsYg3qw7BmUWmMWnmL7s1MZnAfzBkly2ZRi0yJZOzVlFR3DbLrpai52tj0Hn50Qtc3orIYi
7m+6J0dExY18cGd25Rrp9xSF1i2Q9qOvwNqJQaYXctqhdqT+KwzWc4S879pVNv2LqX5STdk89T2K
yL6c4aFTP9zv2wFN+HqoYbg0HcrfzpXj8zjU4iHupP+R3cffqgk9PEaf3VQCJOjRx25qt6s3/jAd
Z4M6jwr7o+0P9tnITAyWppXv+WQ+EcKomNEt2M4Y4L+POjSvM/20IGVKSLerKRltAE1yfMlaoAVD
0hP6g7GbtqH3knpfglkBQBH+ywB+5R+uCI91vW5mIoLu44LOwvbE3YZ5sQgYI+aAWxp7QZQm9YrG
GZqrfDxmZss+Wdsganqw1UumbdFxHkgrMqu8NJn3/gLIJe3VvrDVTPAhLARIZf6LVoa/ZaoC0LbO
CK+yRoIaBK6IYFRyFyPSu5LfskPMk5wzhk3H1m0v1hhWp5Ehi6fqGz8O8W88IWFOknLf+kg1RrM1
9vU0tfsiMF9yZgDniYb0vb01N+H3vGeG6+N8XWVdEF+wWLM0W84rI/jXIZ8eagNXl80JbsqbGMcj
XGejCVGo13g9xZ6ohIbEG5gITazAAuPBqZq02QaLqwmrfvNYVn2zz7WPz0p4pEm0/R5/tbezaH5t
oq75arWdBEnWz0wTUO6ser2sYflkfDCRL2tFZeBM5ib1rAeGZeOXVGFBmXZZmjocbcmmCAbk7bok
KczOm4ehbZMT3OVT1qbF2SP2QrcVmFw94uiwmYIVknnYHZHUop/dItsiFi0h5YQW1ANMnF2umvpJ
xhwkg7j+NoX+xFEbXRapsxAuM7yfFnMXJxqJUmbAcO51K09ZpGiYFQrSfuFFF5WR2jXr61iFww4T
gL+qGZUgAQdz4jBkVSHXMAcevaZvgd1sHI6dWzuHKBgfNILLw2hZv9x6UtfM9C6Thy+isfGkVFM8
HEJkmRvTkG82iuOtQ0VB0dTP657rd3Drj4PH0mBJtvVuGJ7vICjORiYPvr8SkNnumAmk5uIhmKJV
X4X11VDdKyFbgHraGtKn5xBfVRGD1WuRkii1C4ZivAxqPHnUEKcSBFiHsm6L4jeBquXUZze2HsXg
Nc/U59yei0E2ix56Lzt5iW8/4ss9F106Irq19Y3+/RLmW21drc1N6yKrnIywutRVSSRpXT0KAuU+
dTs05avS1PVjgxAdUOra7eeGPAZ11n3IJw8eYheo4m2o+Q/v1kM1wFYdu/wxwSq0ERr1ZYWrYpV4
7ceqk689NmRsRhOwE3vtxgGYMBhEa1b+b5kR4kFLreo68JowudVHo/DfOKusKttL99hqOebS1Nin
dY6BJo2vVQM/faky63z6p1Galo485oCXG8HodVbsXebStSQa9KGyQg68XfoSyJ8CGBf2cNJnvVkd
SKSzPnnBVyiK3/SIZ8Z2h2AbWmRtpYKyf7Skt8VmKTZB0+odzraDxh2TzLLZ2j3smNAPrzgHf0CY
xrpBY2DliEqRsYYjCME0bjXrNZG0xITonB8zGZZvxiz1tQhzqh1PvPpkljfa+SJ71T9aUXqsTTc9
x1X2rGsKL1vacF+C8YlsdwMFlkEiLsEW6yYqvWPUWuem09O2+R/2zmTHbmTLsv9ScwaMPTmoye37
673LY0JIcol9T6OR/PpapCKf4kUmKpHzRADEva6QyxvS7Ng5e6+tTPtrr8f2Vhvto5MW5p2z6IVb
vnTa4YgaxdhoxP2slgquZHXVY6YXMapjviV/kzlAGN2+QFPShftJuD8jnX4UrkyM3hJZgBp5Vklu
Wkcu59dSsez4rfml5V5fReHYHc2pH3BWacXWF+OWZSLexZ06GyMj0F6vb79AkLOADPjTsEkCQeCy
SVdiSKxs49p03gOSDPteojMuSuwsJNGIPHn2iciErINwELXv3qtJGUb/Vq1NLSCWPQ4cDDPJFdcY
YXrBVIDewSI0TcMP1wHON4nEpyM4RLNXcF7Q288qiZsDLBGs5/30TdvD5cHx49+UIdXJUYZaD2bU
bxZ8F1QB2EkDsv3Q6KqTMmjWLqJJBsXpyaF5uUptgC52OOwtt6ELy7HOK6p2bynKbj/jOMUW5PTo
eQuM5auuT7dGWBanvku/ys6Jr5Ty9apxTPYu6qZjVHaPqvPNo9m6bCmjWJqmdPLmj4lmvOi5Hm5M
u+h3oeo/lNV0O9VlBWFjpA3CcW+2vqc46A2zRaVTCG2iVhyWHV92kCTKst81nLZqE18Y9yQ2VKB2
Q5arL05rHGML17MrbphohT0QXkUkH0sEeDGsGsBNhwcknu7KbZiUimY7SIOkQhZZIj3b8yTE4+Sl
+k01AELIL8SxrRTPDgdRbz7sZF3wrVFQE7xGcjfXQDY8uy1XwlfJyQL9tZ48Z5/Nw0SBN49jlEJO
X9Z75ifmscIetJogZhyCCWOVHtR/8meYXwy57eJYv7SqvhlqcI7aiAGcXvqDfyrva4gtDt0iElIV
Tpdjkop20+oViZdO+1xlRvuUNYl1zK2OVqKWPzQ3R9nWo52Gl8Yrvwsv87ZVb9V7D3ECjQpP7uj4
6i81W9WxYOpRNuVDZsNyUzFuvoANAYP5EUnz+BRn4C1IhZv1G/E1ecpqApscmekblo8H1xnBBag6
XBsJS/QUjc6FSrQf7/SQN2YDwyOBdvqIZpUhXe2MBB2qlqcxHe8mLjeMw6T34YM0HzWPxdYyWu8Q
AJkhFxRHI2dlm1HEfOfWUGGw+so98FMAXXYRMghvrXXJlosPW5H4NBguUcaSfU0zaFf7sfOhxk8v
wp2lEQx2S4j5vgkA9YFf/CltmiZj9tLmhvFq9BNuU/SPYD2qs2H3n5z5ow2mqZyZxRTd2a02FjFs
lxZQyc7Etb2irQ1TIbSeGtveTiyczyWL0Rh5J5uiiUAg61tFWOAbeoMvnl4R7uI3P2z6nWH66hWe
eZFSRFeLBVlHU3YxJOMDj3bLwS6mH8CdI6wNRNih4rbeguCDE9FLTsfoqQyhW8dReu9kJphkxONu
iiIMpiomIyAEz1rQTteSYHxuKsHj0402Hu9aEpmpiFCb6ElFTtg+4vF6MyiBrmZ10YxY7HUSQEjl
iVLJNKh+S23ZEjve1B/ebEUIVDXc67oUj0ovvuCnqx7Gsv1ZSGhkhkqyfao0930ajZlQN2m3csT7
karJ2hkcvQ6t9BMKKK29hcODhIJU7t0s2JhuMqfUpLjaVcBaRQJTijGpTi8N6ulTEE80AMmbmrDI
4OdBJkuOnkWjyydUOTKKZ5UM70GpDbsIhO6FwMazObdGnLHvqbY5zOVlM97Q0Y03g6Vsow0DXV05
vqYytB76kU+8svjS6lpR7WYdQ2hZ988Rls2D0wsejvntWAXyWfhHy8nEPSO1vHRL/TWM1NY1RP7R
MF3ZZ2Aqdk2pd69unR8p/De9g9t9tQ3wKnM/QqgBFal91avxQwE9eYt8bOCe721JmrWzLr3kEzIy
P7ePbgd9ilO853RnMn2BD/Nv4wAh9oGRdILfAXyddLb7J/778eOhX5HCt075j/16i9ZyD7fqTCDQ
g/eSvTufdIONakVChyLgrIDkwtho01FBxJt4DYzd3vqswtABxgN44+aivHusntGxV7CKmw2q2b21
2W5v29vHDWfZ6iuRAmtSrLbD1tjZp/oYP8QP/Zv3xfwJ9oaqt3IAC9LOWeMR5W3yVHdbaTP62Kb5
zvs2MK46iGN2Hh/Ug/HSfoB2ZxiZ4okix6NZ07gOyHsvSQDdSbWnl497FSUIDhJxi8Z8JGsweolk
tWsBouGWYlApK686AELs90EiLaz4jU+iw6gdPVXcsN2VN09GH6rMBx5UZ8vc2vyWUgisKGc10KCp
ewiL8pKlvfpaVsAA5KCV1xHJ3YNU4m0Ki12r+uydFwnKpDKkxoyzdzrJa7tBgpDaUY233LLezd6h
Y5ZQbibF2cTwUfBFPL9DqV/hsRl3D53a4Mg8PaSAq4LnB/cRX2VdKWdjt2N9Wi61VdWnGtznr7du
lNBHrHD9JEbSnFyobaegbpvT8nZ5lbbcGjLPLzrjtBOTr4sWXXI6t7vaGMqTXzkl83Je/eNtw3Tk
MNn9JiFc8FTmLiSPKKy56szLdkPmPS1/MgWOvY7thg6xnhenIDEvLgPC3fKHQdkXp7oPSxIH84tS
hva3j1eFSxMOD06hiB5cLmES5DzcXH5/bHkF1mZe9tmzM1zL+vxvtgX7dTAF9bRevnQ7rjhXMtNd
h3qFDUdWp6ANy/3Ykc9yFpUh9yV4t8m2//rsbRsXv/6df3wsqQE46U3WrJmTvk5FHe0a18DI1EZx
t2FDgwil1cWJk09B+F0GZyaZ9ugYDZYeI8IhxKDayMTfL8vHQrfJaOmVZ23+qS8X5rH0TmM/5To4
A7gbDYmEKVj1CbqGstV05Smd/yHFeP+XdvB/yf7/HdnfwpP0N3HJfyL735sfFKv/xvX/9Vf+4voT
t/OHhd5NmA6SN7wS6PT+4vqjHP0DsQa6fqE7jsAE8pvr7/xhOPwZ4UgEqdmmz9fwm+tPBojloqCZ
tTSO8P9HXH9/oXb/TX8M5B7JiGtjaEA74v0n4WLaygkRmB8/FMGfHjLGU0Gv9eRkqC9aNR7GLNwF
pXyLzDo4Tb7XcaNRfwzxZyiidu0hqcCex/P8++LNz/L8eA+OrW+IWH6I7RQ+z3xhYHru4LbtExeF
6cqegvI0dJXLiFq7ZqE0AJ1yKV1J5QJlAX4L9Xzf1EdH18ttF3HKYRjs7J0B930eYpRqWXC3VZun
Bwlai07h9yTTgodaZt2uo7lX4AtbTRQuTuA+gA9rQjU+SPyvj3RpyW6xbvqAYMJo86st0+ZIW+pb
7EQnmijaObSQKdYalIcaKTvhw/Oi0MzP9PJKziuDYwxvlepD0OPO3cS0uLczm4aRSM9alBTrvm0/
gyH4LiAOMtVE5FLOoZRx7qiT5WGupfNOwmJA00FX9rmaL36PSgb+qspDAJiMSzdEZMNK4rvRcJPP
K5g5X9p5yVzeLq/0onhhYp/yK+N3UISOduhc0KZ1GJ4R4XYbcK40ZXvU/fNSunwPKPWdwzhZdKK8
ECnH/M0J/jWEFzPVVHXxNiyzF2UmdOwFW+5oSIQUnoHIJXVPbIrgIIVxj61mA5GQCpp4TV1j7ihC
A6BnG8H26wXqNp2W9Uax1UlANKe4c45h4NGhs9G/rfSurDaIvYzVoNzmHExI09yUoj0P6djlobsX
bq8fTf/vP/p//CZ+/3bKOLXIT5c/TWYjohoDimTGnro3VNumo0pdLsNA2gyi3R/CLfFVE3RASmjS
7BmDNCdnfhiWV78vgxa1LNhlsLdGG5aIVp+Wy/IN/eNtjIvm1ExzGrpBIGXEKj7NRND69OvlNBgP
Cvs0an3jw/Jj1Evzxru8+v122YyZqCAxAVm1/KbLeRNeXv2+LDfD8nYah3qj2y1F6vxYLg+jOxU0
kBi3/PWYLneHSoCc5LG5Xba35Uf3+/L7Y2bkCoZlJ0V00Ak1ANrlaYZ1QRH9a2Nb/oQkjGDjwXqm
GWawEf3rMrTsS8tznqMtmhkb+JNtl4xao7cqFoSERB/dZRL/t/dZunPG7tFqWzVtvXmbj8gCnrZN
9jVMyRWFYGJtYo0xRZ6iP2N4hiZtvixvl4vhJ3QucBGscvsj0Tkl6cG+6ov0EFadufEGgrSwA07s
pmPanbym4WXNCWZfDAzfVPDulcNWlsBd3FhqJ880X0aMOjQbDBIkli/Kmk/d2UnMD9vyAX3+kS8X
81+vlrd+W+p7v+GM5PJLGOe/YAStAUgmvrJBbAgX0o9oQ2iV5ICqAYqGW4RWE983F6GhzfdrFe8m
a/gS541/iuFnnawJt0CQYvOwsh4VGZeeQ8EJTDGrdmR/AaUdMki0XrzEpG6ef5D1vGRFOV6awTEA
3M8L2vIHfZzk9RdX+DVSMYzaN10lL3TvJ55o+gXp9Nj6pCmXisGD7NtbMg3fOhCPNKKwRor+EocM
ieadbm0YwWfs69lxqkEa13m3AVHJqEPEhzCVb8yyDvRozLVR+F/zSrcZPuaP/k76TXaKc3FRFMa7
oub/qOPuEE7ltJEKKVE7ZtfKc0GjDcPHoKaNPqQfoVX6R3NIzE0LaBse/bTJjPlWGIa7yexsrUsy
1kc92JZ6jvVdyltsUH2XiZeecDiQHd/HLaIEory7sLK2MJzDTWH0d2QolwyMO0tEH1/QbiED5W4K
8yteGzJIK8Z65K8OqRUfiSC96vXw7EUtjAUbRrCA9LBScKS3o2R/s/GJw2c5o4SSdLE5rTRD1J79
dHzDBQXDMdHwdkbFJ+5JTJye/K4xoDxNle5uTRowqwE1z7ruHwNknFvD71/jqU73VTLetcTr0Jso
nD4DfpcKbfcawefdNBPz7CIHOhY0oVcJLgQmiECAcmdrB+kewi9YOsPqIJNRatKyArBZ94gU23rf
EumxNkFvb+1YGptQ3UvMOfSu625tIg8bmjggVRWnLOVnsZHIodYZrFPWcPz3jUU/0zTh7Hp5SozM
hOrDH19kNsI4dtRLZiEXmUxt15XmbEvozJ0YJ0LiRb/BcwM6kdTtHT15mJdt9tBNNjAItxjORpFq
t2EEmmSGn9FIqqWXaTAUAzo7pOa+DhWg6dRN9J1eWn+WBJAz6NZOUIeZ6Dtd+DBmFSd8T+wmYnU1
rdFusIwFUkMCCGTeQ++2U3QnSdMih0L9G+agyzypX73KrjCxAMbSqZO+ZTMwYdL5umJTZjsjIqvW
88x35a0jeS59UQFYMI4lnVQh4s8UZhshi8G0ilztKmeY/IjkpWc/P3QDD1BfRB9tTgaDmBRhOFXN
3LhQI+usv0V7ql35Yj5di4yH3tC1rQ4G05o+yUd4cMFuFJBF0oyfqSPKPzu//fAADwWDD28mP1n0
E2Aw1A3uxPCm0A4BgXEPFJf6mnigbhNFkbuyA3nBYm4D+Ay03VgC5bND7egU1essVZC2dkJ0qO+c
OQqXXsXOSJJ6oyK1LqUVvaGu+J4ZCduJIMLQE7Z2mziz52Wyd0eHZxICK1Z8kRH4NqyFHOWDPxkk
25B6RWWgvoeMyFYptDpiem2oOMfI0d9VK4xNpVkfg8PBxvWNlTO8dnHGxE6zfqaNaz8WzUszRkQx
k/7jhkA8mtQZN9SlBtrfni83QckHQRK9bzrPlw6wkocHI/URAOgPcYwqtyUa9pqY0Toew2ObOz+S
0fwyVaEBfUhcTBF4WwvFB8TYis6ZdZM6tWXv4MfoyJBloi+0ax6QMuBl8RlT8M+qZItoehHtyszR
QD8iFzbhKE65UW+bxv022ME90fx6N4j6GgeEE5V9hIk5nS3+w80c25j5cPpouOlTIyD2wC56sXAz
tREU7rg5Iw9dNS5hIKFdDiTdkbGT6viujDQmyclTNuKMEKu8R9xOXZFT3A/tOwwNuanucQkeynEK
IqqsUT84bbY3U6ldPdv8att/mmMcnJsAQoYdMf0QPPVdjUMtT9MH5VLKCAvPnk7lXbTfeplmO3fS
voIP3EUSzGZIG1FONIWyiIaV679HXg3GMW45P1jBpoqUPMhKwCVO3Y1v+e421erPYvLhZARAb7Tk
XmGa80FRPkz0TxnDRLSAr5nD5BO23w6rjbvSUtiNTAahwmQhxIABzbVJGrLBjn0mEnLL8iRv7KXI
PuVD49WSZkCsbQzkj7IAYKQcvVnlIi4PLlCkMRP9Nh3KXZAw1Y6USSqAPdcny/vlVQhD/9dbBT2q
HTVKsvn4slyoTaGl/+stW2KBGb14G6yK8jsvEnp0hb0SKgF9ORdRy0XNtdE/3pK9ZR9DArIM6j2T
3WRTT+OzaTZi1ScV1BLVxmdXut4GLQXpZ3MpQQJ3ximJgVELPWkfWeHrUGSvZinGnebD/kIbTnGj
Y/aSWfQ91EkbiufLpMm/LskwUAEjH2Y2zG8pr/P2RBRUsjHaGI1zZHSsoQFJ8vNFt/t0Dwfo0sxd
pmLsv6ahNm5NI5+lU0TZzh/G8bkOXQM6pnBWZlmPJyecxhNnjPEUw8XZ2GY+315+Q0KA8TlmU7tF
1SqpBuPKPvbiJHXV/O3SzVW5EQKF5lgHbZbjz3Kp5no4r2A7MSqzcSTQMjHneroDLCe2y3s/C6Bt
5e4dm1VFlciJhsELL825+5LMVfnyVl/6SjtrruxV2sVibcwvWbsisRYUhnQTs6GcbiMKLOJv9WcY
TG8BTT+GHIwo+kEg/O3r62Tl1otF4HtiIqnNS27uUtfuEEY/JUR6qBqlex4B6ECKJX4j6JLhRtb6
cAui7ge5mBkzNXc8aSoXW52EC0Yj0lebrIdFHMGkwbMMDcz5HocjKh+gPoBCySyz51skihkYAY5w
7joN2aCgXigi56vEJ3Wpe9wShBXeCuQ+6z43EY1qWNocxiq7tiEqmyOXC1/p6cLWUD3jBlrnWvOu
dyRyOR76zq6K7Q2nceIb7MJ+JZKUQSBNe93qf4403a6d3hkQTaAVp/N5UZiGhQ6p55F29eaOTLe5
K8em/hTwupvEPnPneayrLJlOrDMRy8vJ2cSODWVSi4ar4Y+PQ9ZeaYXd+EX4hzKzCWHVf0AmQrdZ
H5OCbD8VVQ7MJQDWii2ewAUn3+XYSnetP9arhQEOk5q2qROse6Y8mxYzziPZgWJlDPW1hwN4tblh
VrbSunVVG4h53WErBKlWWpiDkYcmGxRWcyNeqb3hh2h3VUzmZzTEybV1IuaFigENGTIoGYM90uB6
6q5da06HYSRpMPbKs5lhsSEFaNrmLV+6jZjZ8lmCQ597mfoelZaYzqwKxB544mVEBbWy0QsfnbL9
rCFo7BIjLQ+awnhH8sCW4V+8GeOep1ynFe67X8iDfIhInzqO0zAr0uzHBBTZzkuHr40f/qkVo/lA
fE5/KyxiY91Cu9rCDPa+tD6xPmT7ErcUiiUhH00xsB/awyanatlTPtx6vcjOhd1Tz+GGE12JmBDw
hTKZCugpK1XCE7WWeKvu+Tp03PiOVPNij9JidKadhUwJ+Rjy751pYubwGU5FXgJQzyMcHiLb8IhR
ozj0bNKKC6fm8eIOxklQUWz7YuZmN3DAm+zL6CEg0ckjWTF0ZDgu0TzJmTwStUTgdXxHzJJbl5ur
6vdR5PngrPhqYir4gmUGfxcic5EGfKcN2NeUA6tB0wE/e/JeOhxkp5QkGtx4afBoheKppktz4NMW
2zqUNbt8wZ3ZuPuiTFFl1moLci1FuwD7LQ6CixcM5nZErILU9xHxtwLM4iryOHjFEYVcEA3HgOM0
BdogXP0FZSrnnnBNoLCPh2q6ahEekTF76pMEhmcgknPv0wPSyiRcsxnpJ2D/O6uM5RUxXwTmzFW7
ZNwGCWn2ova7Fc51pFO1gwhfRk8E2qzea5zqfld+z7xMENbEGUcLk7uEDNApcRV6/xoNgXgSxYfs
eL7I09vVfS5uvQNDn9U1XRfNNyR+s8WCmXuB2TxaG/l0VC1WVKOX1GRKz+4Yj/O7V0XpLWu/KREi
BOvMBgiZG75UU3jSmAAf64ZPkSXlp9IvWe85M8/UXedN1++ysClvwrLneBE0sU3dncuu++pmunnx
sYASgdlYmwRYCiTwgLmo3cqDXWqfsoKoKC1YBKJw3lIMAgfbSp4lnJqbDq38KC0dqCdrLGT4J9Rd
gmwPW930JOd4P8KFm21wXdGsRZmPJ0swXpxkNG06T3+wYoXMEB29Ccv8ITLFjd3oow305gQZ89H1
fP0aIzqNuoBIYqwiK7vL1Xa06EI0bqqtxmyodq7rv7LQZEd9NI4cgb9XdpMRqOYPKM1cMpJByu+P
pBXX28RlPl8q42QQfLTLvLaiWvFcfrMxaSXll9TisNv03TVuDeIbUhRxSdpjfMf9uCpzTd9pgHA2
fqSIWTOa+zBh9Z27qcMhk4n7nQiDPXl2W56p9hA7dUY1Fc/3cLkPi2+WIn+OweUBeqB+GvRvlBjq
QDZ8eRC2jRYpKo6Tw/ivAPq8K4BSDtCe90VdHmAk/0go28H7Qj+vOUVGmuZcdfsUVXl9GIvxa+Jm
QNcdHiWnH5HjtzWZe5URvKbX3LePSeyAOE9L+5HyGlBsA+oyVuRUa2IgMMPwfwJoCldQXiGWkrqy
dh0bbqaGUi0oKbClXiBNCFfjNBJGGKmUE60BUS93wG3FaK5agwJ2cqjmnbkGqDEvACUzbkspJjpg
0dgCMTKW7VuXeQzjmMqe8NK+1qzT6JELmISSQSOpIqtahumGrezSg8y42Go4pySKnQKK9a6jb20H
HhEzk32dDBt2cqBtUgKBcHxk34dm9Df52D+5nfGWOUZ3NjXr7CeADSPEYCsiK1aum1VHz06CFynk
AGb9q6WmiNiBmvVp1HuWsTi/9xOUz9C3rn4+UtQbHjVn1GyEjlfT9UnXLpur3t6qvoSj4RA1ZXv9
+Bya7j5tUfXRirLQkboIRlsSMiIcW7fMpvZ2rSnd+Rxf6xjGgh5pKO5yLNEzhQQsw1e7AbmTVrMh
kkSi2EGR5A3ByzSmJm1NjYmslURXH27Olnh1qAIETSBKi44T5c86jn1OrcYzJykAcWK4kOLAMaMk
K6QsjZ9+Z9A2QV6DsG4rRo0BZopmOpoBp2ZHo0MatrmtrHg4S7xYfsMQ2NS94rURYrhLM7iTW9Ql
iXy3JPKCcsoa3Hvtdy/FrLdilbxpXUQnqrDtMzrlnSms/rFuxLheyPWA0oO9nRJHiIyN9merPxVs
dGGd+xc0gO9j5lMj1jYsQo2LSxr9OReIxJYISfYZceVwxH44ZCWCOmTOqBA1chtFv0r8tjnkujpU
ukWna75hzQYrtjVsC6carpbfaoiLqy9iNg+UKonOLl89MQ3lWpI6vulpmx2yKfhK2m/1Os5z+N5j
kZ3jsLSa5OBKC5+ToDio1uYeK5h/6Angwqn1yj2cHwaJndyoXFkztA8nvAjJomSj2UJeGhhZYMZL
VW8eiIfqz1FDsCvbPMmMnWlcl9Ctls7tqiDwkdWSYt4zkarm+HkXYZCJRWTjDK1aewxrOD7U+EBw
dkBz3Bb8o2vcbAZiUirUZbAe3ga8xXBTmgDpbpYduzR71LVY7XzFL8CFUb9RocYRSBLcwrStXnuj
Jo+xYa2jMMquNCb2yvK1Q18b7dlUBSyBFt9oHw0JoyBXP3ZO+d2wKYr03iN8SrODm+PTkshqPTxQ
Fe1MFfITmdp4C9iZ1rHRVzi+Pc5rZdOgJZj6jas0EzfPbDmdf9B6lK4XYYhWB6DkA3EmaI7Ty9nt
2YmmAjZNUmNEdXL8H27zqAOjVVXFcqtsWl1/aiQ0rQuvfBEZMVh2CKU7gXxKqtaCk/zoM3JCJiek
dbGkjpH/ZOyolWmQtukXqx6mvZ1PJvaqHOrDmH/rYMusxOi7B6DgGf3IgsmJWVxih+IioL26sYYm
AdJGmAPeaVrfTCyPqVuJoy0YOpXJnT05PAOuxcyY4/3R0vLWiW5nzhF61RBzMLTDp4De5rUQ/KTU
F0Ix1cVDYrVyAnBoltc5J1I2OKSV2hPxy+55uXhNn/DpmmQtTCu/21WVwsbMWc5DSsg5kwr4hute
jdgprnzbnoy1u5U4H7Yt/SNgLO3eucnHwP1w5lDf08BnLVCm8567GuJpKcpbYhpPVTg05yQm2w57
drd10wHa7aieivmCCmubFfLJ7zmpFkPS3GvrrXJ9ebZs8iw5PBgXzSUvY6pLm15UggMlRshW+kTH
knrwYETa8CxQqSFMnJJNPEzmXrdQjmf84tZRW7lHTSYeBktrV9kMLPs5+zP2qF2xUlvrGqE7hovp
PmCJOJTl8M3q6/hg8Eu9FSEY/nyMr/igwBRHus5nld/VYFuPCbchiQHiuQ8qQkDFTQtB4nHmPSJV
5VCH8tHqJ4rzDGOV3d59gn12TeVCOm7lnQYhYTJhPNLfJpHJKSgb7SURzZdXBDa1ZrIZcDRdQfHd
FKndHKucRTjH7n31IeckdJwevI6byATRRZl5IeCjvrq0DqEhGZusMl+UbcwGU2+vJWF8DL0gXxl1
x/AE7fI9HckYcsP+lNEObFMfoZ6PEDHPC/o0/bhSFrbahPlqi5d9xQDTh0IuaTLnsxPFSOKtjqZv
C0W7Z/3wea5752ecND9E4tR7v/C+RaOL8KHPb2WXgYhN4AbUAXZfm3SgxiwRRPsmDHma06uK+fB+
HIZub2Vs9QnHpp2aE0hxHOEZ1SpEtu7MqQ3lW243F6khrDZd5s1gQ6r9mINQx0cdndFcPQkU8+jE
Or7WgTK98uQLkY/ehQbuS6izlxDwxqw3JnjEke6R5MqyraujMxKWx5mbm0Nyehttuc9tervwbTHa
GPC9OtD23UB7StlptNI08DzApKh6JB2lWm9/mOFQnova3YbCLg8xJm7EIDB8ZfteOCSDjiVo4ZGk
TUll6w3Jdvk+pFfbewIP3nFvcwPH0G+VLl8jQKjbCFcLYzfSoN4cmPS7XqsnlkDCYMCjtYzB8uZU
dhahV2dYasMXaJbxRiGZ2qHh/zXjW6Z9y/Dv99zv98fCQL4Q5Fjs6ObS7M3nXlI1T2MlPGcZ0IQp
IwsFLB5Ghk+4wXyZsRIQcqT1KX2hQoCacWcNwvI+aVtSovPwSPNQnEZf0WR1umAD8Yny3bIG8Bbk
pMUW7glPhI+h9EN8TSihlrn9Is2hhlIHvcFTLmOkCSL/CkhW0pbVDn5zx06b7UNGxyc1d8pEBh+a
3BB/3WIAO4VGkW8A8KJMTTp1Wi5RlsxuyBh7CiGd7Wj1W2smV+RMsc5BimqYkuaRh4U4LKd+sydl
cGaJEcpxlinPCWblNUP/fIMLhjaGo1fVeeQJcaN0PGamxG5tTuX6t4rLn9h5SQqawML5rzpMDLL7
8nblm2x/i7ArjkIMByk6xeU7WS7+LADL5ibf749ppoGBfCxf/zGHDkyqpJTTiD0E6rR858srXM/D
394uf+Bi4Nw0JpMkjodUwU2qTssr71+vlrfR/AMrDeNl6upbVOczsXkAzB/22Xa0o+Ck5osPhnuV
mUDNe6uRp+Vis3sdpwZHk8u4cwK9izdzflllTD6Xy/J2MihG8Yv6sD6GSw91/NyGE1nuDj+M+Wub
5p4m/fxZhpEuIoWU1ZmuOkNjphUUvImJsSn2on1biS/6aGrbaG6akizVntKlX0oN0p58135DnIr2
i8nyKTeG7rS8SudXONntXdsl9+VDDBKHY+S+gX7HrRMnf126qo82aANJvZk7wotSJnS8U16OBd03
vDOTU3+DpURAnRP20DBQtP6+9CbEZUNv9n2UohoBvsS5au4IMxzUt76ZpAetd2gj0smMB+vBQqH+
Cyn0vwKx/04gZsAj/v8JxG4/vjVf2/Trv0nEfv2lvyRivv2HqbMa2SCZHORY8+f7D4mYsP4Q2NId
E1ARii8DklNRNl30f/+PZf4h6JwSbAPnzfIskz/6D4mY+B9Jwgz3H6BA4VlUe7pl+i6ytZlM+e88
IVYZjUT6qL8UvdUxa2Unba6LYOi/Ulz+zz+2iDd9L2a//63e/K8+TWNFGgmHuBitjU483m75nwB6
OX/9zd7iENK7sTVW+bEJsscgUxgefbAmrqH2HJ4oJlTzEqm30isNNgpFSoLJX/d0/SPXjCOfqyJI
IZMn8F7v86zU3SVV3a0sNk7MPCWKAjtmgOHIHqcMFgXE6XvlVy+BF33BZMCcDzlxp5mvncR639by
wa48c9WUHit5U46noOivWYK6uWiOGdNvenaNvur8BOazco84iCBKBazbcxic3gQaJTzNvjB/c33n
q1IkW1voxzbSKdbV6BAcJrAdpob2kTuzL6zDYizRxY3S/NQ7Tluqp81JBIk0MZpYg1asRVhefZJB
1sAHO4aCrryLkjZAF09i5aAJYK4MZUVvGRvu3IR4wSSlp9pVxRtpsIfWseWRPfensiILKUDxnIJu
Wknpk02UZvmOeR2e4YLIqOwt5Be1dcFwEDO5KU1IPEOBGV8/IGWvbM1GxVvcij7zVz4WygIv474Y
P4NI+bveIxvDwg+1m+zw4tremz+P30uHZPS+eSkc57MLfSyXQnRzDvmwVmX20ER1tJfQ+HNyTNh7
3vtEf56c0sZgXO1bN3+cKu+jL4mJsLR0Tuae4f+yJ02ycSmt+vY4wIJHInM0aypPdq/vfVwDmhq4
D2Ld+jPxgcrjXyBE2HkTyiQ6uWCoZYmGJpGr8ENwLk9k8v/YO7PdxpVty/5K4b7zFPumULceRFKd
5UZOO53pF8JOO9n3XZBfXyOYu7/APaj3OsARJG+nLFLBYMRac44ZKE5csSkmgV699IVwJZ2B1nvD
phVrbE7RShDD0Kre22RrHHyT6Li+6l3XyGWL+qOeJtkfBDSbkC2oltyeSAlaurwlO6ooA5MLklJ7
ByQNidSQ1s19U3qk/LqZwpBO2jC1MeCLyj4j3L5xjJIs1AGGXjo3IF7cOsS7/7Ui9OY46k27lz6K
Pa78k13SuG9herVkreir9Sio8e9iVoR6kZg7g4SmnSG6c9N2pU+1GdfkSGt1rKPWL23KBqqe3LHG
WXB5KkfNzkafj4oDpnXei658pwAQ1GaLz8B0HrOh+FRVBY+WdRqrxg5ta2nOivlWOWiwnB4X30SS
FjbIU0+iUjaJiILP1ZwMne5wjeCmcK8aYn89Ll7zJA9VTbyvxfQd/ll3tPKVNf5QvbmsRTCVmjvF
MJ7dRrrx8bjsFL21wmy4Ubx3oTVf5Py6cxcTiEXHymCqbhFaieMwEn4U6dgiZlNFEhY1N0OU/qSk
+sj0iF+HbKoa2R9bYEK5bRtGf6LXuzk0sXrqVfOE8ig6KqoFeBPF168HR4l3pfmSliTlZKn+kHXQ
EQYFoG5ErJXVY67SRlelnXbIILs/OPkkqxoyx0RlJ+rBQkMSRK4akpRM4E8nXJcNAdKF/IlS6Y+M
q8tU1j0TAKmyj0pNnM5Y+qWumTetEsKCfLHWYdqtA3mCWTsXUlxzU5RFF6TneNXHvWVQmiD1bLmQ
snfgWD5WPPm3RinuRBoxNPSWsjDZHPjg2oLKhBP3ztGRuycnf14UsjtIRcFf5Fnwj9x3p1XpflhH
4ebZUY164lVs97FO2Z7GhU5Rif0LrFsUgca9ijd7BwpwDQGULSEVGi6xtV+uRExV91GL5GoIGrUl
kUrPUExONH0NGk3KsiC2IrF8WCw/MZuZODryOlzSSrX1syktfDi0bXvhVKFumq9NhLR5vMVXkbWd
ETRm3gQoRAmKKC3We7tRI1M57bTI12do04SilHfENz5qNnvKxUXSNMLB61blfTTddIdCi3x4KNqs
4NM0oBGSBo3roacmcVmJ2fJSxh0MbMIkRMG+JessERSeppGVa6Lu9ZVASGM0DSRg0V5eWhD850th
2UuYZx96qZ4iUIXdSk6iZhOcNtbKZztP35iQ+Cl8Z2DOlzqpP5p6vudmcOliicBKmHQTs7h6ajGg
4L14GVnn3fwz1XUihMruM8H5CiuP7B19+LlEy3hGm/mUDX1znOCx1Fq87gd7+JmJQfiKS5YmMO9L
ajXfKighuQNRgVS/kUaWxijH7RBSgf+5DqWxqxJrhyYFMc0wHbOShoFCiZ+IZ85uYd1TArahWhO/
tIikvk1M7Z14vUdsb5chnsdTQuwxVtI9ChY2MnrxVRvoeVW5MR2GymOqTZcHN6qeWxWIRZRRRbOy
FjG5TXksKnF8NaSYzdEtSvPNs+tGc2DklgjrgVCoqPz00gpFY6vIgHA8VStVdyQBIZ2c78OcqySg
Gm8RMY/myHvHzvgTVxWtFzO9kMS+XigSXpfyq6vHdOKKB6rkeJXUgob3Yv+0CuHsXQMd3qRPQZTA
9hws55G3xJqL8AYNVPYA4YXRqceXfIaoNY0JvhNP1sES72jm2K1q/cAvs5Bv24V63OPcsMqoyTaa
Go9GWUEuhcr1RPuBVlNaT3dABfug0bTPdsLDZeoNhf7mG+U6oBFZ9dObNPT8KkZSlnS4w+kaeiSj
ok1f0E1O880CalntHOARcIxYXXSuD6c5oK1bBG7bT1BPjae4TG9SMM/7lMSdnYWGlw8MzGp6YB3Z
7yyRwAysKI8ZTMdhn87HwRVv0RAJrIm9s5+M+ZMOoFY7x77KvaBele/IyFIin5yRsq0LAbFAXzp1
ZBA1mkHYmABDUeTtu1bIJZ47HCP6WhdFLW/q3r1HdgnxycDBPcZq6EhU71iaZIR762GJS4iUosTY
Q8oSPR/kGUTf7lww0uqSseMmihWYQELYh9t+jiMThmFg0HZQUgTMZcsOtl9Cow+e0NSiNzJBrB0G
p0TjwIZd0yribqWIThVZspsMcnQWI79Iw3A2HNU5/aj4JttVX1hflVCYl3TczwXtWZoky4WOM4A3
K252loKkHtNpiCTQOsyrFC3FDinsGIUK/q6HC9KvFjptqlrpQT9XRTCYaHEtoV6V3gCT3ybDvkPS
dJiy5LFqOkyQ4D32NeiGnWmPt4wB1iDFqV1VMpliahZNNX04ff6xZup73zlfIvzGfkOBeJeP42ub
rG64jK517rKKtDXu76FlLc8k+2XE1ZfitouMJ2+dm4AEdVKjNASE04cpPDx3CX7Ece13FLDpfi7J
gXvYHNop9Spj/KHLIAbPScPSM4YDJvWnsnSbKySfFEY6grVyZ1ZdtY8997at05peLzfyFfdaYLi4
jVF+olSkW2pnauu3vYPBsE2VmwJVV4LA4t6q1PlgOURRLTMh8N3Kmj5elelJEdY9xfw7GkDxUTNM
mpmF6e0q7mtqVO8T3BpMiEN6l9VUCXDMWj7NKu1sKyWNtkbj4q0RkuUJKxvDTgw/q6gFaaiQLrTE
pv2Ut58kOrY3fWa0N9uzUZ/vDUsFDqmgLqsdOkjCwZ4+J5bhx/X8oiylAhNmuZjWaN0lDhe2heh5
yZbxNHPbJI+sIExCnRRkPtmdKHPj5Lhy2e54EHwozB/1GnGSEke3i0aLMJsaaz+TDJ6Z2B64UVw2
VAgCqPTYR+t1yaboKHIChWaVZEhnAJApWhrfk/NYTLBMvNTMT1HWql9L13igDeYLbRlQScTojkmZ
W7SWHoVq3FCJBEQRubclE8mo1Ze+XtUHuCN0RVBkjob9fUgpWapmFB0R1z21/erelE37xfKaYFUr
56iXj73qrg+rSgZTu5atzKSMYI5Bc0t1m1Q7NaI6667ZGVbSF7VEIxOxs9hXFDlwzmkvktXDyo1W
eDmDMKjq+2q+xIgxqSOyOJWC5jPYVuo9c/Lbwz9+Rj8QGRUrjkiWhRqqj4TmjZF0fcui1fZTlSi8
smY+a2TRy5aFMLWo6Ir9+Xoq0/QkNaHEbahUqMsFxGQV/8wQ9DJo/1DakfGF0s4AbA4D5i0djBEm
hpS9KdKP6XmlfCpVcb9eD+1b3BhraEtrp4ZUsmCHVIhjaiVBJ/2d23/YHlKjDZQpHo8jOcjTDRO5
dbQyqAWinGl0SUtGaUa4obanE8YaWuX9SyL1iKa0c/z5MMs61PZyUZRra1ooB+GlQ6GrYlSYyB63
99geyGTcswFxELPwF/58wLVFQZssp0BI78j2bhHOhny3Pf3zhx5cU3wWy2GS3gT0BeWZtRb8uO0p
siXyNjUINwVXQyIFenSGf38aSZ8F8kaxXxJaRNIOxcZDWTHkCvsgqB/kvT2cvTECp5oAumyMCfuy
1sYIGitVej5k1a6OYHc5I2zdRFZ7twdFHo59yVuLbEqUs8x4qrfHhsm3JL+q7ZkojVULU4WgbBGf
OylF3LSH27NGtUAhmML5NjKDh5vWcFMcwCFY6yN2Ej+OPPXIfQHRqfQLQWfmC95eb8JD1ifr0SC6
Djpkd94UkNszTHiIXhzCy6RGsv9DKFkAYAsHXXyfpFgygnAzgOP6U+u5PUvdlOOeBOQYLUNbvI22
mLWORoGTo+dLkgORqIfMMfIwlUc8yKE2wuBqjnNJ5GOm2YdNEbs9bALZRqo+Z2S+iH6qw/ajdXXq
wGMbCgL32dqK9kZV/aaUxayG/lI+oEVDl2KMHxgUh72H86cdDEjFv6Sxao1T8NdTOVIXWcDPvZL+
v7SqebHCWOjl0+319rC9xJlPhmxHgOBlLNmGp3Ijpq7jhU1ctN8GjsKWgY53+Y1UWhShm251O6Dt
WMTjWAOLg3KBRWkBN1zsdKnzZZpAM0pG5MEe7XMr/ZKO4vTnDgRed3RNqcTSHy0TNdQOyO1wzhAw
sQ/gIedCgXkHaLiSY3174Jr+7dliDxzLn6+3/6xuP0TdS1L1wh75j39nq7m6htvrgZZR9+0f77b2
Rnnq1U/RCI4NkFBz/vXUBH7ALD6yNpE/zKaEeJkO8MlffnMiRhdmFA/bs+0XJ8F9mOoNxmmVIaFn
Y9hYNkAg+YoQwI58WHlxGN23FtQKjSledTmltlCNEbnOa2Mh5ofkn9WTjiaYi2j7HUs++8dLW6sO
ns2sMrtsUqFx/P72hgGUITeBM27ndjutnsvp315uD+BByAb94+Efv5LUcI+waTq//NeUmRiGNSo7
WORwsBwKnmyzaVLXCZOn0NqZ+hkiA5QdzC6ONTIyt6ewVW9TJwPpKh7qxZpOlPdxvm6T0y/z3faU
Mm4brC33hKG+Ktu3ufWf/vJ0M965HTvpNJkONGeYJLmF81h7lXlERfPLOWjYEyQWRX3h1tecN6v4
9vG3l/CdWsyJv7vJk6b9jubLwCuEFhr3ITMjUxZj+I/X0byoB3dUDr8ORx7e9gwgcCgmPUXrpXUB
1uHx1wFv/xFeitg11KBQZEi7xELtT7ZFuIAAi21PBdY1n5r24Bdy8t1aIpl8tr0UcccOtJTdj6F4
S2ZtOv3Z3jG46zM3yf7IrCl3eoLv6e+DUL60kWGetzFpUX/ba7P58JfxvT1FegovebYhwMpB3hhJ
foC0fPOX39tGtkrYkWYpxv4vg3/7nT//BsJ5FddUQ6CR/Lv007ieKsEKNjXd3z7g9k8IUcXjKWzA
Ra6KPS3rE5ySmbz7pfIiT+Szf7zc/oORI4fa2gz/vyPzbzoyhEyY5Mf9z//zv3+I/xV/1v/Fsn/7
llYE1H1WjIDl9PGf//Hbv/itHWPb//Jk18M2dMt2DXLp/mjHONq/VFd1NXoxNgJay8CW/3s7xvkX
3W5Yxo6nkiGpq2Qw/N6OoVNjOY6l4vP3VBMZ3f9Te0aGc/zFr2+6aERJrlBJC6cyqW1+/r+EdyCC
UZVBKOtxRKrO8hNz0U4faF/v9B/auXsdn5QT2a3oxk9z/G8ipDQO8B9/3NVAFriaR29Io0f0985Q
XSGTAUnAkkQI2GNk6t0U811Z7+3hAFRYIMuyP7V/l0f4b/+s9fc/O5qRNXFzXY/dN9CISXnPlBWO
VC/1XdTfWM0eM9RfhsTDr/P5P6qxfKhThOP/+R//iEjhLP/9QP8RkQKdu4skw/k4GLCpr5qzQ9wd
SxppMGRf//u/ZdLJ++d55R4oQ2J1XSUJGjLE3w+wL5SG/SPF63iYo3NiOweCvBBme1QkKheHGJW5
kNIEfCMvHsB/5xlSz5nlsAPsvdZztDjVCgA/witPRiHFAlrqc9vUaOZLK9Bcmazeq+N+ddSXyMEt
xhpE3S+UTcfM/JhaDzswwl5jJnankoSozigHJIic4bwFCJjN95HS6gEUwlvT1rB5r2R64RStAvCz
+4n/Bb2KyrtWkSDpj5TG2UFLl7FYYkjNtK4Nu0QakSbnqO4CjBQvOQjHHbLhZ8NtJl9ZnC8CpNOX
2zElp0dv0uM8r2oYOWoMAhvbJWaoo023dRGMPOON2RTFQLU8W6otI2yQhRQWgoTJ8bkf3Trg7nTL
OlcJG2l9+GHU3p0erWTRVcanVY63adO+Gvr0PC9N0Pc9IMr5ZcEH4DvUAHek5znIPKIAngGNA8Xc
ARIEz2ZNYWG/Y2drIG4TZbTCRSOnfH4Wfdb4hFO+EnLFF6PXfpXio4Qu6Zc1dTUbEU5g1Mc2/6FV
+idSX3RKbEZ2WPYCW+et9Bi5qOuWvlat11qrD81cgBXH2YDPPDkq7fKtUrjPYmMcBiwyKI+0smAp
mWrckes0JMT+1YllfTQPnXH5zFfxnNhGAJ2PgrZ4Jmg6QZDUHKbKFrvcWT8No3yOm4+q7N8QcuM5
cNGG4pxH6IvzNs/K0Jmb14jWnuLYxKK75p41yLPVlJ/qTPNjGIpAvk9piGd1se6X+sFuPVk2JPAc
vzJOLjdwB9QadoLknumq6URAwh2/UtchuLbLmkYVILRiDkalQfRsi5zKnDFBjuCsuQ0gZ1v9ichd
7E7CBZxBavenQibOQSPkwSxVuWJ+iPRZgzWV/uxzjoDEGITChJXkBps9tmg4IoruW2ZQgc+w0ng1
FXIlwd9DXDR2MH4bKOWnWqRUBSkkknVg4yZj+6rVjd+6fJDWxDi0Eh3kq1McZrgib1EDHVu7JSqj
5TNDob96WvdorgwTVhrA1L3YnxTW2obKgqFA9jxAXKvoxuznlvHT0ptGzUfIKZDZNKKjmORtx5Dh
H0wQteUX7UkEchu9gfl64L1i8t+Z4yNOxqx3B5yxKn99CLRkJmBKvy4OjRg5fCudMmPU1j+0zIbl
6BbXeMnolcd0fgbTfURpizGj4OgiotB2tWQzGha7JIe0GTluxFI95ZRUFlzAvlEMr1prxzhl0YjX
jeWTZgkT0esW7Mh4toWDm8gaPwulgpaYqNSDICXM642jO3iHKYGw8bbDKe8e0gqtLio1DNXDs1J1
RJGPnL5t5Kmyz+pO2NHi5lXXOY4ibcF2Z1GYdlEcWvKKgxjOgDmo0JaQubL+WrhmW1PPjpOF0VRv
wjxGJOMOiH3XPLZAVaufpTZ8gTJ3l1PvX02uVE0+GHgQ6QUxx5tdt/fs+XlyOMe91RGuWXUIj8er
xAEg2F4OLo1jCYvFtf01mjodINkMD2AoGz+mTO0zf/oaDntoj+VJDie3VqZg0ZnM4iENUNA+F8bX
rtXNvepKtnxpQ6MEdGVzQSY5kuB6+To09K8ilW8+iVY0xEz52/cJ4A4Fugz3GbChjGx+CgzlZcRB
wS1QYdDsstj8HHomKopz5Eq4TP4C2aoePboNpwJew7O56p9dQZQ3EZHH1bAfE2OhAps+Y0FHW+TV
V8Ry126aDwg8nxU97/ZdShfCS7vt34t12FtO/UI597mdlufOg6SsRPeqzXCmf4cLIxPPJB3tYyf9
AlabLp4cjLP5qdd8znGWc0xXvnap9dxW4RQ34MA647POlmfdYjQyl8F3N64znStNLa+l1/70Vgzx
hN7EuryOTb7RVXC6egV1w0SPU3Ul0K2VGmdnOZgKZLC1vx1VTgWRCyjws0ufcFqFnNyFFFo4bs1p
RS1Jugkdy9lGEM/9x+8W6trEraAWjSFrd/pn6ijMnVn6VAz303jA0vd1yY9iYv4ERZ/vYoxm6PKX
U+91r/KULC23GN0kCi/mairzYvHzad0OUFOA8LcjeHQ54K1meCWz+lx5iEq9Nez5mz6OjikgCfng
9AOedy69ksJ7l/GFe9GCeaIvr47Z33Jrf02M+FtHcuIudczDxj1cuI2PTh9qXoqlTyR0CcjiGLvi
fdXsBtEgs5oVqbSpKSTutA4mQrEO3S6d0zCaMfLPc351Z7Lp6gZt5dDQ8Z2d/pottB1rr9NCt7MP
eKkuXVNxCSUdFSTQHR0tH18X8wMy3rsx6m/bylJ2My2iQt75kqG4NTIa+DSkQ1JAvnCPvuErjKhV
g4SisOy783MjHOjDlr7CEa8rfxDez4E6UtlxB4BXgsGlUunmcQgDBtcgsZpQWcHeK1yxEEwqdAnD
8uxhSsvsVA2ZZUkOJ2QYSGESB+kC2L2/6eanNS7xoOT3g97FcH/bFSm5+61rHdCGBCbvaF3qLVaY
UkNA6SzkYQ1xX4SqxVtxU/3orTVsSvMhy3QKf4O45PyfwGdKRNFwbPRJR1urQEUvDwUMSQWa4M2c
DeMNUmVGqbWfqlK/rArbXHNkh5+mZgsx5LvtMJTbmlQSVeivM/rSvsZzBxnar7t1PCEXDes59u7X
TlyTNcHrMJpvIqKfnxcxXl5Kb+SBVYAyDA6KcCZOZ4ELFvXK00QiDNaxNfLzonhXIGVzRyaBw2HP
v0vQezFpY0CBGpj5NQ1csSI06HU+0TQPp6zFbewpMzY9snjs6N1cKBuiXHhVBmDribJwNpbpmDp+
HSOzod7s7pj4HpXJPXXegA5Gt3ZY2FArQNpEu5Ay1pBZlh2EC3Vc3aNidhd9be+N2a5u+jX/GitM
PpPAQ2ZAR2goTlmTesRmV+4RxQYNOVW+cHDv2j3dRZpG9JdXKz1O7vxjdRr22QatvolO9WS5/jJM
T+4wmjtXVwLuDjWDSHVpv7vnxeCe3pkzoo7+g9mOjJOJIGJZ1h0EtXh3Hp8ybaz91Ire6pYb0K8P
kdLnmECjmsu9rqwXT6SvWumlAYoHXL04fbk+MIgkdd37RkqgZp3G+4zaDZ2awU+JxbUNoR7XBr8B
tBC4urSE9WzoDjWb0F2emE+LkT4aiVMGDoVtistmFXQD1TTDi6pAq1n+NJPRHYRw70zEo2QMnDvu
vVkbEeKQJU1oOSdRO+8Rir8AsK9+aGB0reJjcriookRrbtOsODEBsyig8bV34RkBb2zU46DXjxV0
KtmV+NFzaQIt+0hLBkQyJT9MHdbAsjqQOak34X1aMRrqdOqWIQpFE9Br/1jVSQvBECChSWrm7ZVK
spxyW8VDKmHw4bcRxUQB/p7YQivCQGlngYcN0ukmP5V9CnDPc2NDdSDywDX16siZMOROAmeotpCa
GUfpRYB7K6yPuODL7u2apJ+qukUGVCDGYaT12K1FTbMaln0bEvT4ng/IjEWZsgPJaDZ6thJiiJh2
bG5Z2bg5qbQVbbG1tbs9Ahfu9BrYe0VXn1NawWOs5yG4aGCpxPiCrSUSqKTT36JLxubyUKYL0wDi
BgsbOERu0ql7m9XVPPwUHTfiWeTv7IomX9MrAxKtyVq4JLjEGD32DzF3dBqZDGMIqwbtuBghW6Xq
Xy20N/4gIfroO8hJqu+cNFdARGACBJwxEc2cPzbqUKGhiZ7yekwOnga1txtZtuh9W++njPlo0Mmd
ypkVyykLasu4kPvwnlDV5d5GEIBe+mOhT74wzTskdB8jG1bfaQvv0Fn4aVy2W53pfJSx/rPCHHju
LJa2TZ2lu5a64s42e+8gbHB9Fnh+4srx++TjS2FjcmwcEHC1w3mJEgwiHaMAjfa1S5ZgciB2QPnA
1zL+tDr0XlYD4L5esmdDLZK9os/ziTXqnVWB2ikIdKWYj4lJn+i1srQYcLuqiPWEwCrKmpLYlgYO
Ey4QNhugXxKA0wE7BahiEvXkRLDbxER10v1GwgpiHlP5kjbOo95MMsq37A+FsZJJ4sR7k04/UQQo
LbqeRewC2hxEjQf06Nawoi/RbYF/8LHPYeVT7EuCasIIYCJRBBEVYYqc4gytVY2iAOlVdeLVu7NK
ZZxi72dvMsPYG9ogWTJmm+lgmC/Ygoc3UXgo08DKs7Kqd4UgFIGzZgeZ5zCFz9aFhXB5mATXtTd7
92T5sCOnZJCM9JbtHlRgbrhYXlX9ydLNe0hp7yYw7cBBqzQW8V02k6NTday2C3zAaO8JkLE8JkWu
M61XayDeFXt3t08Czi7DfZhDUqjsgCRb7zRg3EJG0cn4QcEurh8uAnhAaGbdfKQnEqwl+V36snpy
t8nwhFpKB6vbz46lHKZZjjRsh2DqVIKB9ZC/vZ9RAWEx9Xo2xann0ypgQakY51FMxK+w1k9ad9nz
VSU1XAhbO1Yu4jrbofbQU2+o8lCZauYakuIH+noAxnKMbs3tUMAQ9+zloEes+VIMTom5Yo1N9g2O
HULSjO8VdO1Om/LzVBbvNPxfQdfnhB2q65nEYL50q32rTYV9gdDOuWaeWzVCcF+GqysOytTiCcnL
q7q2n/mynExuwb7XVRi1Mvw/CWXxPfVCMDsVphyiGWpQb0vdXOtUeWvAmaBIZPNVomWYFmQetCd3
NsscWC7e45BMfXCv1Tb21K77UIlg31UNpHS9oj/ipO1+zR20WqNAJls/jhY72WjA7qTX+XtmIJ9S
K3P2F7NZiXXJv1TIA4ljhwoShRP52AGqHu0SOe5NV6mHidwJVHKH1bYS2SADzUAJLF0Yn9FQhGUl
8xXoqePj3ZvN+Fn2zSNG4y9OFX2t8AT7dkFMFRAzQMVwj0JHuTEAQQVlQqxYatUvzWDhFsOetAep
pFOP2rUYPQCD5D59ovWmwU5axHwCzu5FdMaVyNZbw0ZC1ak4xzJocmNhiJNp8mkK2z2iqr94q7Ue
gZPdKhGVlIyvjVWt8YC/kU8ZL3BKsLB18HoOWIUdoJKAQYr2WcVJRQQ7ObAiAyqEbRdAcvlg9yYz
M9WkcEGdTV4BydYjC/udjXLnEDVKaLfTw4AYluoQk/io2l9tFkl7rVIAGIyd75ijfUMAMlBrRXWn
45IMcAqz8aed2G0ADquqKdA1nC69j1kjOaPMhHAxLxfZgc0RUpNWg9ISgQ8eCYQr8+po1zQIqD4/
N0vq7eX+LrfaDr3Qi04Fw7ezhORCprcscw8RDlD8gxxB29yNDpcjnLTkgpkQ3oWpnGtVfyzm/ptT
Yc8z8TH6aBXucqfzmFBGsglT+7A4+bpPLJP+slb5s1SJLWBfMOWkfl6ZfUA7ZWfnYrpFHEgYZpq0
BH2u/RG29rxftFocFcKMPINXNfbAF5ADl7Gd5/2qgL0g+am+qfFm2tmKYEJtlNNkZY9OrJQnVDdX
gyTOm0rmTMqpPkenIvU5ish6rrmMFasTIWdbqPyC0i/9Fo7D0VBFHyyr8Z703RMM5HvdSZzAiMB4
e8tyU9Aj3+uOA/vd8m5nvPWncS5Ok67fF7g9b8SqB2aMdbopubuWi8wQTCg4tTdMOGzs5b3aHlHn
zGzTsoRdk+dxw7b6hKVu5JBz6qiYeNb2pcbeX44ma82EmR1OLbc95Obkc7ms5JzowTPqoJxJogQ/
te4bvbh0tJZrsS73kOBeogzTga2rrl8sYGg9hcWyA0EDPoycF7PnSX54jwQytB9UXbs6PpC5MPi4
WouwMym1thZM+5XWn4j8zu4+mlL5XuSMsz4XxXnNuSsUlhfO8gRCtT9pPcsKrXb3jZf5cb6Yweyl
3qEC3u4T0rPXkggXU+V9JaxC2Vkm57TK+z603HyPdTfIhHkulu7GtsprolA17D3umLOoWbHkQUal
jTMDEct2uHxyVLALXMaaABU09IrtJ4Qq4fckIkGOr2E00oNqumjJy7YIZ0ZOoSg927cfdmRSrrN0
fAHUb4sq7OM0IcE8Zmv03e40lD8BO25xEITd16WmnoeZ4mO1ZlwrWvETB8GEfCtD6EzPGUv0MIS9
xphncIsbKr4f1thSFCz4ZKAtb/Ge3U9Zt7eFuFSVVvpAW/MHs1HeqzxIybQLdLV5g+s57ea4K47c
irRz/GorP/W18QgoYAKOtw5pnXgHK0NThH3kOCCDFqlOXPOS3GpdSQYVY45DYZU1ztcUy7ZisoHw
VpS1+Gc/KsH8vnhtdqieycUOS6eBYmSp3a51ADS1ghVbDv5CjIRwGNqEQdEpL5aHEpPdD1w69LaW
g5EE1YLy5FQTvCWU3nDyE0iKEcx9pysxRdhUgrxaTkAxWaTkJGzvrA7uU+8iARMtp1fPf8yzQIGx
lNd0eVt7LztQRbm1FcS46EeYTYr3VPFKsr3ge/WrRr4XsBbdkUVAmJUgRNv7WXcblsTo5su5fp4H
sn3ijnZApHGX0LD+eoVu7zvNvp8VCtADsH+Ev+VUPikfVhTdrOsgZbCrg8/bupKTsSf2kdRAAMTW
BLmmacC9tG+tdcI9EVMjZUveW9G7HaUw3tw7Fld7D/rv6knhD/ZcgqDdF0MYN3aBcNEBRllJBL5N
GbslkxjdKH4EDxlr95Z3tKUzj+mU2iit8bDupg9YsuDZteLOzhOf5BQW7hnktfpR2BfDXhRK/IKY
AKtkiQj7ejeQNNfY/SVu4NTDl3xSaDLrbh8Hk9xkJChZVSu5wsU5WeBHqAxgxlBzQwYGIPds31x9
oWkzKldWqG8NgSWEGLxk5HfQJ7j2GpPdrJybFJH5qndvIl9QBDf10U45tE7UbxQGX1JhPK2K+TQD
8SOt6Fah57jLDQzWcZM1ASP+rbfXL6ZSfTc7fpArBI33oxosiHkogDVEpTSPRZOQKc/NMl8tJVyE
NlDH+jaQDLprUu9SMhZI7qh/GAqENJCxqd8ZPCxfS017RVHPaTF1ZKPc7/QcGbEDWwsZL7TTFjFk
hRp/u+90KXvggjhk9ldqBNfZbKE9ueWMXE8kt5MXhRrb2oL+UFAWDqQkE+KE6X3BZryLUzaBCrNL
RUI5mgI3P3QNa25M+gcbH4Y/DeSdd6eFS9L3ogizl9q5u9ktHb/JsvlaT+3RccQrYNKAjfZ9T30p
zHDm+Y0tHthIOtTPjyBIqTXp9m2OFvJ26Qk0sexvKqkEAaZuepdJjUWkukuGeeIejR14yti5q/HI
opMkG5lcJXcr0GHlJo/4HwrVE0s6eJsA/9+7fAFfBN0Z+rGMvo0zPgN7v3Uh9HtwEB5EXv1FmwyX
9B4qeksMH6uyl+akS78PgBbvOpcHtfycJ++9Qt+p6Fzmltd+FxOzxUD0y+Q+KR1Zi0kGMbvwcKVb
cZ9RZzFXKtMFST4po97IFmrKcmNLNhyZwuVO47IqDI305PLqFgNfYcYEicD/TBI3u30U6r6jOU+T
Fj927UgBdZqTAOfPtmBpW0pEGibYG0u5EijWBUrrPIiMSI2ZjsPVVk+TgSR11tJ9T3Le2RLpSza2
Uk5e9PiWjb1SqwlRbzMGus5+ttrZPBbmA2WB9NBFdnRTsnZBo0ZUS6MfuzJ/nJypvbPd8QQ0oDus
PZ4eE4ySuyq3eW08JYv4QElGb4ii/w2Lve7GAhKqCOTmlUILJmI3D5aauwkwOYSEfBF6ZDNTcc5c
p/YoAAIntZ5LJY1PhmnFR+WlJcED1jkWZvccNdSvWrlO3e6FscIbZPojCgDuBsK+iy1u2e6Y3xkK
BWAAkkpYWLet4UbBhqhRGufJMg001jDe+BK9fRoBDl0FbUSVL2+b6FEswIWco+tggfsFGPe+DV0l
89niq4WlErcnV6AJZb9Z+VloJgshw7uopfugatUQlPl0l64xHOceoMYcjfgrpldUjXfupFJQkNc5
+5Wfxv/l7DyWG0e3LvsuPUcEvJmCIAl6UiRFSROELLz3ePpeyL+ju27ejKyIHlSGKo1EEp89Z++1
K567HH1UIQLhpCx+WgTDcCDwgtezxr7IFcdDDP5rNOD/u1nza8zn41YZz5QtShfovTkRUUckDTF3
8iynJzZSCG0IKixo9yLccIEi8C2JfOKCVdROpEyrVjJ1gEOajCjNegcEIGxDT10WwPbdKOYEEBn4
b0SpnRciwAKeSr0j6bxLq14VCotbIwfLlidLlp9mGSYtIYYVVzXRXFoTu/JUt7S+q54ru/ATdf24
ldBoOlk2ObphMAeVdOJ8wouUuW/IUw/UF+SrVXJ94u7FyVEUluYg/oRSgSM7sIxtZxAVSSAeAXpb
pfZF3CAqcBmjGY6/vmprKP0MVImG/hCuLC9MnJZguEXCUSAU2SIav+tdVVFlhNzsIQXieEcYi7vW
xPFGil1juMgCczZqUqiYwEnQLI3oJ01Wa196yFBe6VcmW6kTmMkBZQrZEqVTISr+JifPYEGtwYEY
zK2H/dGthOGMPhNZn5WGp0ZMvsl8rEA5VC0lBdPRPTl5KSNlXYnWWknU1zwOhsukjVwlw3NAZQYR
fvSViQZtUghVCG0UR229N62DKinz8hdF+jZC4aGUnXBqBDETONPUWjZKuehoYWTCTNHh+ArLRxZD
pja5TAlbMaxrZLvRC5p0iLdTG+20irtd4VtOGHNpZdPe5xqVBblUQBLDglwbuf7Z04DX5IQ5W4T5
QjMJ5CGG6tXIy3M/b2iTdlKKSmTDw7cZKLCNaIPh0AvHn7bpdlED0BddxLnjHoEXpn6FVrCm9P/l
FSF5fCTCJopI6S3A9ZRa9DVCf+J26HsPvxGEN6NbGRhcuAHd8rJrsQXU3xZ9eUeoKXVS7y0ao8KQ
QqlFBYW3GmmtOipstFVjaG9yKMOFj/OJF8V1P6N0LoXlvsgCmkhpV2/KIgYQU8rrTMayoMX1Kldo
YEle9w6clpiIWf5pxcmautY9G4n97UN8bJxYif8D3yVa9D9JTCQbB+sWhbGjAQbaBVk5rjndzFXw
odurhRoQ9YmTVfXuMtczYuJIQvaCm0SStsPGB5U1G9WNx38Etx7pjm89XfSprUXW1s9MTAuoiIpU
ek+algpekkByYjQCcecs58X+tMyNrlqnAs1PNYv3Sjz+yDREnJbwra1MbWmtxtlLFtDstOSB4hBd
/lUwrCCTkr9YWhvCfby1rjWcjmR5PUQCg2+aiFhGskjHtqO9K7QiapOQMGnwxUtDgnNuUCgds/5a
QFKBE8cWysHGWlT0+kxjKp8MdRm0pb5uc+vcY2JCFj9wCTd1NxMUzLkRAHkkwFsA8iDBY3mZTR7F
FO5DfqmZKykxToXhS1w7CCjc/voFomW9VaQMvTlKg//7pSwywCScPMQLF6q+Ksma/Z9/Sv+QP/r1
d8ummpSXX98hFG+Rh3MIsQI3C2TGjYpbouI5Uo/n20ZpE66UyLuLfqFtpuxwy0KzOiW9Amwy8xUC
3qH2eZ1soUCZrIvFDFgo2F/sISgsV0IEL2ADGCL/ZAWV8P6kT3ll1zUp7KPBYMnkj6wxvuPL6AsS
GZ0YxPFXnoq638WBNZ15D+FWLFrGtYZTHLtUIXbWCaB+sbBMfzn6cnjJwNsvkxZ3b9V+axrrWCqq
BsK2mP4+P+8qsaFPpnD1erT3ibXHqLsB25dj3y9ecQU3VBL61yiVFungdQeydjHTmmqKOiAMONco
B79SG3haPEMlnCDH9+2Kvj6hSjMKJk2HtRXyiaTFjLdMtQ4zEib5sBjcIueuJ3NkSqNsFVrKDth0
zMk6fkpJi1sBzboPhBn/8irMhBLW5oEnmLaPJveQnxfXMSa9XJKbs17Fjd3rPZqTutpRk8rQmxHT
3iSdthVkgSVGitWNgu5voYnDfMMiuEJtFqTM/lBa5JCuJQ8rTx34v9h+PPTcJNT4LZXS0s4lciTT
X0Jv5HmWMoRPmZIfO0hbdkDlcCkRe7Cli78pIT4sezlfNRUomaz3nShNabkjrTJ1zN+BhRSsD3sT
hqUC/nbiBOXXzVER5XQ9TVY1l9GsdU1bjeqD1t5R6cCHmwgyDOViQwEwPAWi5eI5briRbnNh/B6B
ij4QVNhmJm27wB82WY32IwzoNpPEMSxGjVpe1jXdUrcwJ8cZgx21ll0mablr64DWVxH7xDCTGtMK
zP+4KL6mQDFWRWA+FUVPZaKgi0vM+VklJCGHB6dFO3XQVkla6dtR1lMnrPsfOeqx1aLyt+jdGVP+
Eynas9aPn21QIisK1T2Ujh29N3CNIsVICacNlaUHsrxg6bfZjUGsHYGpg6+r8AA0waRe9bOJPfbS
ziQZnOow9iQiV8UpAz3s6SCUgT9kqU4DO02XCd2tbYUelanSGQfPUmcLW0LRjAu5WzWpuYsoF22C
WoB23nnWpoQFDyaHt8HwTze+pSu7XMxr7iCWvMc/M62HWFYOBCmYK6yz2jH36LDDY6xL1Tuih5Jh
7Ebi2ZC8bJmVSuZOdHtQuAA6bvLaf5KoQzqapHVPVGBh4wma8IRH0+kEjvOmnw7XRqW1XglNeCtV
kkCEqhRvWGYxCKhGekeyUy1KI+cAHOg0OWmUbySPC5XKDMP05JEXzTVmkUZx9Qy+kRFOhM2z73E2
HcQ2e25KmkjFoGMANuHP4mKKn0VSiQDl1tFzPX9TeawCkiZLRHNS7D97I/2lhkMqAHREBElkmXcW
JgrysNnuyKvIa0NcfvZiYg7HXKbCjTzKrFAk/vrfKJjko+YB4hjCl3ZmFxY9vXXPEmgtlsI5iDRt
E+p1f/R8tTsCesJ0lhWEcQb0Meffb8q+WWIX7uhTGdqhlhpCQQ1XanXzmYSlewP9kAX7Ixl6OFTx
3F4QpHiZmv5rNDXaAhE97WNc9Y4+qBKfUjSs8j6sljUZnDS0eRA4CSUHrdsn/cpxFVaVRpkatmmZ
0xutRGk8yJxLKIzEyjJu0ndhnPbkp+bnSI9mNOSxB2GxTsrYOE+8YiHS95kfbUEJJ08paR9zBxjH
jmexnnUZuiheP+gqYxf3ssdGREdQLVBKqJk2C3bAZecBOF9SKaow0NEFGB0o7Y7uSe+ZW0Q7ipNV
7VPjR7umyqd1Wfd0a7T4XIWh21Z9tB1mzZc3sch3Hf3kQUn2Xm72C7J9vBJ4KIV9TnYcp9gEmjdw
ppNLk61epmP1ZXoRBbf4KM+rtp8UmCLTtnJa2FxCURE56M33Wrokix45KIs7i0jW1XtIFny8QUnX
T19Ps6kZIRjCfRkLnxko1hIV5QyurzmwJ53IqDKnvaLp+iHisMmlycLlPbY7Se1VO6MEfDLyaE/n
a1eTJQSyxcxXhRnKAKurwWX4abywk9ANJSLWmdEQUjw3iLDF2IsUxIBZoyWB5ra6zp1+yPAocw4J
JoyfBCMHHP3uILbKsz8OeGcoirFsT2tlButzFZL98HmauunJp4ywN0q0LRnBFYc66LFjVsGiJQJ0
iyRukeWKSu8/YSnxMXq3peGMAzUB3uS0SYJmOhuTJFOpO5jwY4+1qa/GvlX3CRiGJVGK5lbtiPNu
Q2ySyWza8wFJ6pp8oiuIUFVRHkJUfI9JdcdUZTCyxpNe0CwfNEk5CBMrblB3YBVYtVzw1xQtc2q1
bRXt8bNTFIhGyLoWrln6jwbLsSXq6Za931sSwQ3KZuwe+UB/ZBStcRG28OLVQe13GBuVtWycGrXN
nRqCgN0WcroVgk5k1W/3A/KyjTl2PYbavNxzMjv6EwiclvFGax2SpxjkN651kP9SfVcN1rBtBrWi
dt/V60Jtl7RjZ/t2nGw1Q6iW/YgSL/dfcc8he6dkvB7b8jwOKVtDJakue+iLLHMNChSCllPBrQzY
8bIAvqZOIuKNCHb3YpCZloe4qtH9bWumbJ5FdakVbsAdBwInBVliC1mgONNAoLDsiWD5G3hDRrc3
DDJX4abuhlo//bo48knaVaqTEFBOrpGkPuUCFASdtkaTquM9IpUUYECybHk/q0Q2DpqBHDfJoIPF
IvfoUpRRhgv+cUrlYl8DPV3ChkyXqa5S1vEsqoSI8RYgrKmRRtGz4nvJNp6yjS7K+s7Sm/0YaY2r
RtFZy4EbZ4mvL5RSbTdGCHyAK2si7fy8lXZTR3+wmDf/X7/36xeYZRLBbxayNCKQKVan8IhS3VDc
Sq9dH2D3DhmbKSz0KlqpHiG5yjCKZDDxB7++kqHIO5mlzRVxgDomcMuVeumaNWm4k09suq1vw8lG
JWpeupceufuN1L5N6Ejn7MV86z6t/RxrEDwkYUVMHYVdkDvPXBdUuMC2pC77izkevHegU01/ISTJ
QksoAJTkhEEczyqwbOkVH3ixBnbiwjVa6p/8xim/6vxTZPQS943cTp/lCxEC06sRQclYILLTzplF
sodd3Y09IV8HQVwJ7jOQuzyiyG1PpzRaWDdahOIHwChApwvlGn/oBgx4ZypscT0QtOxkX8UtptBW
HoziBFFOv/jPaurW5UdXHFgQiC5S2EdoZWY7qV7OLmQZbgIcdrs9oIxOfZuyNcPMMtchJNuKuIG9
l6yRwshP5Ucu2q2bJgfTuAnCJ28dcd5KucfNAmnPbO/7KjcISxpake8NbNkjnIWiWuC9WpfxLb1y
6lazDUQ6Ebkia8cFDwnx4c/Rs/CGlIBSEraHZb4m51d5Vj8SeSeLQIcWU/DdHJS7tY0YqiRRoz12
fZqJdrcr9+jb4H1Gb917CvTmEjjmmTc3LtTPYd0/imHbvQS39llakZ6M1PYAk7ogZ+rKroaECGyU
LS2Ri3RH1bCLRZWgwrCzu5g7qEmEWyTYQ2QP3bJrQB8fp1PdO9EeUEeAhhJHQm8DMu+hDG2na+9i
f8lX2OGEaEl3awdbimczbrN9+iydtFvWL1T90spugsL3oGLVA2e8HehDXMWLcZNHR2bgCBuRcV06
L+0Wb8BEbThaCPt0Zx4oHHORvEWbZJhHgM+NY3T9Bw27bpV9V4fyVbgM2wSF/jrdTEt1d0c4uQwO
KW/mMVPPwe0spM+aI+87JOCjeJS+Bsr9tkZ8lhOfKva4N+wQDxbgVNnkoPVD8ENrlBgNm+rR2oA/
o2tmbMbUJo0+upsYwrnJDluDIjNT1WlvwOCP3MPREoDRFrfBczLrqh2eSE2LpXLqPRHEW/863IV1
dNTW4ca4V9lZwzrvO57vPKSLfPY2nE2JVsgeUNjj72qXLlgGia+ca6srX2XfsevX2slfCIqkDPho
V6ojPIX2zG8gc9cl8QI1SXAc3pNtdTDOxfp9CBb1XlkXS1S5pWM6wyN+wxByNS5oXPIX1c6pRftL
NV6F/jIwF3BvfhLYGf2iJmVnqRxF5dy40o6iT//GUqZ80OebBfUowNdUvxNkeUeMziJKTTe7Wh9k
WJVv+V1Y0DIp1uqt2Zk9cgdX+qjfYHDQaAWVcSg3YrtABWothoX5Um7MqxQs+k8Q/k61bk/pdXb0
IMWdbNGNr0nvCjdqRRFglAflIPFGOvpn/RK9e7SplsZau0yGXT0KmC1X7onTDxbkJnHTvXhVLtYl
iDaUwbzNRAH5yCfEZR0esWnXH+BlmzXHjWw5g2O2wTY/6S/9ynjz9tXOX2du8UO+k7eIPjD1j6TC
pzuD7gnf3C5UuxUh77v06Xat8ZRcEmpdq06wkzt1+xdRWcSnSHVAUkBaql0Q9YiRkdb1P75IgD3k
NLZE2yAk1R5HDDDHHmmNsoAFX93wLJTsNXNuNXIwGxQm0keNs2dqe8qGT94ungN4aXiNFvUnN9Zh
2UBnzmyaseCVlrUrnQPUx4QjOPqu3YcVD5vBlBGayNY0ax9s81RcRKAsueOxZYU7oV8TpYMAGnmd
vqy33p2sFBUcQfWEIHKYzsJVpu/4FN3RcwuUgu0kXdfqUjqMLsY71aUb2yxYdT/9o3koIocIuGWz
F67D2dpPJ4EmKieGAxh57eB9ExgX7SHqUAGmI3pjR5Q4u71oN+NsvPpXtoRXY6N8CfvaZf7BOUJM
ScuLCR241TMU18EOUYouxJO1xMywCF71H3+HTNyn+WrLrxKFfuCADFV6pK50hIEbrmnkWtvaR6cA
hITJ7FjW0rxWMBJ+CFuBQ/4m8kifpI10Ktv3aJ8+4DlTtcPOGvZ2s+DWhkwmd/ifvDklLGUza4T1
EPKKuqlLx9+QMR/B8H+GuQA6lmDQRj0MvJbZNuL4msPMggFsOu0rLvXCpaWEpgIeM6kcB1qwqKzJ
9kIsQwPEnS4BMa6ynS19pwHjvDSQZl+U0ZZXzbN1kMR1scMEqRl2uR72+tpimkgn4SVeNi5Hd/kc
fvsHyHHml9htdNbUM9EiaBdax0jX6IQ5BKmfmdvs6HGmvMXyTlwRKYpythh2yHyDZX7MXq0XzujS
vhRsw1jQBhTeqfMjx/W+iPuFRneOwZCQ8Mc1pfkAU8jvBSLUCJYFR7joV7+76MN22iUOETQLHwPQ
ujz4dveRPeTb+JLSRvmg9BNszV12hL5evwbPxbisP2eOBuTinfIhPPHpEv3uBQ4fmNGf+CCAT4W1
E97iwLWsS9QDMNvItNHA3wo8Jea0rTzEcKuby2GjxXswSK60nhBpvDRug3LXtEE96F8e8XuDUy9g
zQGOMA7dTyO6HrUvmVrQOnuuEQwuurvwOvFJd8uey9jJ3IUK/aZlNj4Bkst2nmtx97fLfeCqH6p1
aU8IE0lpW4yr+tPbKMLCClftU6SRYbSq7/Dw8C+S7IFENeXD22FQHJeESflgJk4aqIZgjRtD3hs/
OWMbTJxmGwd68toFMpsiXEfOG+FCe64uAF/yjwzN5VLA6XEW4MvRW3LmjDnOHfmSiZmtQXu7QKGq
6cQIq89psZEyJxDBgdBds9tdQpABViTCWZ/4+4YAbndB9Wl8GrqdEa9mbSX0EjyTqa0HKyUD37Tl
zh7qF04KUX7X1UPTOLV54yIpwFb37eK7emqsaxO5HsfQtyjdSBcWKORPcninKJg91afwlOGp3Pbl
0r+2j7hcxzReNNYojEOOsTE5uBSforEAOOQ/a6eBeM1xxa0YZYBOQMuxjEmLI2DGRoUUHv13800+
sEgk39GleyMNJnC7pfKW78tNsG13zav6VCTrkY4wmtIrbHSCTmCFLoLJBdxULEviA96adI19v4Oy
BZcuO2WGgwUwAIl48qcrqLm3IsC5YXP1C02O5t++tsTukf3g7UrVb7xl4wvexZlVrINyRzuPhXHB
mbFZGaeKaOgtZdIbjJ92V1/pdnoPQbCnw/ST7/Vr/gJC33PNm8/xa5s940FdKA10Cpv4VwgSPCys
I/qiZLLylBhsl1JaVChQFsmdcxzsRz+wiZPODgN1vQevE3Mo5gG2r22Mrhv86xMdN694aN1FOKdX
nDKDanMcp3sdIRX9QOwJOpCBjDFiBziMGqW3Ex/oVq41t46toODfsb2j6dYIpqkrTgvtoh3Q0UfP
48rjjPrBwBe2XbLl3Irhx6Fgnr2FpVN9t/vameGfbE+o6hDkP2cs1VvP5dzipJd4p1SOtoKkszI3
4cHcE6/CeQRIq3EITpwc/DfmTLLr8m2BBUZdN6JdXPVpW0Sr2W9LFIC5rKwbvEvUdJK21Y5Gag87
6urUKVTXw8FXrGJmhLworrR//TeJBYsTVeRgLMl2sblOnj2JyIuvV+GtGN7E/NIRsfpC1ZlAUA/Q
KjsIEgWE1BzPhuo2qOXafGqLpedzrG8y2m4LPjnri4fBrhpzjOdCs5FtYjJvwx1oYvdmGU61VQOb
KvvXqNnaDUML3UlJdaZzRctvVT5El8foPXlIinr2u13AwU9eUQg2yQ65M0FzlOMrdZte/DUiW5P1
c5tskn3+3sEu3SU3/1hwhbI4K7UIdr4pBDypH/RnuIhyYDUBTjnWHsUyWSeIxbfhOXviZUtn8U28
KDeKGfxY3FHcEV7x+nQokpGz73KHhwtu7I3aHReF5LsmLlMndMqub/4XqzFxUiiqmqP5wLD7Ef1U
bkRLb0NO3yfhYJg1Pe58nJFtoLxPeBmp6xX7fpvWC/C7y+ArjehhcR9yoc8yj6pttGSPYry0L5QK
2K/bF0ofTUn40YJLg+Of1CdgwCvxk7xHUmlrpuo5Zj1E+MlH3rwD/VA/qx92rb50mmmRE8MOZNFR
lt6nt6sffrWLEPNuSL9wjG2KzS1wYLW25kZcla/wUbOBGcqH/YOEXtBsa4sPxEAr4XjDilSxS3Vp
7og5H+YI0s+h6stM51oWr8Z98M6pOvph9QMkqJMK+jFS4PPt747IQnYFdYk+m12+ebSXQNknX6RW
r+Kn8N1bp67lOWSOWDvjKOEv/KK3gOjCmp4J6MyXhoIU3lbfhL3ogjNUwOPYocPqr+9onTjBgWE1
1MtoU2+JqJfO0nVebGaRGHc4YyOdi/kSS4pWtqae5x/Hu/TyUkq05R3KPjRt8ZyzMZZvhC+TG71S
jwwcHlJwkXfBN/ZX8ynJ7fAnunWfbALCVVplr9ltTNc5+8TFWw8b48oaxaQwvui67ZX9uIUXbbzG
oBsIGbnyzQBO+k47bdQYgCCntEWw4UTsfaMcn5OGgTJ/E8WTcjJSUU7awQF7lfjEKg9KGLvFIcID
c8uP+TtydGs/1zcFuj5L78m/Bswn23sk34zh7oUj9LhFjylewhPLkcySg+XMpt1VP+qH9lo/WB6D
J3GHkeBcrvoHd1f1kO2llbHbxBfgii/AJ1dAMat8xeLJYqm9cra+d2+9SzfmUdzn/AhnREe67ThK
r8YXLuxeaNd7UDsgcOqVSMuPZt+ztWU0fVSXUqAss4gRhQGTuZkv47CznO7oEXryiOqVkK41cZ2r
3C1tVP2uAbhvwdVvdvhwieuxMdri6zyBhmPZ74ofb6XJ7qSuyBUd2pVYuv6av0jg0W48FidWQTSH
1nbkxVbr6knbDms+AQJ+lzUNwTse48COqQcR26rhBdqEbJQ0t47z8Rkv4UfGsSxYkgn5RcxJTJQM
N0+BhXwWLtiFaxyK9/oFOwUo5EG6CHeSeH2t6ZhKrbqGivvoiSHdCrRmtr++ige9w4FaWE49iZFj
VExpxPsYmt78eMZCKzEsSLpuRArhlQ3EeBf++n34xwtC7kuGihXvagkoUFSxj+N58pwwwjAFf/NF
SBRg3rBHOazUAjmKWsaXvhlvcRzS8Ytwl4ScvVApoxDt2zNQ73KdgDR0gqLD6jwyGfr5lwjZzaKl
s4HHe1KQwdV7VRo4Lg35//llMKtDqxb6OtaDZDuQxKE2KgfKpILWY31b33ltdXtLaE1SsPOcIiz6
hGVaCNxUfv2iT/cEPPKa5gJFTATGxbIhGsZOAvOByBKwUMHBHN0jFkQKzyreU5QclGgBRItadBPi
s0/Foi98E9GAhPW5Ovaq/CXHYg3gkcucbl483u82LGn/lSk86jnUDNZZu7Bwd5f++K0U3gFYqcwR
1m8xj71EulwzVUT8xzyIVpVd9MpwAfuJ7ZHUP0LS1xNWCyozNM684lmtH6OKenX+OjSHErVI/SVE
0c1Kims11E+g6WLWSHWRD8k7hFZKqONjLAQFMKvoUllfSaNxjkffLQT5qHDxtDrvKZPUq+FxOTJk
con0kRtLpRDi7V08mjvLvjGfi3bSVrGPGsgbpns/ySceBweYXPWoExVfJoGhttG1TiUOn6ZMmrfl
BTj6AtdTqn2dDfWmxWXFOkP8VmVwdDUGtxfH4FgJmE4wY4xrAnXWneiHi1Cdu5i1cTATa9h1GYdM
q6MYSI4TbaBJXVuW/DlSNF6asuHZIeIMx5c8/KOPqdV+VAL3EIkw62Ki07WE40IrtoRfERRaBtyG
yRf9X/8P8fMHnosEAug/yTXEAookKVgq7kx+6G9AF31I5KwTzMrtVfgQULVwtrJfyF5I4Hdjp2m5
rtQITBS5e0U13v/+4/+b7zL/dEtSRFOnQ6T+xncxBm1otJyEUTHufwjzcsTap3QQUcUQZoGSV+lU
u0S80n//uRLYof9625KsGJap0dxS5wCJ4h+0IBEi1SAPUkWnJfXsCqdYpa9Doz+POl74SURNn1YH
bHgH3ULPSTuZm22ubFSr3/7LS5nf43+Ai3gCkmyQKKZaFq/otycgxZo4Ig+tXE8EixCVAlgI4Tsg
JsEVTsHJL+hPzkAYhi+kXa+7a15J1hsn4c4f/2U4GH94LbKEFlUxVU22fn8tWuhJspCH9MrLORM2
YoOfsQLJWLwHeNE8wVT/5UkofxqAMhYPA4uJqKv6b08ipmM3FYVQAc+l3Gf06d1QNHSSnLTaqUG8
ycdvSM1bUXgAY7J1jRO1HDjaIwfAZZKQVO1FSIwjW8RKa8cyZ31V4x95MdGvsM78qnomU2NFohGZ
WSmPt2hpgZeQI7gQIQ5bkkN2+ftD/dMzlRXFwCJrztSr38b16KsFu5Jfu2bKRqiDh7GJw/2XyfNr
kP4+chSZuaOJ8LcMQ/7PQTzgdB4bS67crtJusGkuXWrseoPid8OMKSjBGn12mYoOHIPFF725GSLt
gP+D7PU+uegBIyqpi3O/91Rzz7NfF6b6bTUzs6R4S8rqMI0ANAqyxMTaO4tt8JNXabX6+4cl/xc9
ixmgyLomk90kWZI6D5F/TEZLUwfJlxWuAxZHU9/IoRXoaJxotYwpz5SsuNRNDYU4imApzmVlc5VV
JGpIPQLHGMKIPnz7lvxtxtW9npkLig+tYOr9s5ea1b/MkT+uHYpK425mjsn6rz//x8tVakvPjZCX
y8hatBJUGwxXi2nGTklpd49pqc+e/rdB20UKtUsfARw1GZuAwubfXsufZo/Cwi2qKOoRhv42BHyE
JZJgjpUba3RPjDIeCd+jBhtQEyrlcu1rzKemo8Xu08aA+vz192f3x+mrWJpM/LXGGi7+/uzwm/zP
GBwQFDmVJFNk7kJEouOdgLLIlhVQ8/PMw5cVAwSZH04nXyOTutKMkxmwyWFjH769GYgyIfZfNJH0
3RgxBVf/UCQF7J6EW7bVYO8fbzA5P+BE7LBRUjCNuu1MWWpmDNXf39gfN0bFMnWD3VhWzf9al9Cg
MoDEyq3zHel41OYVXIGo1lYDqJkmQks8SdYmoXAeQX75+0//077ICJuJZwQZycpve4I6EJOrpuwJ
48zpEShN9BjcmLTRWvKNe6RlFEj65l/e859WLVWEmKTC94Fk9xtOLh7arBuTvnKngWeJ4OZNN/O3
v7+zf/sZv72zUGtkfKIMWER+h0mv1qqZ/svi+8cxyWSQeHyMSuO/xqQVwWqRGyZFKa2UnhbAyCpi
DQwwLc8uwy9MkBoutbI94Je5YGqiGY9+OEn2CZGQYdUdOhF/qClLTj8mdKkMKgbBGLyFhb9qahTA
ncJIboXxHhTszeMMjPKNpyL0PmbgmOmh0vj7ByfNU/k/V3tFFDVTMVl7LCT7v+0pqla0igAsyPUR
p9sN2zi86HQpI4JaRCnTzKiTO+5uWg7gbnyhpGsC8ZxrVOb8/aX8loOlsqWJIsndHFY1WTJ+X3RK
3RDNsVBKt8x+BJ9meyBTvzYaiT7ueBmqxtspACsCZff3n/vfpxNUkybCOkM3ZcX89Qn9Y+G1fKmZ
qjgp3WkKHENmTtZ82Iu86PCjsehWoLH//hPnEf/bZ877MzUD47ymqL+fjq06DKdxNHGHqSb8CJTZ
HGVfiip6/v/4OaosSjxgVnN1fuf/eGfkcmAuq4zcNandTJ68FkjPCUvvX86apvKn9/OPn/PbYUtQ
Et1DOJK7ICnI1yEuHmfbstZtYUAWIOUqfcWnJMw3eR0NrNvFqxptjDK68fapNXRzJqc1a66UdKmg
x5IUgloiTkL2FBC+E2ajyZ9BPuhRsJUqgJvWp2akWgP2+0IEDC0jbxk0EUUvdJ/WMhFVeP6V/AxH
lj2u+ZGy0craX03dKk+DdN8D97eljhwpy1cRwOcNcZzTJz5zYdNzocQz2SOPpJdftJ+dKSIviAOf
CzF+MYAi773hcD2l1eYPDXo181UyUEqAfSwwN/WNk2+QIUk3fIxb0w9ee0KbEK5C19EG9eIXwY8I
E8+JPTrYEIWpYU6Ssao07YWAmmg6c2ku1x4V1tyiAd7p2G2iGPGAOQTP4TTd/PD095Ei/WFj4kBp
aExBKMOK9vtpKUkmQeGalpMfAxBADvprl2QXpZevZmV9UI3obHGML9h5HlYanWsrUIE09Vj993mo
bcdMvWJef9GkcikFxX0SkjdJV8AfK01l54m8nsaAwk6pO6HoP1cdMcRT4LULTInrwRO/KkjmuhFf
sLXRpVKD57yjdSoABFWsj6Tvr1pjHaemvcoxJVfSatSIpFchtY5VGZDVECwalX8QJeFCGeDK93g5
o0sqq3u8JBe56a5Y5vzqKxqzjaJIX6MvEUttHOHBxDZp4O9tJq2LgdZjyMfueXSxwpCEjnRZVhPi
CjwLi/l1ymofO7XRXgNd+vr17zqdJIb6gvrWqTsIFTJyviaxtoPiuRptwbYS3+uocz2CalRJfVHk
bIPPYpuERC8H8tnX1JMfw4YIqrsw5QfcLjB3guAe9PFrFRTTvglg8ni+8NRk9UFtjS+iDanmm9Uj
x454jjuiXbLsjDUuf+IOypjyMFz9ywj5w0YhW9BSKT79b9LObDluJMu2v1KW76jG6ADaOush5olB
BhnioBcYJVKY4Zinr+8FZvW9qVCYeK+1WZUsJUoMRgBwP37O3mtbqDLti8XES6GW6uWAOhoMmfTL
YVdDLp0Llz5kWlqrMHXfQgTsSDJK5Cwqlz2ueoagntFtPvlZpu38YgE1dNsEN+HC8nAvjyh0Wdq2
y1O5AQeCPH0XK0o4GdXSpYNerhFau0N4T0pH3r32dv1dk+pDVaKsCQLHXMo2Z5roKP62q/tPNjHt
11OHwQlNFULXHKiYl2t76Q+tEpAduPGxDNDvyh2ksgxeEJf7e68vX0hMgk5o68mmsuFsBUq3bRrV
+2RTm+DIlx8RfFv2M8ex+P/lWbEeYqcjZAq8rPMFIkC6xv+XKssPbgimjlkf9QMB1ogTDbktJ5pG
PXnOTeKMyjCJcDSK71a6T7AT0Jbv7+D9jTfSU5A/YSzRzXiuuyhnvbJejEK5I/6W9xISD0ItNCNF
aFx5jZhh2Ug+2TyvrVScjwyQDBa9DV2/OBtUhJ8nMZ4qCK3NsdZdRu/lKwwq8m/Kc9Fl56QZkP4Y
I7AY+fr7O+/XCtqcdlPNBgltu5Z1UWfGbY67iRSHje4wbsKvRNjGcKZbtwpFcej09H5UEA/9/kWv
3FNU7eCubZvCyFDFxTvOKykbv22SjYyRfKIlzOPqdRQN0I/o1vLQSWd45PrXNLJPqKjffv/yHyXg
z0+bqRq8bZ1sdSGsy8LMD5Oc/Ogi2YwW8X7AUrk7puwvDFK0Vm+jRJxazAGMty1m0gpoi47uRNGa
s151nsrGODfTl50wvh0qvPx579Axka/DQLjfDRg/Ehuw6NvlZ1fr12WCH5xDB0W7ZfHjT0va3+qf
wqJvLZqUHxzTfWDgBh6dtwgTPgjKT04H124Mg6af4GOiErIuXipAKuw5tRtv4hiuAdF3mW+vCYW8
sdF5YxnjRFm7T7+/ML8WzLw9iOkGkPNpsbksu8wcsCZxHCiB+PZu/koy1Bkkw0LNtS8fH3nskTGp
25/cj7+Wr6bKkdz4KNZ54YuHwKpoYtSeHW+UptkNSbsxzfg2FOrh929Pu/aZWirtLsOBLEhW4M+X
j7KrD0O+98bPrJNoOcNLHjQabmyV8qVQjENs6qtItVYObAGzYpUtDZxWzbANEQUCqbLgwBG+rnif
3VlXFiE+A02lfnd0VXAi/Pln6xW9z6II22+JD2gMgwfD6lkDvAMY/H3TvmgeGWUighGlfXarWdNO
e/k8TkufbQEJY6e5eG02kNqFchRvXAu4hInRjw4IrAXVlqzrstvWMN1mGDTBNUAiyQwyhMDb46rz
bwNM8LOu9cY58MGbD+Cto2EEdHioDQ3vMYlXEGvYCUib5LGnYabphFIoiBGNvMlWXpXdJwQxzvuJ
IPMBHatzEwM9bhJ8YsnkaDt/sAyUwllaHfCij78OEM+FnQT0CRM5rVZwcF33ta5IPJuSuEepTqZ4
fxU4BiljaAQm/gJ9PZRvPXA/RbYbQFzuXNeKVwDPq3w6Bnxyw00P6S8frEPAs8Hm7f6SxDxGMFwD
k4Vu6JSvXoReLrCWYtilJWq0AiAKsUU7mUEiwTT1hjtnaeTV3e9/iKsPF5EDjC9cHSz+xUKSmgXF
A4kXGzydSKp422qsnR27/uTQdqXfyB3sCs69LOqCXt/PdzBuNyPLiyzZdAZDJ7SJTgOyg3W6Ir2L
EuoM8wA9ONemNqxT0OiH0msPZIN99oP8WqlMHXqNMZFD85NP/+cfhEA8bMSgWTdaBfei4ZdFX64r
/zVOh2drsnJWVfKtLKzjZIRPnW///x84n4LJhm46qnrZkeMxEG0csJoNsfc2fd4l+rK09D5ZrPVf
D8k0wVgZmTPQvtcvn9q+ijNtJOBoI2JGDC6c/1mSJ6iz7FNMOtBMsGZFRr0JWzKIO3LIDIDksxaN
iV5CEY8xPHBy2IwuJe80vgtN9ymFmaN7hA30yAMrDYHT58vwtdWGdAZTY+xwpS3jiNIB4dfGKDub
ndLVZNvkr3yU80zXD4P66ap/9XPSDVh3YC+cXyY3CR+SLeh+bYb+VtEakMhx/trQNgUJ6aCsScJv
TfLNBPzSKeCqOipSQUoMSV6fbHP29ARcLgdcKIa8pmYQTnKxz7mNDuDJL+INJmNcOoD+HcAPECgL
qJUh2i9MUrKu7gKqCUqCk+tUa9V5sR3znKKtke+9j3UlTNtNRbkUsUGCmiY+dOSX1tVQtvfWjeUS
JFjrZ6enmZFzM6hG/mrW8SNpjQ9pLl/dXj3kgOpnFcpJs3wpHYtESQV1LfUSrWpakO551Ip7A1pT
7oYTePg9lAzbA4eYaamLAx7j+9YAAZPb5T5oDPAW6ooJ/8KzbYCn4ikLOeZy26soTnsVrKV+CLgd
ZrEVwtr5+vHftkiXH59yXtBRCeS3SP1sVzWvXnubDivrH96+y9K+9KqppZCysxXlLgO25MTtrmPI
uZgeiLLr0AcFw8bSmpIDzDfBJx252jkqs9fIL783QbUdVfOshFSZdceCXZTFAyyOu9EsO8pSdx6X
wffom+aCHJni5yA93uHw2khYZPHEmbITgTJaEW8tN5eTW9W8NdA9TmuxYfMlFQI+eKkct06Lk0D6
93XFPMtWPtkGrhUYmmpyjMTg7U7HuJ9XxcRu+igEILJRam2m9dm933s7kr81v/giy+FVzdHqeOQN
y+GTM45+ZQvSWAynoplhrXFZ7+saT7WJfXszetobuLZnYP+PthYsCzd7iPKvjWZsjM3wLiZjmYVw
J3hWpX2QnvHqtPVDVgDUc3KmfvnUqSIJGgGF7mUr+j1Yqtz6gZDe7e8X8WurKz0tTVDvU4/9cuxu
oa32pS/lpotQtNnZtmjo76TdQxln2zGPd2pnr4wAhxYqzSHjh0NHMuvU5iGpUUfYAdaZ4Daxx+9R
bz6njvo2woKLnC9aOrzGlfrJmerq5dU0xpLMYjjTXe6+puJGYelUkmBJelCiKxENPfp1vlfV8ORT
bGUEPA+Rvx6IrP1kYbtWWPPaU+dZ1yyXtfrne4slr6srs+DeIjxlrnM3a7154KlZW3JhKdEDzvpd
MKpveaK+0adeQWxbZ513tPTmAWv+LK4J4mqATxtqdvP7K3ntsMsPx3HGoAbj5Hax6qakiwKc50qO
tXwGN7YaRus5slgu/cCecT49qBm9Jd+yjsJ3d2bvP37yE1w5V3FlVNdwBAcs5/LckdtmWKcZ3aVi
aB+m69MJd+NXQMzrZ9NtH1Q1fpSpOPSxcwzxk6HzkJHxHFXjW237JyUznzMg+4qJa9bWPnk6r2zH
ROUyJTFM9qRfpvMtfMtspA+NErrhXC3fLas4JxU3UOgXJ6fJPhsGXzmFsSCrum5pOpKSy4WIO8OT
ejVmG7oDq9JHDQ/PZAZ5dZGL4CEKBv6w/+Rxnq7xxc7LvF61DIMJtKm70wr1t4N7PnZ9qXo0r3As
P43oGHu84XZ948vss8a3fe1q//21Lu43V4niyDSnRpkLH6sKPQymGqQuTjha+Fr0EgCbg6zRNNaB
WhzHXNqYcJy9M7g8tGKBZf08EX1Tk9hj5nllPmxVaT4Bqk+Z5JNOAm4pGde51oRgeNRtpeRnLLEB
CH2jplkLRWJv7/OmPH+Qj5FopowfYfPl72ambQaDutBCkm1E47YKtG2R2ctMtrdD+Obr9tKtMpR0
9s7Bg03LRe/lppbDWi3cfV62RzcF+qIM63KsjkpXnGMAPo2C1RQDaNLepO2wNRpcakXzI4rqc1vx
U/rZsc8gmKTe+GAlTEp0l0gjiUl7HtogbJKeYNdvzjaIOZ5J04X54qnPRNm8kP66KUGWKYMxzAFp
u/2iVQnJMSDSrAr8aB+ES5e3sjJRSeLGM3fEWyNv9YtV2qOUVtPXHGkWncWKHKx6P/pDAgs1Yx8R
BUk+kjsQvMDaNEYdKJIf7niCcYIyallHfodws+5g0wGK6gZiwfMmvm9SikTDNQGDJGrCt5io+8gS
YSUQAd3bwRqyEJJxOtgzQhieiaLviXEw1hmxQI6Sn8Do4dHhrh+d7ATqfGHk1GO22m+rjK3QghoX
4xduyQ5y43cXe5AdVmfHc/aWU763oTz5ZUZyeI2WwkPzZGJpl98rR3vSE3yLWSwfo34Ly3BmC3C3
DA6ebOBIXo7JG0ixG2wCi+8VezcqoVYN4AAjsFa1sp1uiV4UJ3ew944YMJHyQ07rAJD0NfrWtRHD
PfSCQxc2z9L2+0XWDOvfL5dXnx/NtjUWBwPZysWBVRRVUQ+CBUmvvEUpWJGD7m7ISbxAJWQOYtmM
7p63+Mk6eK1Iof/B6RUxBVqli5e1ggGGij/gImP8o6nuMYtT+vnZJyvR1e3IosI0mNgyRnQvXsdE
HAS83s023eBumq7BEwUJPsWtSzdFIqcDuhmc3JJsUmJxCu3zSuHais+mags+Y7qwlwdHN0+LNO8s
Jgp4OJICxWmD/r1TxIE/PiIU4NDnzDx/vGfxXwYhileQiAe1BJDs0HxsCOSp6/Iu1onUcsTeS3Um
WBawZI8gmg5y5izVMh7Bytv4SfYm/fq+CfwdXPG9O7TAFEibaq0Sh0JGN98nKMTHQJx2zWKQ4mw0
YOBilstmmGaEiTLXS2ilwTA5ndTh1cjGTTYSuBPYc821j2mgIuR/06sYYU6LAZ9cr5lthPdFfiod
iYbdxDSg1uPrdDUlZDD8X328cCLxyFEqTgXQhgF8VnQq4S1B7qUS+eopHcKFaWIXsG4YcPQWmh/S
qGmjG4cilayCCJwCXagqteuFHrU+XQYwjhoI4cQL10R+kEKAQL1O8neMVIBJVdjcfQuWH2FE55tE
GtTmOe+7YjWg+bfz2gfv4OLQ1uBQMHu0W7GrVEyUSenPmh6PbRs9jnEOfSOdROJ4PkOPF5iwgr9/
Bq/tl8LgiO6id+NWnZ7Rv+2XoVpZaRa3GfRDZkz6l1Qk+6FT17FGXM3/6qUuj2htDm9YgnzcBDYk
xQy+cEaPHUzivKuVT97W1SpZcK5Cl4IcjePcz+9LLfRcFmbJ+4o3VUCanp8tg16upro90oYXzSde
DCc7uOFP3ua1qocuDS0pSi3OYRclsiiRFWQJy0vP2BcCeppieanrox24ey3n+vL733+w11/RopM/
BZv+0m0ATo26BY7hpoxKDGDlGarMq+YNTzIp32v2EKhOy9+/5MfScVlnTfpYep2ole1L8c9Y5VD9
SVDYRH0SzE1CDls0jpgtXYJG1XI21uKhgs1EFlyXPDjOuYihOJYDNULZTaM+ice8PpF2vK8wu+Iz
TWsq0nBcuwPSBkuRUCdIHrFTax8jeqPR5WGKG7cit8V8LMe17+X13HZ43jpcaWQN0Nvet3B0Fzwr
+zCEL8Xwtppr3kOZYIyrYcKlrrGRqf6ld4u7TMmGmUcnFkHzIqgDaMKuEi908hPozXa4jif3eVEB
TUIASEiYnHP6zOZw/F8iB+qEBRzv95/q1buWe9ZgFMRoGg3qz3dt13tkpQVuuumK/D0ZHl1oI7E3
bsHXHXXy4ptFhN9x/KyRee0GggdEI5OGrvnLyaBqlSHIdQLCIVS/RyOXzx2r1yGpX9NJg9GX+Qnu
z/n3b/ba7s/kCcW7Ov3yUV3/beVR3TJGkAz5MGYLkeBq5i46rWnrL6W1ixztNpHFeapPfv+611a8
v73u5fk5Gs2klZaaYmzu107CPRY51bHTtadStsffv5Z7pUNNCrFAJMaxlFXholVedw6BHoQybYws
uu/7tluEyNZ9urF6mdTEuOQ/LMLcmD6N60EN8LI7MDPoG2pcaM+r7JlVbQz/LZHQj4TobyPfOMGq
7FMPwKmRIPJTtDdf4MWqTGB5nvUSoZFc6jqyvJ7YvQrGYBABzrHGL3UD0mSMH1gbYfdCnloF2Zaa
Fls0bpMKtzbJbU8f5hLhRCqxT9ju3COR15i4FM4bGvjrGScvGsaSWl/JzsRsVFhC6Dt72tpvLTLu
6oo0PYIhkVItM6t7aUezIwSOY49WW2vkXkePdG7AtcAvyTRhC65hTMRzX4chHBv9yUyC3VQ3F6Xx
5FAR9xX3BpEKSz/on0x/JAarPkeyORL3kC/tWNn3sbXswM+GSvBDGcthaQX1jozZ+miVAWlRmF9J
6P1ki7n20LhTADWDB57WS1FnkuQVusucvnrO6UoaTy04ilo1n6zc2jPwfaqJKPtkpdev3bwumgzc
EDaj4sv7ifOlT24hC4RI7KMO8B7ZracvtGpeQMINp3QobRrBVaG7EV5EpGHqHfswijZ+lD6UDWPN
XGfsm5LaoUc/Mi9/Rm9PuFU7TmiJeA+LF15CA1AdbNYyabEAaxY0iN8/F1ecAiYeC3QeOssNvcqL
58JXhgRNZQLzyEtX6KdwuKt0vPtSO5op74r8rXwWYupTBvjrsRIQtue6CLMHSYfcx4iouPW6bViF
6+yBVD30W1id1qQW4MSF306kR/LYGitPGMDjc4iXtUIARaJO0dAqua9hG2x+/6Y++ksXeyLVvqVN
xZRD+2e6Y/62orlicNJaN5JNr0fLgqY6KDXnXEuiLEq9X2muly9kCjo81bVzAF+BM3yGvdcnG6TO
4nUYcwyAWukEzifr0DUhBqJtRkdTlWD/0pj1e2vMvZbFNneCQxMmr0pSnAKJMdoyMSLXZJyUcLwr
qz8Df7wN+vrGYvQ1az1OnnVlP3arNMje65gLBaUemVv6PpBWYHd8iyZz9oTWoPYxlR+ffKbqlRUU
bQRSAQRuDHYup5pq5PmCtlGKPrskSCnG79cMLBueuiP5GY0In24/ynDbBTu3Az0go3i8cVXYDV3w
pg6FfssAjel2AjHI8KZ8zqZA9aYNr/7I4zIk38iHzJZdVt9CR4V7QrKim9PjyARPixW2yiKCq0pu
Jw/bAHXccsJ7FisAlZm0N0nsmqTtZpylHGMndRJyjIC+8DT5gpsS7ACoAelLaFC07cQ19d7xKd4/
VYURoDV0laVa5ChPFePescKnDBnSzGhMbdbl1EqO4hxi97vdsQSLqHnzLXXhWVQzWbtByLYoxFeI
pe++5+96H/aTH1kL35CnaT9p7S/EYH6disI6MZ6qsjxrTfOmM+tjbv7UhrrG9J9vbKj1OaDm77p2
6+Y1A/Jgb2VOu/DD7seNpxpHl93AN6N4TbcQS3pZEJni2ifikDk+QgRkiW1hfuX1Zkwm7uigfs3k
8P2Te+HarYAgzVARrXCovZyqDQwTkqo20k0fyQQspDED73uf+lW/5jzH5xO6p9ZUCPGc1i98NnGq
faIsuVK0YBB00Jlb045+2eAl7roo0qlAcyWXr0vyR2GDGG7dgs8GOenGHYrliI90FsJa/uwpvrL6
0yphpkMblwrxsvueMWNvujTMNnFDiGSeRRtTwjCzAd0vjAJ7lcSMdHCsB4tnYJV6AfDQauPlktzn
oHbWehYdvabQt8YwRQC2LhBCcrlUa9s2vXcDLXNBYNI5dAgOpbZYU9VQE5blX7vYf3zv/9N/l3d/
LYnVv/6L33+XOcGrflBf/PZfZ5nyv/+a/s3/+Ts//4t/3ZDcJiv5o/7t31q/y+Nr+l5d/qWfvjOv
/u+fbvFav/70m2WGrmY4Ne/lcP9eNUn98VPwPqa/+f/6xX+8f3yX85C///nH6xuXABoxtufv9R//
/tL27c8/dIOt4W/3/PQK//7y9Bb+/OP43v1j915W78OVf/b+WtV//qHYxj9pqQubgxd7Df5M2lvd
+19fsv6JrAfj1TQYcqYvZLKsgz//MLV/0l+jwtctlCE2xs4//lHJZvqS4fyTkz/VC19RzWkO9sf/
fAA/Xcj/e2H/kTXpnQyzuvrzD2yi08H675ugi8AL4blGlcIXfxGH6EWZpUZjYVMibqwMBuVmxJ+C
3w+uW1SWUNqm5kpWAvjnSSLARFBvhGm6w90LZtcrzuQs3hOFqS4iTE2HrOryedhBi4tLWEAkHbrz
KJHRqupz0FCN+GqCDd97oXosJYZxjWSxnWeJraZW8bZwyexmwNKlUx4OBg2Zmh6/NFTENUZos3HT
haHTqAYhPjwUr55GLoYjo1NFdCrKMPuYpWN3kGX8qEugxJ3iFvsEFfmiqtwcbrGirALcXusmye+c
jHM+5N8zOd5ALdpqXfZ+tfUTgCqq+ohrTVl+dL6DfvgRTqYdf94UUL/1HNOeUMxdbVbIkklmXvt9
etuGrnduMvO70kVfC8OVa7RO7V0BIi0viCaBPe7M4F+OzRDv7CmRRtXp/t6URBFI3YhuIjJ8FpXK
ms3AECVIL1M6ULBhSjM7R5NzoDBJMLcMqODmBFmhSlyXfvdlaAi7yrq1M8nB9Y7vnAv8fNgiMHqF
cIKkVHet4j/7UPNnFcKtUug6cW9nWUTDLO3CQ0o7bVeA5MuCcC3ycpU2ANaLkOCpXI71cgo/RS5b
YdIv8mXWWPNI0/ldqdKKHLR564IWyPgQF2WLSowaD0BDpX81wwxrrQF+nZQDIM38xxRsUtV1M3cS
YCqAtWq7T1d2zjdPvHhPc+6ldptsbRjYM2p5L9WQzy1tjXlVtjXh5gALUnWi3fEvOkH2WeQpYuZE
mCXdiD/7mC/UVnVX10Qa6XwccA9cYibBq7WmvxjLR1XpuSjBdqj5OQ0Dj0bvmoC6x0eSoVG4krrp
RDZytcEuH2qLgU7o3WijLQ4O0twOr8vKHPSOwCZG3YZGMlgcdzud6L2PpMeB/LtZm37R7f4eArfA
SkzZHsakhBACZbRavRw7Ho2cmy7UjEOLU2iJjSAeCzwv1k4G4yOiFH9Wmsmae7iHeq2Dt5napc6u
TiNke2NB6dLNox6sKNkhpNoXIKUAE5q2hh1GVg652uVcdIStDWH8nI23EkvqPinCfm7XydGwwBZb
HFq7XqtmMTFowD9C7vm2+ybEM6eX9qFRnixtjKaLCne6wWFewMGNysj5K5o0HoPnpoqUndGN5F8N
vthi4ImWqS7XQaTLxwK+F1m/Yt2H9BJ7ySVghmBtpVY++NwKB8dTYdDUAA48Sh/ktZgMtBaSaX2S
ZaOv6fnQmjVRjNlpPd4kSUy+tFAXZanka69UJvz+XAvjGJWENNZuIeZdzs2DILZte9I5tZFQovyg
eOWUsUz6n8F4a0jLkAaNWOTS3UD1WNAN+MqJl1KMhSQsk4eB8NcDP4o99++GFFNI7mTVg0MPnPBy
d67ZZB17zSBXDpcU8EDzLiScw8hhntZZ/LVa77DPKQKtJX31se/OiZ+gCupbgqeSoALZ5rIsVtRF
WgtDzcxPgJnlrM+Qr3yEvSG2huUT0agn55UQxXNcwf5AfA0aVuXyEgsLYWoEXW5XsQVzpldWljFv
UVNtzB++I8lk67jOU9roQMbqaJcg3kI3OQzTESK3g3jl2O0D2SAApox8XLYlYTmJdB4VAW59dLTx
FFNsd8p7rMZf/BF/lqa0WyOF4xdUlbrM7LVfyHdHQrL0Mgu0LFhtspAIc6KpECSbOs71raADMZui
U8tKWYadP1G6jYVqMz5Qa3KWrZwHqNTjW1kX6ECntMK2x5NFTtMKAdY+Ke10Kaa/1PuMaHs8Af5I
AJIzBSjHlrZwOOUsgCGay4iwwFn2Fd0ZKEAkULN+IGkKTMOZkTl4cGM4uEQMzDK5VLYg/QFKhqYz
K23MnLHmHp20IESlAyRlytzjsGsDLAph0XIkoJYO/fdIyTdNMy2qzGWD9sbPC+LoFbJDFU0uPwL9
MiUdFp0A+V71gMSocknH4CxD4BuCD+kfJyo0uGCaSyJ0foS2QrKA1Nv1mImXKlfFodAqnTAFn5OQ
4an0BBjxmWm1LFMDu6hICJcNQZc12DFWqV4Xd/qAazpLFFzl+Sm2Tbg8rRIeIEWvgyqlCaTDeXVH
+9Q3sBo7vnhw/GKHSTg+lVVuzyJ2FUUqxdr0FY/+63BkelvsLdKwV+SYvPWEBvuKPonYgn5dNPqP
UY+sg5fyJjId1rEeFhUYpaxEVszSVPN4ZrqZccOFxrJwgETJ/kX13WH1kWcXdps0wFnQR94MHD54
tWnfIooJLn5F5gN+O8WzyL0rWOvsHVlhPPdSHBlCwGvoJ45mgJWbY1s08tf6tH3oy9dWhRnbxqMP
0h/Kw6gW0CjLXpvbMrx3xzre+c1NM/jlmtKMNxwGX6qiDFZpPSE7VaWbfzyMI2CzNq/1RdkRvC7B
rJBjhBvDHGHJ9DExk+Nc9NpLohPjJBL3aHsTcLh81CuYqZ2rVrOBANWPSbrKt+UuZggW9sdmylDW
hPedw4oKoh59tdE59Mo7+nAaBGbG+NYstSN1Y7ThfY3JQhjNg90zCBeJPq+7sJ6brvU66s6Zbahd
kKiO3c6ZUg+avl86JnjDOm5Jsi2UZlFktO+dSvvBxowQbDhGzaCsStEc0wjJQYVxL6xrHfJA+WIY
NTcGq23sASmnMbXCeTZl4GnfUi9+Yv6vH4BofGxlRpDVOx1tpIIScW510O57dnNbw2tvq6QjGcLb
aQG8NoZ7xJNNRLAQGmv0UoVqgTup11Z1E5xdszoaQxiQ2T3wxvhwCdwE0TQSZMIJ1XzKlRaatyIt
gIhkRPTObTnW5Y3UrNUQAF9iEFCxyFGbKNPSydiISJNlAoFSXwizhFcGypy9EJOz8GFR50IelEFw
QZuun6uiMIAMEdrNpljOEhnK27IijSEZB/d+cOrvzmg+CJoxd5oVrcoqcu7T7AFwBqd3HXZerIXd
vgNn5jbWQbI3p+yN99mIpdWgi7kp1cRY+zUY2sidESUT3uVm0ez8eGRF9eeOWeYLxrXdmYwS9xAX
xlvkZeNDLA9DX6kPTb+LKr+FzsEvHRm1Qz9Ex86u2jNRBgJgpY/f0CfOFVL8SBCYB7K1jOQ8JMHG
Enyn2sxRJChs9JIAOkmXiDUw5IPA4bplJmPNBqmyaVvemS1RHk0PyajfBsUysHr7rKI82camTZsr
IrwoG2uguZ5u3dTF+CJ6wm61bFAI0ei0e2pl+MWpdVatwTp7cbxSM606/fVHLonQWadm+wFOHQ1f
8xz77MMV4RobGWTqouoKfT0oyrA0kkZfNUHdf9EUHl8NQMvKAoQyD3rzO7lnRI13XFy9BhFffK9y
11rovZ7dZGruQTgVIVoYQl+sWdTa4yGuYNODgxc9vcZOjbEUQxZtp3mmSuLUhOLnus0OBX28e00b
u5kp2i9JkqD+MXBAGoRj97oJRiK+tZvOmysj+Z8drafM1/xNZYlhPnb1GcoFiPiqehQ9KQNlvBWZ
C3ehgfQ6Nrm38LLwMfEhF5g6IAFCK4MNW1y46rqENrzUnqY5HJIKUGHowBdeI59F7CVTUMCiC1p9
U+toe7C/+ng+CGhcS9QW4JV6dq2t5mZfOlzYcMKAzefBxmrEOhV8QhrlwiYr9ebIgeOU+c0q1Ww2
PbdVyb0DkQhpGhFou4zyxiZUCEBFZCLFr1v7nPYZKpoQdhESvQLmm78qQ5dcDF37lrBQLFITzWpq
VBIcqblveG7qzIGumo35KkMXR0hZQdTuMI7Rc9iQhFeSqD4trCBZQxUKqYC02Df1IuqGeKb27Vv0
lWDU9EQtYtPNVAk1LA+WcRaWW+1xzUWLeqpQWiU/oKc/Z6lb3BY0kq3A+kZxjq1xBBAs+gabVPeN
RqJxYrnZl4UI5rEOykFMaYgu/uADp6kemSl1j25sWkUnMRfuOJHpP9IA6G1PhAnetvhBjfS1bhFO
Rm2CDgmvhG8475bg2VA5TaZVry+qIt/Q+4Os1536kGFVr/Po9lPmEjBl8xnn743hh9W6FUIuEBJv
GQyMi5IqbmFl0YMVaM9OzhVJ41gswfDMDAfcr9f6NxkwDf4jefAkmILS++oIDithXz20BP0sCEF+
89l3x86GrZ5mCDhs/dkpOKDGufCXZFaCOQiCGLuB/XXIW06xvd5sUUGMS8v074TCmNJN0g6fUEzY
o+AUQRipetApJHh3PooxPQLwPdJg7BR7WzmrxPeN+4LahG0Q/GHnUMv64Y/clysEhO26CL0pTApP
ffBm2521rhP6r4mj95tImO3G5ideaIKt24vxiqd1ps7mkwEFRSjHW2nby87tCDpuvC+x75DZEZfb
fkQrF8aduy8ZcLhNkFNRKhBdxima3YDMTh8SCmu66HI337t+fhBaWt920nwBB4HtItCPJnnvm1j6
t0OSKNuqqumXEiEuxGAv0CcCj3Ht9LYbxS2yMZK9NPlKefA9tnXgPJwfXLGxe1Jy7BEBrw2XNA67
OSVcuehM1LVkgcNytTQeeVN5tAgWXXc8XLO+YLlAq86On6ZscyVd8KjQllGssUhWib5QfCKZsjyM
GQilzVJoQTqP7Nq+GXX9phrD+GCV34Td1HsS6G+MwtmFUUPZoIvgmOkkBVIdFls3ZH1oMD+Swd70
C1pL3dz2KKmdQtnQ7CZKGCKZUtwE7Edb7kgYcoF2gz3eWNia2DYaYdeZ1jGlV3Ke0cb9opmEJlBg
vWdR/m1U+njLAizmJHsNCzJgVPZ38g2bCCp86qpnq/juAHyb4iKzTVoUCzGCilSQNm3RWaxlBbKl
bZq54CBjjgoP06i+6Jnm7noXkYHVGfoqDtjK/Yaq0UQitM/M6s7XGw2Nf/Iiw3U+CICYzD9WCEJ0
535o0CKaeOKWSQkGEQ8zePAANjE6dQDCFcEFzFrF6Jc7EifywhxmQ7XHWezNqcI0lTYhUgi8bwTx
wP8HC2onFdmkbuBTpzCqIqroJi4S7XQkAnnNwfWRnetHO/AW3Ng9FQZeqgjtKqm98Dn9hhZVR5+q
d9DuwnVYEuCDQ101HzAbEYNmUpKPaqDN9f4pCVR1jaN3rWl00MpJFKKO76aOSzsUIda0Yo/wgcDb
cXhtCQ+bWwYb+ymSU7wnCXdO5jMQSDhMWJXDqjGa31vO4U3UlAA2cpimwTdTS7WZ7vTKAjko6kcI
iUujIg6lpjTk6Ecai5+u2ua/2Tuv7bix9eo+EY4RN4DbQqjETJGidIMhUSRyxkbYT/9PsPsMH9v/
sIfvfdHV3ZSYqgobX1hrrnsH2AFBUiR1r8WJlXEbkgU1RbXhPKh14mov7T3xu3jN4TMi+UpJhyMv
9OKUkBVa96dy9eFHed9gRwuSdshCLBZTrLT3bGIsNcJDtvgCPnX+scHWYgCVjHxLPXzF6c4WqsuZ
7pW1GD1iinDUQwBLPgFSz2Hzo2Z17JiOEomIomiyRnhUq6ZFaVX8VmxmAlNnFLO1xbUR5EnWcifr
m8TSlF3ybXNAQ255/f2riyt66YWadZdwMyOiapOhM2Fe5Hn+aiU8hGVpRcWY9S/ToK/x2rp+tKQr
UvnHxWRso7VSC0b4tduCeHYkQDct+iagmgBIBDOuQ0hIvLXiXdQnEPR72HcTl29PVbjP0HTFNqRm
VFO7TXdq0SAfUm79RKEtxkHUYj6Pk/270MhYmhYdoSU9cmO2gFbrs1s9a4bzNmx7brlLS9z0kH4F
uOJdpLvNZFKtoK9OqhbP/lRqYbnMBA5WvXFK7f7b5oEnkEX9kGw9t+2sx3uIai3Mu+S+onG6ndut
Qa2Tvi+kRJJSWj3bcquuZlE8TmK5kXOGQXBMJeJcx4iYkgD6XRm6wHXZnmor/y5RBzJa3+5YVV/H
fPWurZBZsLX9EktDXpKEpLmsRudvd+tzrjzgVNr7WPjNDTLPw+AZzl8akv/bYPwPGwxDsHj67zYY
VxYh8r38D/uLvz/p7/2FZ/zDx6HKJsKFsLk7iP7eXnj+P1DL7oo9/FuoynYuxd/7C8v/B2HWvgFh
xhLgMXTWcv/cX4h/2L7nUwvviAHdgKvwv9hffAms/nV7gULnS62Dd8kXuBb+ky7BEuxuPcU2FQ5B
gTGQpIW+M0IpoPswvSHuMUWBrQjzcLHqdeTOIOzOTvr6mGvVpUBSdMZiMh9YJCex7ibA/f12jdaJ
rE6sOrxDrZoAl47zu1o9WIHFc6lNqFfWmpGf4NBIdDpcP0/OcIQ+BjPODal+/ctL8vfW5l+3NDDb
diHZf/w9eaacL1epyR3pP+NG15GGqiRS8ZwMyghaZ4pXEphPST8OpLz7w4VlNnkPPsJhX9OHS2rw
sbT17MCl0uKqpgUw9NcmsS7K0TtaRG7KqizyawETPhMJYHtLXqRvvIjJ5YSV7XOj6b8px+yHr4cK
UeJBYFGMEh8kD3fe1VzOuUZMlMs+fOJGGXFu1QQ1qXK5alV73pQmT7mq+2hz6a31xFxY6pQpP7v9
q0RZHw4l5zo/7zdPy4yL2B/8SWMoBYVdb/TL1wNiev2yoWo6K+3x3z/su+yxVY1OlMDocCQH+mTt
2c1fD/BJ0GMZPgk5ElDy18Ocy/5iJQkFemvEiTPlSLJEXcSUCT8I2XHNj7nN9jBk9gss6qYL2p03
dg8kFmbmdMkkz1mzZ3enQtcv0JWJ7xH+Xd6WIElWSWSFJfsdTV2pd8Out2hqH6tyxWW/ZB7UnOpJ
EI1+6do6udjC6iKnbMFo7P+rJt3/l4evj2nQvUd7c09d3WTH3Bof1v1vjbz9xnSRJ3PNkDpUzEra
intnSWJn5Br85UML5vhMriSWFN++9Hvi7dd/0YYZl/F7qfVzPBlyDYSTTHHakMkNFK1LFa7bjVbz
kqAGv4xcDjhv6T68PBdkiypUY5gzzVISNdanPCOGNV4QdxDyw4eUbsZ1lcobnx37wczmLvp66IRO
iZK2+XXWnPwq23EFKicBNPOhr4c0XfnDWmmx71iPlEaUhZWU2uXrofM+jbaeSdPDvJLaP7uympGj
3QiHN1Wvr24IKMu5gE8ifGtBBLMjD81BkaDiy2juSRFuhxuUCC2Fukn79EOXYxmtGcECmybHi6bz
a3Q55X1raa+tRhZPt4jiDO3gUIPFacEjBE6jCgAG12VTzSV1FXaY2TPYnvivvijqOGkK/bIXAlOt
xHkspuzasAyJLT//lhaEpFVOhcD4QdZGfhny8raSNXFBfhpma++dcEYRxFWmJ7do4FISYkrx4vOt
c0GqT7lO21GboAvqGshQrSdzbdgWxtc/pS2NWCUeiH4KwqNM2+FiDVxD1AAMFHuSdtq13YW7xFr4
FQlrmoDZ0n7n890zL5d5UYIstsGRa0QxsJ6mjX4tc+xL4XOJ1nNmHPQ9DNPsY4icdgyMLUgEk6++
ZcvUTa9DPv0SqtIuqzytrAzOiUcapnTnqyTv/ZjlOHOh7V4dK+xmu4uJSX/piZgOu44YYgod3FWu
Hdo1FIl08Q+i6n5YS2bFZt1c3N4Zj0maDfCTrBZPAoUN3MyjaRmceEbfvDbIsuK1rNR5Tt/bTbiX
fn+o/CcOju1cIqUKfMq+4Oug5IbZn+x6jpLe6YlvrB9BfLlhrZcMX2yZRnXzjcV1T8/swMZvGfOX
Hml7YEadwDFmLbbw8mujBfSfrvLspxAcV+uyls1VTOWnn5YkxDYXVuPM/M35o2j1mE1SEXtmwVB1
yWKt8t8wWgcN7shYT6tXq13AyC0dy8aECDUEYYfNyZILA1N1MAvxi2UN9XZnzZes10w6x/LbQvft
9dYLk/cLWxntOMn+rt3dTbWXfGzus502P5OJw7dLw6+3+VY1kMiG8Si8mqhXXUR9BZws9e2ZzZG7
hGzpeAsP4k0Tip/SZCTk2hPvB8lEfaySUGZmeyE9AangGKej+ZrkcJc5J55c63U0SEKcK22M/ZYF
Km+Ip5lNHXwx56rMbSfw1xGGryyaTFmxYG8QhspTkZU6CD9I8KqXzp2xW98hxYUFYbThRnwML87i
lM4p76BWS4fRrmaJoPFJWRk289S7w3SmQJ2vjfVUrTbGJ6Hf4sr/ASy9KOZ4zLsPAW3d9jQjTMdC
hMNKo2w0zq0Au7vVsg/GSXZh6cFb6PgM8kjJxbC0LLJygouSUimcLgM6BH2MAIp0sbe6Lnxo+Lj6
5v9G3hTnWpk80mHiG0/1JPSdeQ+hv1o6mgaz9GECVJGjkvZSZrujE0ExUUPL1G1Q+Nj+ozW8r5IK
gn3efzeNjHaO3f4B3c9hyClfsnn47Q7ZBJiYeZK2al1Ua+yA8z1blhXjqSDYKbOWLfJ03DhNJo1T
m6jbddid8H1J8A05ERY4CrTyK4onn/NIkZOK3QCtR8e+3oeD6Es7nlXNj7FpL26O/kI1Gglb4/7n
hbhDi39BjBx4WhVq4j1JUv7dCTLdTGLoBH/fmJAnunO+nVxUAsQwN0Slsolzfc4t16uCpW9+5OTn
JsvTysV8EC0UmMxLHhZh9gzaq1vblREkVfaBDMejwdLi/SiLram9XxG9vzSSb1d+Fz6L9FIwqsgR
JLK4HB5Uu/VhW9Kl0Tc1ZXoL8zZcXIOsiVU+6vrAKl127VXOP53Jec33tjm1S0TbOW9Lw6ZXYhsJ
CtBXR7h3WESZq7QTL3+XF1aUT0LGfUNRqCNt7bexZGasm7SU9072lEzTcr+k3o++IV8WobyMcMOX
7YKQ1H2rEOoFdkO8rRwt+2hunsIM4b4VGC7ZItP1EY6Lu4hR0APjx6PdJm9ZXntY65dv/VIQcD7b
n5VLZbLl403pgc30qcioab7MWVlQGc4Wjm4jzkUHMmP81MqJkeyutJ2S4+Q5xjmVVtQwMmYRZbe/
2pGF3zKxXclF4bOZRwOA8xDmc8UoqtYogSWp90OaTjeu33ML+WabtXkCNnpjrP2tZ/LE5EXvB2o8
e4txMkgXDkY9XX5uxA8u3vbqtfXZW+XuhNDCQTCmKRwVzqJzr25HJpFf/Rk94mowHb/ZDmPODhCK
sNvbqTIQHWljE6ncay9eaW2R72biF8EqcGldlTLNsknnGsfDUPYrUVEbaShJeaT8Wxl/0Fk7PBBU
Xd+6RdBPuCKH+reHyj3wqN2L8Q8v+nNrzY+lgzmMAeiDTURgVdVNPJroJ2ffrgPwWuNXnZcWJyYl
MOBwXeO5+00iNAPBMjs2jhX3hLeI1H50lXmvGoaQdaMb6EHg0cPyvE+T5tQqK0K0V9AwEAezDzxg
iDYfK+7CPhWPavVEKBvzVvOWW09gvGsnQoimzI/NRP5cK49aqnwDJXzQ3OKXmEbC+mzrPGsT1OG6
CUsBEyutxwejxWlgLuQAVp7EXdfpEvrluZFJzxrbzCkcMmw6lcQ6M7Tfp+3P1rBPTRtxt/U+s7kG
NgbbhRfTXF/X1X1ruuS5RXxy8Kf59yQ0N3ZVPZz89bVj9++utneytuSYZ1rQFLT5Zcs7ezhPkis4
Bzx0MA3mYcgc2If16rDAnCTwzMi5nKbY2ZBeL8aq4xqY7uYuxfqYibjxqoYl8RimvR/JhLAOxxmv
qDRe+767Y6pJIJbpHHSDGbY95zd2kzL0aEwSam0VZL730cpfy2i+cL85Wn4tQuHIz86cz71iMKPy
RRxGpYYzNeenK6slTuvmai3k2yDXuPXb9KqVj4oy+2mkHGMNJMivVE+GmT8VA4EPQk8nTBLvqvnR
yYng14QyaDYF78OF9MnuKSMxVav0F/ambBi85qybFUiMrvje62TgCFzeIvXUudmxLtuuTJng4kud
cToarC1LeW0NdeW+3z0m5Z3hnHs0IDeis34vRvkEi0w/1ig2jp2T3yabt8VOKR7MyV4Qa/Scw72F
vIv6SVdMqPoUcH8D91j4JG27ZPUivGeH37GMKR0yp5DRFYGLsWXK8rNZwn/emBcFicfsF2AgeZTp
HCFABTmTFvt8iUIy9YoXZvyPlrMs58F4WEgsA5aivziw2Y524975+yBYtM5V60zyu5j2p3tX5ezp
vASIJUzkj+5I4H1Ky71aKrSQiEddNr65TOjXgvd+mxx6MkSiIeOXXms71lvOwklHnuVX/k/b6piO
7x6rxTzUra/CqrpnGvUKAY0ASIed4ZA6nOSMBrhjfkiy0CwfOR7Cj6NEh9N0UKexBRJO7GtPWaIP
8dpvHpKroY6Vi2FnGNhU9vtTylkoGAqOCRsVf51CtyF6t2RaH2iNuG81C5AAC+RQjsMdueVDsErc
SmZu/kILt0aWYd43itPLK41rrzkvlbBu9cF7T9Ll0S06NxAVp4RN6GdUlu+F4TrhnDs/HJs0Rz2r
SwqrLUiNtb001LsQfHIHWIPE1JcCfus7vThUtmhjerODltrzHYejSqkcUwPfej7dVY1FKbh1gbZ+
yi3/sbBNOaSm8YpCjYn/eJHZ8t5hiz1r2wksRX70Fych9DUNoqnI22uy7EWJYduHcqne5Zjd+LX/
3oLQtSQtYlu1hIFLdg/IZXytH3ma/HugKFdXFmej/VyqcSPjmpoDhiOSXDYQExV3zU4Az987WMkl
KgH1aNBfmAA4kTEStZo5Vh8bShwFK6ADSyRycs087BJWtYNEnTokYKDzIj9bu5wy0+c9zMxAbYPN
MPBKSni3ZtZpOWUelao8TlOGGWUlRUj4w6Mm0pfGykmL9VHvlOVT13QflpAfJr2IXZOYrMe2u/2c
2ceT5edy0S8/K+k954ipZq28MwtoDEM1YARofdbD4iea3oO+WNzCVhdfVqLh2lGn0aZxqNyG9U//
zBembCo4wEavfNPHZUd9oipbiUzVPYq8qS2zeJpWcW2nH3m1NOc63S7GppkRl3FDq0sNnd6IkmVZ
k2wuRVF6J+nlggIrAql2+/YNGUxBoOOmW1nQ9iSI25zu2kxzKXbagwZGIdCpsB0f7zIhK0XYrtgY
lOpY/DdFLGozQmbuBCCUqAETdbf/U58rpGsYnzF2Z01XxhOJZUjw2SzmwbR13UGybt1IX2MP89Zq
iN58rb1WXu9Bw9hhaGhQ1xYO3MrlQFkAiKnKZdjVLpf//kSiGfvu3cx48RCJCUKhMXI6ZsI6o8Tu
4YwrR4AFddxHX6og1ifY0sm/6rCUIC7pKv+zysrnLo+7rPrQmAWwzStQOJlJmNnOg6P77aGZJ+8g
HAVxudbBGI+vReuioU9esJFt0ep73xqKyMAaWGZmbfKo9dzI1qQMHNqigCuczbP3J9FyPVBPPoN4
WRAgywIiwBRCbuHOt25Q7OFzaxTeEjBbE2rUucV/gvQkt94JIEtClL8uks0erVhp0stzn0jXdT0l
guctYX1IEUls55gkwbLZG3O3no4cdzpbReHESlo5iGwL1ZGTpcdk9KPOqgmJFN1vmLqotbP8Kdmv
SHi+ZNl1xRUat3XckozxickNqXjtUvu1mo3yiNH2plu092UZucdOP/NMsRhwT/hFbgeyysrtljNk
ltozO079oOf1ty2974SN/ApRbzL7/LXlZMrkbliJwyaMNik96yc4SGuOoU0un5QWmdY/OQXiVs9B
RpX0ZFInaLX60iOxTbPoQ67DouKNHTjIs+plNZrLaKs9K3RgIsN1VQheOxA1VThxiKqEky6nE6h2
O5kHHDVckk/qqvmu8benfkpSfD8JmUw+mZXacJHDeBr99gZ1Gm/Hdl5PvqFerH59Tsb8fvJsPcxE
Rk6pfRTtCD1qc56cqn+1M/uRyEnLka/gCu5HXUAsQI5ITeGu1dV2y+fJ4mqZqfqz2nyqB8jv7CWb
GmFokrpXf6VrVcQQFdwYquRHQnejyZxR1YqFh51fNn0Yw0LXoqOatuqzbOXJ16Z7fb/WrPYDuf73
FiABclI6rnl6RydlHFBiTwFd+cMkxy6a/enb0JgvifGsCbaZmE4+x2kjNRd3YK5JO+Ddg/2nRkCJ
luS9VGTsKTcNZhZSxqD9WjVSu91Rw79XW78p2LBzksQnx/StF/kZUzh8CmSEaETyh1GGohCf5lze
uW3JrMxIf2WW/5DQceZtdy8a+1PT6ud2/521ZXoRbRHWkoN8F8oa0EYOI69U4BbwHcyqvfSNd2v6
gKqyJZ7t6Y9hr+eKZ/Gu02/XNMcNU3TnkjI1aAYviYfGJ0pR3/UOmoirLl/idWBwxnyfDqRaQfBt
SBfGLWeEWAC1ZPdr9QsSb2NPRCZGECycdk41/zmnV7B6nbt08aolyIYrSg4ofgZNBwGhot7kGacj
sc5jR1Rjqd+nX3oLQBWJjVh1Apfn5VuwwoQicwZqTZlyldYDfy6nMa6U8QMPFomUYP6OZddcsOpm
pxzQfbjq4zURqjlQYjPCVMt7PQl1mGUZeS2ak26hNxekETEiKKhedXo6gvj6V/RRXT7QeBtmrOf2
q+dQ0bA4FMHaVUQY+w3Rlep31a1IKXkbHfK5sQ8GrUTszZg2c1g7viq/j8XATnR86pPKCkWdVc+r
fuEgggs7kka8T59Ofdv+bKf6xd+X73A//hDuRTXxWIns1ujg4G7NkGPOn9cbLxv+TFnqB3ZuGwR3
rgD9rNK9TSjyqbXUr7X2IeEUlX1nK94Ivbc91MpWV39JQ602i9uuK0kuT2vQs9xDOEHrybtHyEKL
gVXmAEjYPbaIvaLKSpcgUcZ2Io6tXqe7XLGsVgamPukSwkLatr7Yt4AAOrJSP62M+Gp/auyg2hhU
TpSW/N4WQ1sQGrJbC+ppxs2+ss1gab+ZukxCZVcECGp5h1K1eNg0P6EDWb8tmcvAwcgd9kQqSth/
RJxx3qFv+LxuWcK0SRq4FXMXrgWEpBqvl2/W2TWHbZQVxOJNzXalSub42siyHN3hd16vf4D7tBe3
cS5uVz1UDWa5Wc1d3CW6c3SFWKKkcH8PTh+Nrpe8Np5156by98rs5wqSD8maIKFyXZDGjxBNEnOW
HPf4dT30i7c9NZIwV07BdvxVlFtymHEaAF8ALz569UexOQjbLaZSpkdHYCeeE2hd9Thqhn0rSD2z
GV/HZWFUR36V07RW3RNquBwxlwWOuV/udC17TRotv3jd+msq+v5maEgI9SAChzvjN3Sn5GBhsbnP
lu28rfuw0paBbhysyRwjnUyKQzVQxVkFyVPgMu7z3kUzYCKhxIKynqTbU+5nPjkhpgyKwt6etvae
IEbInXonH/NGj/TBPHOb6ENHP2eN7Zyb4XNIteWGF+/P0hfdsWgVywwfUaqh3bj6nF9d7w0HeXJE
N0Z2rtarWzk6L4tptfd+B17ZDG0a59ivj7rOOqFOSwR+LasmLxs7xCUDV+h971XTJfkrVE7cMJod
iSAgynrU+z8YPJ/SrXjqtux2UuJN5+5RkodZaqtz7BdeUZce1J/W6Sjyj36q7cfOlC+0y8kl8T5n
xYJyLWwyskm87mjpV4IPUWXLNkLcoA6akk92mz4wOlqOHIWAOSbvmYBGElyV9y3xmyzACrs8jkv+
kZcwleiRQn/jFr/AplpyNAgtl6Thj7+a0vKO+7YwzMGXRrnuv+Wi/WZMOG+TtcOrg9BBWhumooSO
Qy/tR7VsDUuWjDBlx0S+luffO7YEMVGcqSqvU8oQVXXuD2lYT2OBn9Yn1syqtgSZpGMRioX8m9ow
bdwNc3z/WFj6Qg8EPw23xcn07O08Lzcu0kTGl4WGI2OxD1kyYqYi2W0wET9BryScHHKok3qR1419
kLeqjFAr4lyoFWB9J0Z+mAJYWqBIKK7J/s65aDYOyyLpB96C9Jy48m6625K1xNMIlsh3GYGLvZvM
yjVUKWkOZP6QFZuNH7bGz5kVXdzORRIK3b4dIEGGs6fea3SRpfSyk5W018Yn6HuxcLomzFdqAWgW
y0ZvjdnJluLBWbaW5ZKtQtMoBIs8QyMJhqo8I/zEs8jzRQHtDni19OQzaY06ctnZGdLemNeVd4mq
32musmORp0TY+7/WDpYqUB2TUeKOIcnJ4Rk+qmUusO+hRcevOnEN2u6dkzwMtYWttG+eQHwUh3Kz
uDyL+d7z5c8Urd08bjoufe97X8+/2mzJbkq23aFfsO3E1BFbPFtz3Q/sPTqGOxNmbGZL9yVtc9SP
ydHb7ToWOtPZmrZzt8NkZtyvvHjrN9f5WWbqLq/tKmb9Ji+GQ3gntxKzbPrY9TczsHRHnNKatbQ1
El68pnDPVdegDm+xJ+UktC4n397sA4PFKpw7DoGa8Uwh97m98spDNWZ2XCas68XalOGPllH192y2
+exRRoNOEkYu6/Su1rvlOk2kGg3EmGYLsK1u6aMEMXZtwFhXeTues743QjNfnpYSr1P5bapKFZGu
il7Aqq8YFtZ40jPoYYZmPm6FD1bcfykreyS2ZDDDXkcEqG3t0TR1Njd6/k7ZoMLJy9vAdK3Hsk+w
pjNuPuRokU/d3NLCufVTqS0U947fB4vC1MVarEJMW/5JIQcGzURiTIUye6KMe3DLaom8GXdwVWAK
qh5VbYt7lXcm8m33ySGHHD8x8cs0hBzaEkuc615AiL43C4X6uhItn5hm+r2c7gf5mVCbPyqz8e9G
TUWNRYqDQvSwlQRES1Pydnts3fXZmrf+RMavA0HLGu+ljmlg26ooL7X7Uc4yoOIngJbb81xN2S0x
xSd8YKFuL/3rIFRgYLs8Lo1x31TlcTDdm4pc3Vz6H2VGCFN5rnWuJrTzFgAgQrNb+5Qu1IDSWOzj
ZjYDFgisZR6hRkcDmHtml344tQV5UvZYXT3diOX3QnWfzSApkScCrwfrh0+GyR9L1BenBlMwtLdF
Rv72YsmjC2j5SMTCIeuG6qpqI+y0NYuV49IUJZTey3bgmfK4ALCvoKAJNKVDVWo9JtI5YY3L8tQm
HD/TiibdWcdgG9FJ5Fb6292KMphm/AkoxG5LbWQMD04wxqd544g0i4u1vpGyBKxH48B6Yx3CDRNo
1cn5apTqKKVT3sj1bWjGEQKl1gSTlkcIlvWbsm6hStY7AZokkbCD7ntdyKmhJXV5pTbtJyNj+7LU
6lEshD3Oi/pNtaGRe/yrkqLAX7JvhRpxSfUcY2NF8ImJham0C25+m4Eye69vxISeY8RB1y2FeycY
lycbKarFbFX3a4J0W5unY29HZilO7Nbei2EiV34wigCnJiMx2g8jgX/pe+bFHe3zYrMJ5tuPcddU
T/moHtRczvfk4xW0xrycRa9+s668dZ2q+EBneKbH42aWRohRt5ACZ3yC43ajw8jrHMf9jV/C4WaC
CF/HbeXYknsfKZq0jLvo1op1RkW33DUO7NqmeyEGXj6DS7rsb4ec72lyVowEFTAkwI1jyvbBzHZo
dK5ZUdV7+WlOuhNbd5bGJlPtZk1QK3PlagYBAkVz77S410ZzYPlS3FSrUT67ADDytbr5etC0or5x
3ITOYjZJBee9MKLhoIgd2UqWVUhOMDt0JL6XoaWZz2szZ3PktVflJoFZuTN2WfEzb112t5myHny9
59Rkr4hqgE3E2OvXaXXe0qkBLJkRC5yl941T1N/ritcaDylrUlLA08lBR7JvOg32VSboi5dyulgb
HhvNv/geBddGJCAn87jyldvmKgWR1HkPDHBzo7HztZBJXS39izYy9ILeeOwdYQXL3E7YwLUA9Qmy
VLdcoRKSkrhOG0aU9R6YTHssRy1WvrVEPWUgRdzH2ij2lswxFynniJQypkMdAnRPOG3UGQpO6EaB
MjAhso3lii4F/lhTH1NzLu5SzXsq9ZqptZo1ymSfwd1kM/wSAK47WE5xvm8OISGNXblFUphnf0z6
u68H3S2iPHciBKj52e6QCAOM0IkJ45hlJoeB0C+G7xkVldjwauoJU5w+w67WeMmd1EfrYcW0ckMU
x6W0GLlaM76kZqexeK46Kwdvj1XTCjTN8JDO/V4sX0CSp2/rxAaEVHKvaczYQE+wpeo6FdVr2jvO
jZnl6ZFNO/kUevXLc+w+qqsO7KOXbrupygzNpfgOVgMuSqlH/WzerCsHU9v1Z+21QDd66DBOx8yd
l1M+cnM3rYSLTM3ZsTJWNm9d8pCuVN7pgjfd8Gf1ZFWTh8TWusGw6D7jK373MDeZ9muHUb/qtEBv
OgxnxO3cFJNHgASvj1X6x1xABbBz9yGlRxhMr0fbW/eB1uNJdNbu0yrzP26ve3GvC4KN3MGOnHzb
mY/4kjLVdiiuNaZhzu+q9hHa1AVTTORnuubejANSFIJ2zl4pfjR5znRp8m9lrdLngsVj0cDuASiE
q/8F4+Ryh/jLLMBqOek9mxA6usY70/tzl+HgZw0bDSptAm4kDAvbLW5dcw3Gujh1SPSPI93CoZpZ
qOUDnyJTLzZX0j1V+iBZkDG+20btOOIa5OdjwdE3d8MCZCeT4zVVZgzHI0EdPWfhkDFD6XCsUNSF
leWRy0gYbWzKlZ+UDHmzxlZiYX5A4n7S2OzGQ/uEKF/FPnk4J72RRqhtzQ/hfbMMVkP6XN60lcO+
pmG6wVzdL86O1dQ/68qk22YG5E/bEy1/cp4KtjEGyIMdOBV0yTA8uZ5OrwTfQIDENGAsMKhwLkvr
M4pnHUGPLKlv9e1eZZUPQfexHRs6pTW7ZMj5jqQ4MOFeRuAkG02vQO+H1UcROAJWQd9Co5p+iNLT
Tjps8UTm2n3vEDGbYDJHp8fYTPdE1BJs/W0WhGjDXHi01xHXu5Wgwmxn7QDuitINiCy8h+S0j7zX
rsiP+WT/8fFNoQloTvPSQii38Zh61XYpGuO1JKUrpoHfLv7+8PVfti5JrSNnD5Wjjh8YUN/CbH0M
S0hAl6+HLzUG0oRZBZW+soTO0BgNVlEzhUKldKHjYOGTtxSsGf0U6rBm6quAaTR7If7o68+/Hsa1
J9RV81740Vn5FryiFx8Td5wYREbs//f1oZRxdD/7y6nYpW25jXCocqEIVJjwB84MBvHlBJxCRKr1
Qw7l8aL2BzSFCEAKSEL5YtHxbXK+MOGWfz28VhO/tLerzxqt+OYOKO6LWai/PuSTmvwXC+z/tNT/
g5baciwBPOXf/ilX/i80mNd8SPMmR9z7F11mR8j8/Un/ZME4/zBtsK3IqMnANT0Dme8/1dTWP6D+
2kRtuJCK4MQAI/t3NbXtOKh+/79qar4amQIgg0GYmuJ/paYGWPlfIHl8f7o1viY/BqHwOy3mX5Bo
3izg8ROYeZpU/yh8oz/YZQOx6Aa17HiYUpicO5jD7TEpKvc6LUFpzwasBofhbb23BluxyMtibNbZ
dO/a/aAx14VFz9Bd2m4gW6Y0IwJ65kvdaS97BbnN2ovaYz4ciQ/NZx5vgZiFJ4x7ZA4TY31CiIQb
yLv0+vhMgQIXH85uszO029vKEDJys7vyk3X+9y5Z32At6KguGWX/P5bOZLltpF2iT4QITIUCtiQ4
k6JmydogpLaNeUYBKDz9PfB/N4p2u+2WSLCGLzNPwhb9mvrH9L0TPQetifYuFhlpN1+cDn/m1Q7M
DIldwHtO6U7x+x6OgIdPwziBe8HE40ovwudWITBJOWJp8rE05LY8TyYdMVAhYxZilN9K2ucebPzR
lyrMBcINOc6Z6KXrnxbXXWFkKe6MZtGMWpbQqKq/siQjU/KH2y6gEYiPaahV+w2dlXFcnj135nsR
/AYo9Oqk4w1SFiKIQ4DYnodz0XvDmbfvOY2YOMWOTSnO+qXkpGpwcTTFXMIJIFzDFUBtXJamLTwR
zt1mxUXezjGAGGbkQjw5e5yuIWlQZIAZntZcltthiRB6Ur5/wFYeHZFd/BYlOKFFqCDIXrTs/86B
bK5N6sES4ccu1wXNRo0lYpw+2ujfWxFV9YXZkuKAPcb7KohxiVBmW5rD72ZiHpnM2RImaRS8o2lZ
73qxTg1nepv7MfaVkmg6CAbUWua/bu5ZRz97YnzM1C+Y9iR13Tsd4NHJT4kDOeualweP/6zLgNlQ
vclBofG/kRQbzkHM5ctLKF6y3PgyprNNkixAOp6xqnazwZ8bC8K0oZtoVPDY+lJkbzdRx2StxOQo
0irZe2ZLjHjuAijsx1Ty9vuFGTM8orcjK/6IKWAYbB2muP69+MZPgtVvP9n5tDMxZ2w46mRMK849
2zGGoUPlV9fOmrozJDu8g4l/JuiA0NCLsOTH2kBDeK4ty9nn8YjKWZbwwkx/yw5dn2adXPLO7Tc0
oRAF8MqXZuHeBCDvZ57taZfZWXcO1Hhlm88Pcv2oiRmkJ9NTBj5YUc7/vnQl3bmLwW3VrqrmbMSa
AFELpQMZcDgP6xdXGZCBMoE4hpFkLn6lXfDLNctr1AmDsAHi+PBf7gOfGai4YmYy4Ff38dJ2MwQO
cmycv4q/5XqJ+ffIcv68srykvND170KWHx2zrD0J5xjb6m5uV4W25mo3RWKDz6gnEMCXyChOqV6m
g+h1e4Ytjp2fOSeCNlDVOpQG9sMsMYxNPvroeJjmnfWFMcr2lpXdW54Nx6ybC5Rj0QMxYmf8Z9WG
wV8DEWQ8Xqdxf0H+feqUlx8WbI4+gtaedNND2xLg9KC7GE32KNsu3/Qi6bckHlkL4+k84dw92zTB
FwP246EO9kNsDifOxvckY1TT2C4UoAbtQ0+luSsm/Iy9UR+lwsbtUczC6KVT52z0nX03mvcWpx9u
PFjXUiXH/32fqXgB2IYUVqtlW5kAFZx6PEQtcg6TuG8mzwqPq3j533mlzPVxStvt8tvMgxkeEV+i
hYvZ9JwD5dpOynTQisiMLf3Zkf5DE0teWq/Ct5WVJzK4UJKkPlrrg9IaFij0qNeQ5Vdpne44adgM
xqvvqXQAgWrrMUYaRDXB/cE04kdLG829ljgRFZOg0WqfhMVKY0jepTbN5Vk6OYMuO9PPhe9fPUUT
uyiN5TCc6tjrHl0bMcMnMED8frlY2Q6Xv7v3506elyZ+7ZK5OhDRwSo4TZIVAQbOpK1zuyq1Sc+b
IfLftp7inefFVfhvqDr0RQq0iB4snZ/+bUTc5zANZQ1TlWriwpS/kGKMkM7zp5zL5cNsmfVzFwSH
2Oq6d8ZCrFtt/+vfr+iYyvZA7DErDR9TZVs32+rdh0WkHXddIyYemlvgYeKY6x/+McaOSRgHphHa
ueVerdb+M4zJuSST8JT71JPDyhp9GPh2Uj8kHeRLZFnU+xXcGLWB88FLCzZNDxeNanutSA/PNiFe
laQO1zpbrWgrHBdEQOaNF1mxvXGnrN3GSN2+toECru6UPOcOLOcoDisXTR52f3TsnRIyd41Vngcf
13bPvbtfEA9iIqPRIi4A2Yu97hoLErt65Crks+S3KY+d1hvBZ+pWz/FPE2U+zY35dMwt/yQIb5/t
wPDOXpJeO7JgB9lNdVjNKIyDa15FVIu94VXOFUw3etvSA/z33TQEPYPloIjQNuOh39l99u5pvBAZ
owcc4JE6s6eTR0gK/xy0yYcHCJ8rqjFQyxANu7yZvOOsmScNNd6AGRH8BUOsGxX9Paqae0K6+KSo
cz7kg42nPyFHFVlpcy6L35XDLjIwEg2xIFym1FUnqwxe08kyj9iSLdYJxeSFXOKxoGl4Y1VxcTP5
u8J/v8FLWO1kow4sSvSWpTnXBfsxW9T4UjmVR+Y5flYG2bI0A6qDd6e6NR2/IoL9XCgTRpMZvJKo
PxmG8x4NefTVC3sCUZE3aAnbcczyl9FZuHG449mn+zu0Zms4+5LcRacPhTkZWJ7xdjiY9A+Z62OC
KAt1AHxEqK3LLit/KGUd8ubnyelPUhqPGde+Jzy6dD6ObXfpL4ETZ1s14u6fpdMfa827yqCZY5wV
HCd/eK19VUImyBWPFTxaFTw7MKbvOaMzJcb2SkxfX6vmSoaM2bWI7LOS8w2txguTLnD3dezeF9kz
hcnvanbik++O8a4b+Y8QSCF5RNMvtfjxIwITUh/GT8EcoiK9UEWj88JbdF4S78rpdHjGw7bsPcv4
RBsqQ9gX5VsZu7ciyw64JLtrNKESswstF7N7SZbO2CY2HCz6UcxQl1Z9sXv3RZigMtKyM+6JiRyH
VYKuni9dxVzzDcfEvxuhNLpIKhmIvCaPGT8bUr1Btyu3QFTxL2MQf2PIiJFrnmxMiEwCXT5tFGm1
b6X1uSirY0rN21OTJEo6ebNq4D6Gr3k7bElWoXCyf57olyFNresAJAgkdW1/pPbBdxStHMNSbVE8
xZUh7QW7E5svftNrxuA4QtY7Nz3MgjEJlr1acvb9lm+B5AK+UDd1rtOYCNrog6s5m27oiMF5a3m+
IOcLvUu8+LvjMnJPMxLWQdcIUgSwt3uHfPZE+vtUuKX/NI/dPcj00wht95UW+3nXSgdUljQoDtln
nVFcmkzj1Wwy+dY59hdL38Zp0uEtnYc9xS3gxROeOE5hJTSKuOWXaXGVbflfltXU9VCcvlkyJT5z
PKzxF7rPiC48Yp/vzQQWnDswrBj9u1bOc6ADwpfakjBbaA9tBGZhkTbDgXNzd2AEiXd2iV18C2IA
PzJ0RyuO83DJHXtr99p6qRv+urzqSQHWw8fQJ1gRY9m80UzKN8bM57cY4VeOjf/WLdLblDlmSdm9
VZnVbcsZlwk7Z/Orz5oKToIRX0oBlKmSxK8ZCf7IshuJDTojttcKLFbfvgG28hsr+cmmbp0KhxAa
gOxQ1sj8DrnKSlXPoNoDtVg0y2YeuOhknnrH72meIqcqQiGaGi6geQDDTnd70NELY/bLLVV/+tJD
mJskhycGBc6QcyAePZ4OXld4WcG+gjhAZvRDR1Z3deOYqxwIv/1oINWLUrt0DjI9zxLvQnMklb0l
WcCAnMZnUtLJUHjiSWu42I7fXXMYSpssKItDLtv5oQ6yb/6W6EJHpr+VshbfYxDbdycZ+12KiePA
vW+3RLP1OXA3bJeYXsMYnuIIu61GOOWHMPuThQVwk8XurhmkxupQ4WqsMPQGS1LSbo1prEikdYB4
93d26uQlz2d368jpo+qA6JYOh0MzckJKQt3Tsjg330qGfdm6PMYCCAfQxsexiJ5UwjA1UsbfqnGy
k2eciIGc4kxBFShzIkwDLfY8aOM2HchXlfHkHn3dQLTrjZttaAad9bFnsb/LDDNg5sNkrvA1XtDZ
ydXwiqamZ8DxzO9xnnAzsnMcoT7ijDTbM+p8egL19pNMi7UngSQZpRORUnEvD+k44clXZX2baVdP
1fA6BUhjnHz93Tw2Abfg+Nq0jR8Otl3zN+OD6eLg2EM2Ixzn/BWRVIfWNrswcKvsznLDeaOx+ucu
g66tE8R4aJFgmoIKEEaURefKkQ1hrxJoHSeM0Ivih5lO4IfoFyOIaZNjGjmWDDHwaJrtOoJ1ToOm
b743huM8g2SIR6Kz0mMU7I55cbWLG707jLQXZe96VSenKJGf2kkOZSeLtyoy74bLDLpMymuytACI
oC+7SwZNhXcta9DoBjGPYT1VLZlY4peyM+0z7ZIXIx75qE9s+VOZX7HkJBeVL7zItOtQ56aemA1z
cLXoKzVtekCGP4ty28toAz7vK++7i2FWTe7YYtYezLMBxgLS9AQviRbsGNLWpsN9+pTPzS8rsfUW
+xjzdgvvvFWv4E16xnajHpNjWUCTyjPnqCNijKB65iNxbWxLunzE7+AzRq6Z30MXOjeL/9+gg/oi
NNBIQh2Iwjh4hjbHuhBNd5fupkkuwRONXwraQv5qlM/CUcmL58fprXUtRt4E85B+n6GcBDCH4t7b
oEXeYNxdy4yDXuLKa514wT0RGJurEUtKmx704LoXQ/42wZNdMJVh4sta3ksS0Gb9MpE8Oudw/S6R
HSN/FPGpNIr05EMxtVs7vvQxBjrdO9GrC0Ylkdih56X5GkoyhZn1WHUy+QVJgilOu58T+wGq7szr
1NF1gmaDTI9lPhBkzfx1x0XcAl45l2ug1AT+E6unWfY8vRNoO5yIh55euG1CVnjbdEoyArcvqKfD
JYMMSVcTB0S/f9WBHnfxYBC5KAI644BP7GjgTXeUgDX7AXh/L5lVDyIjCcvv0W+lz56aQjOJ1Snp
0fK5BZ4s13uLk0odcl2v4LaqDDvTsM/eGy1W80x4CIhGsZ8DB8dGT2MNMIt3rys41hR8nmxe7z1b
wKb5QfWfn/Chl9tlHH9b8/ia1Di3MhKKztQKbDjun9YM/ohitg+lVf4nSPOcEBn3OG+9G5fhCvmU
wHjbefa7454SKwje7KD6hkfjH5cAe+FsNTFZW0YqXnsbKmJakB+R3iz0MGr76JWz+hdeiU+3L6cT
KWqOgskT7Vs1fNx1lFB8JsMD0V/9QVkYNX6twvjfuiV4Dv9EukWfSBFdx1G9g/opSL4FbAcJMTY+
4hfDmGzkYBj7y+D7TzWpKNL1p1j0w398CZcmJ1LYyJckAxpUjOR5E86/EnAMqniP9JOEM8ele5r2
aMYjqkbM2MkzelRkXlE9MTaMvO6XJ3E/JTBldgmW3lhmyzOmsZd55OipOyM6qE/dZyPXd0IrndWE
/Ltsx6CtJ3DR7IEqFh5uz5gEC0Jmw+o2pMDc8vqY2CM0L4YrYVRih6sWIPe8TQgeHgO/0fpul7Le
PQLn/UBPYL2ZsRMYyu6OaoGcX0z6QU2++8jSLx4LbH0bxA0deoowTl/7F8+UijZVnxOZmMO2a9Jf
RN1PXKiKr1LHO1fi4VRpm9xoMMIGB52VI2JLTmXVDLuOSUw/q/5umcxffH6s0Eui3ysOYLt0Xrl1
O80k1Siz05gNT5WPwIsv2tm2vgFWCDdRaAa9Oi4ZP7SXGqSnhEbbqKzk2PHItTXqvHTxMTR/cMIM
eCva0HJRbloGrI9urKbDVHQDuz/oSDNIxQ26Bt0sWsnd4NvfxULutI0pwC7mg2ZDV4JVGZGBj05Z
P9h5RJkbZsPMB+vjqPJVgPJyTC/dK+W+pJNfb9rBvnQp+ftAvNbtEoUlEWle/zZ5HtcviVd9tXIo
n0TJA8qtz4ubfTHNGOtHgp2qt+6ogVKd+4xmw7mNNK2w+XbU8Y36wU2pia4MnkUio4YtTQsTFMWg
JK1DjqY2eMLqJv0h6bDFMvOBTeqhVfp7Jv/fxerQRQJNqKvuHVaPsFlYsQLyXMXovPEqjx1jkruw
m19z5B7zmVl3ma4mGodzTpVu8FvexIJB0Ml/hMTfy1lRBI9Udbx69uRs1vAJQCCv/+vCcNrUdUIq
l7g2rJCV+EnBhWcDoxMHNakLY+uOTIskgGQSKQJHGk+Y7Atc8gWk6jo13qriH+SHbJ2dN2hpCeHs
Sf1ytEPgWtwkNTIMsYh5Ac4W+zHA3TWj9E82B2vKsj4EsxEMnBsxlQeKbq+qgqRK0fSER2T5ZaeP
ScJJoSk+eSa/AGsD6KuceN94/a8hIQRkW9F7EGX/gbLACGKYl0bjuGKP305sALZrbQxiMyEhb0pJ
M+tZaAanzCg2njdPdLhIJka8rG7CeMV4lhaZDzE58sLw7T2G5QWEqGqYELi0GpX41XQT/AuXubit
7KKAlgTpgWSdsYSk91EUjHmnekpjamaWdcfbh1n+F+Khxkvp4TAEFD5M/LCgGP4WayNHjKuObrfK
mrEEXj1/Z9F3TtFro46yLzpwqe2P8ucfaTSMjRkf4M3m7KTNY1ca4mJZu96KPWyrJHRapskkyP94
afS1eD0Qvxn7dl08qMyXu3h2L5wZbPArZGaPlgsR2S2BNy84dmIgckJXAK4t+VjnTGnGzkVvGKaj
T3gjXOr+i7jEk7RyuMiQo4gO9xeNHGLJ/OgG53Ya813NmIXLdLoNstre9umla5r/YslBbkkRkNux
utHGFGDsMYvSCJmmBHszUxcxpT+xO/Wn3J+2zO8eM1NbJ6sFG4YlOHQVaxTogavHb1FPEIfo2PBT
mv4PqITpvoBbKS2oULY7fnJSAeouq5tI5WGKpncCVu6WoFrCwJuTXe3w0na4JzZTo9qvPFrtPQYA
zUEzcmiNxd/7/Gw4XcFkCybeOuATwBtHCWXTgfqrKa7JaKAjUO1sTdd+iHNJuQB6h+God7+FFjOe
yMyUX6ZjkCcw/hqZDcAGynZYrNMFAYB1MmjSModSs1DN0X6p8I3Q0zxuSCC+JcG8JiD7x0BKhjZ2
cR0cwz/bBalArJzqVgw8CMgb7avgSDtbZObHittszZ9xx5qAb4+rDc7qgB7dfnAl635lXsO9dR6N
I7K3Q8N2D0gygqteMvLacGpURyNfXCipw813xBWHyxOnO2urHo2FjIgNXP8AICzGLUzvYBv4kL2S
ljZgLp7zWD1UjX725gFlwAb2zt0zrHoXKxeQOho8wIpx2w4IKcaFS2hp8o2dbTBhb2vj0akfrJ6F
F1Mo89z6vkzF82IOzS7D9rTNHsqOZDj1jC7ZFz+54M+9xy0WRxTyr8g2fxSOdp58LkncY35Ybqwh
qg+GSc+A0//Ek1Xsx+SWjlhlk3zUQN8FVgnqIAgQtPGujZxuH3iJPPQ8fxko9GtFjPRUcT7wVR/s
3ekj0RFvXx/vRrVkJ3AGxMkIeZzqinRah+81Xf7q3HWfhImcE2TzU664SaZE/fFO9kfX0zUeLdYA
c6nIx3TGq2y/5oaNQSzxZyJobegharfzk6UxqPS2/e0REL2UqfFIVOs0zHV2LkxrCDGJgE5tnYfA
bn54IkrS8Xi+mptr0KCAnTC/VQEnCoQl8gzL8DaNKZKjWoYrVSynaQjCafCxKKf0NJR1954Fw7PX
1h4oRkQ5cNMblCBO6F7xjeMxwfJkvtOyyghgwWCqUm3vx057V9kMIdDdNyxd5EKieoD0W/fHLrWh
S2QH9jpY90bwE9Tl9FmYX3UygrBgHnDUbQWvQBsWxJQxYWmi9rU9KW/imjPt7Vx+OG2JYyBvYDr1
88eaEZsXJE5KUpfS/prqSGybJXmzRuytmWXkx07Kfp+mNii/zt95c1neZRkfkSU3vBE+7WbJsUo/
R46VtyzIMA0zg13oKGUGXxIn7q4LWbvG4oQXYLEvI0ftWly/XMpwRVv2s8Eayf3Qes2iiP2IiEwc
eWedtBaa7tztG8i0rcv/qVHa2zZz/afC3Levvd9TUzI7b9wEAsQKFyQflbXlXbW8YpRLObGNfgdi
ukRLOqqaiI4g9WCOuFNKavFQb9TzYJtfmm9uH41yrVGYfpd4SM4GZRNPcLGeRtinoFXbvdsJNjFP
rWLI1D0UlAT4+mImtnrSds2oCixXxn+3UoCRXo8u/iNG6kvoTfYhRnvbTjHeH0GOCOJIebYm9QGD
zMdN+N73I+lP0MvjUr/Zg3rxMrlLm/4YY6aMy6k8xaOZPzZETx8zjoVn0owvMfDYi+8yl0tIvQmW
1drxjDval9fcStyX13FgkzVlepLE7zba5iqNH6H6BC+5aSwW77z3H+eyfeSo3QIcdk6+EVsPBtz/
Q9qwV5Xpey4c+4rZb9eJyHzkM8wBuGXfYqPZ9m7D6QKgleNBShsEuRLR0b/blIo0G7Ny0Tz4FYiM
hVs3G6tu5pNHq9kII2U7u+2n+i8tzZEGYe9LBCI9VCYYMFNRxGALXrfUxIsAL8EYRxoyGEP6NSMK
y0PGXnb5hFeg1QG3nwUAVrkaUmELPHVWus+qNA6DMUelKEdavnl7esr2gtfcndUtQGIoOwWjJ4qY
OxTN2c8Na6cc9gQIG1CwkP2zFrM58kibuG8xkEU2NdaM3LlkkqOXqa+LgSLaZjVqqpxDRMjiMFgs
dYlYLx1B3t30HgN7/DQM69pOrPJggtBYAqijFhZ3saACIB9whufBTIafrIGBI5NqT+cbFHuLFbq2
MLZNwQ8BKoTMRb96NQ9K7JDRGblUurlNBSnH2HxBnoTy9C6yvypz/kxLBxpjjWgWabPz6d7jh2Go
56cdl9hspvPDkk8Sc52OMXEsTGiD9p35WnkenOFdNtZ4noW4p9xK0VpK544ncOdM0e9c2sPGBXJ7
aleA7Dzl36rM610r4GizjvZT9OYv/vMckVvQsWlfG38+2R6O7dIamX129X8L5Nits4B1GiU8rcoe
Dg217lPEcbcPwLKkav4eLS+0xqYMG/k9S6pn+uI7IO81+5AKpmQpofubFNArWDIqXQCEkDDZOk4q
Qgq3HsaSsljAxKgNd9+k24DrtRdFjyKB4ANF9TgS8SJxilkttgiwzD4OSz08Eo9GuRLAFUaMdCrI
beSw6YQ38kFrssLSV3+M/KNt2Jyl3+yhMjws+YxTd6lDPB9oLs4Ts99PC8RQJLlc9s7On1MSN4XH
/1U8Vv6QfM5LNwFXILQ9FB1CNbf6g18Bhy8FWYK0eYCy/NuoIUqYevrNDwT5wlHGIemea7N6Dp6W
JZ7eELz2FPM1N28QDwIJUedihC/PhVZE0XNeSp9hZw1SdxGbJCO/AefhwONz89rujlpLS/iQPFtp
fAMW3G8sB1OcI+R5SHDClFlGWDIoTirtPyLf36FzTIdU8QYtnElQWmlsJK9NXAV9PoEJSpwMADmm
c7+Ar6hlzMV/9jZZyepaF/3O8lp/xwyIdAM5i6HtpqMxLRy67fYOh+8Tyc/DkvtVk9DCZiPhI4mn
1rKv4NqeVZtzyHSLm4ixMVg2syACHK/B/F9Zxum20Ta+jKjYWgU3QM8chxB+ZBXis+4wPhcXQ2/V
4DSfIEvFZfU2cXYtOBb107irR5zshobGwRNx6ExTUdYGHyqRk3WYCXdxIqMES0oCxwMInigZ6z1D
E6DcHpjmKNGfvT/c6moqLm0J6iIm+UJW6hyn1jGzuHa584wFpagvFiCXvUq7aWNZ7oPC9konCMrx
DIpgm1T9l0q4PNFfR4oDcSXyThgZyRRrdhZfsWvOAUnw6nv9XUJaN7eT99YILly8doz2AD+8Z3zn
noMLlbpYNXl718Wck0xP89C/A2HYLYnxSrp7uhaN/WoeewA8KululoNU0eMkPSmcm4CNnwOCia9R
YewsKJgh5qcM7k2yj/0SG3lcE0eLQQlhLWUyO1hGCAxGbaRubotCCFiPwLb8p+WlIVdzfR+9BFEs
/m65XG8dTd+Gl4aFEv5+mGnysDgkgSYzd65ZtBvL9IpD0Ytua+VEahoXSxO0PEIfa8ZK9aa7s9bm
IoYqyyNNKzc5MRSN0iQNbZt6vdEjNcK2BhznFiV9gl5kW6eUY1dp+Rsbq0Y1YpAiA3c3JcGRmev9
FBfL1Y7mS857shX+tPdjJthONX1PGtkZLgcvkT/Xp9GvT8y+QwJzuFmDZu8aLbElC9AXlGk4O0fD
z8EUBkuzi39F+fyhYH3tnMw1OBPBKvYAlCZ0EXnTJSb9nGj4UqZMosP6qd26a1xynE1Il1l0Hyrx
bdKiYwlSG8t6adAtw+xOEECjI0mbo3fqAIh06sGzrklnlifw5N9EEEB1R6CfczfvqOmJ7ypjsutH
xR9XL9neNeffScPnmqsa4S+Q0zF3ZKcZ1ZNnHBtMUiCXSOqR+zxmiDBj3YEArqttKouI7DU2fumZ
uI70FmVSPpuuOKScuELIEUTI6maEa2Gl20UMd8yM6cmOUg7fvg6H7l45zMX45L/Yzjq6SaqjMwwX
RQCxx1a/G+eEz4nduGFdFdkuq/nOpG3kZ8Z7Lxkpm4PXvqml0qGJoZydN2PQ29/MXr9Rp/KW2YwL
dUamEqDcKBkaFYSVNr38Dmo7OY4/g/Y+NerDJnWx70yp9VyUhPCEZi4SpN5P4sN+Iild71Td/sVM
NBureFvNdCUJjuwttxFZl2+g1eYiu9n+rvXJ7w1xbx5VsJyK1NtVyMuctKpFfOfZrHcGm8Q5Q/Ha
JcPsMv6qbnA+uV7yeYrI3XzmebNtqux3JeiEnoAHQKUIq4BD4Mx21TMH3XEnPtUcF991e+s7PX6J
REw4nUxslifOYgH/jL95FvWtNfOry0yeCfNLFUDtUXZ/tYf6HBG+2rhxnYPwd7h8BjPVNVL6x1rx
OHHsIhKpm/qbajoIUtBQBKvXyUjh5zh/Mz9zL+Z/FffT0FSGOIkG46ZXEsyCd6pYBPByEfzYx4no
rgmdG4tl/U3niD6/VL1aZsT4wJOfylWHdAWgWYayQAfg1xxjBsMOsjDSHpAIJLkD8/VuN0+0X82j
+DTTcY/4YVJyTQqIdj53Er+ga073wn6a4bIOlf3BPsHPnXnzJnWAg4tFMVPxbQqFcFPlaT3tXFod
ClMfcrDo2yZnFmv1itsSLN0NvrNlU2TO+zB+RUiGl8VcoxazeuIpKg/jkIayj66F0XE4leuwFqGp
bx7TcfF2fkeevOV+t8m79IMGMMsYyjeIAveBOfG+mqJ9xTazS5DztjHVFanObrwF7QvOqEcNnhts
ZcLptHjWnn8bAecNK0EPZs02FzD1hpWu54HZM2wPOUrjiB0aUOC944TRSuUrI5mHsgOtXaBOa8pP
zLPohWBhSJikgtMd55wjZBMgdpOCn2tnLwaaIFyvSAm2rTcDwnOHKodvUZfzjriMZE8N4WwQSVvZ
gkB4bkuJXdOkO5dPXsuDbbLuaXHUslxOJelcLIlr8bdiTR0xHG4HWf+MbPhY+P1NYRC8VRnjXaD3
H/Sd5My2oztuFLjKZqKPTA16yg0BlVdH7x9BEZRiS105B/sVKoT3JYCP0fOZcBZim7oVSGvUVOO8
+imTEdDCCljpSgL0Li+3s5IcbS7q20UapMUSL8FATIot4ADlL5A/c/xUofYbBiwJH0EduDe6D04w
4CnrHT1WAmHc+rb8E2XQIrlJz+YvQlioc+BqyFmIlUbZrVxKo7COtNRzvgcKu2Vt26VOseDN8t1j
gTFGM8DNxjqsxWjRA7JsRy8TD/ATMDEyR2NL5QJXYcvjsSP4zWNZDsUOCYjbGJjWy4JupucMYhGp
BaeP3uz+G4DH//uBi0KDQUh7MMLE8gHfcFjRDUCnRrZ4J1bPH1GaU+oWamdm1p9Fl/kudlarchaV
Z82cCpLqdDKaQZzKLnnA3+btMXAD1uvM7rUI7GJfGBZIEwD2fEFQo6l4G8PIOZvtHOYjCXVE2XRf
FFQtirVrzW3aM84oChxahnNz8u6mL5KkK4p89OwAa97/s3hWLWWdUW8fhT+3XA9tZvKr2ZKd4O4u
WMhIpZ09xx4PzLvnM5+wG6NnhitD89qPcX0e9WAdk7VehdklFHMgstCl4A4Nk0k1EGTLJIpP/76d
yJPMJPllmGcvU2fiCdOxG5ZSD5v/ub+X1b6ejsMzw+52D/GyPht215DHicxwHJeJZBszPcwISwRM
QqgnyIn6IDgE6AxnR+uD6g/Wj2bJu+rphA7EFU5N6Lw5x5Ut9r7R3qHP4uMlEdz49XGa+HB4AJO3
RZIOHKB78lTB77Ef270esYxb3nHKUgaTfbaF5A3otCyfFfswCOLVVAomRJ0NWX3XJhAnCFkk2UY3
CBd/zHZxpH+tTgxkGvm6mPQvkxmlxBOGq3uQoj6qpCx3/WJ8QZaBb5ZXTwNFQuFEHd6Oj+0NH3qG
LGp/VfTtnNGL+NJCsU0BMzQJ5dluzBkGKDfN327OwUvQY2aTz2v8XUZ6x0c4/N+XNk/OfODmw79A
z5Snn16F5dUyH8Dpkohnrq1iWrBSWpgEWXiJ5yTmXwFnne+dn7wt8htQ0IirA7dwEbgHRwBIaVxx
yi37b2yMAdvsivENIgsKU8bb7PvU+TXkU1ssThwzYf/qKB922AfrjSuwbQ/W9A7q1Tm0LHKBHKtT
xtz9HOWRfybEEdqVNIi9WdaWmdTqpU2091PY9mph/D/2zmNJcmPbsr/S1nPQHIBDDXoSWmWkrCwx
gVWRVdBa4+t7OYqXkUySl93zN4EBEQiNANzP2XvtHKApsQhc/oFxGW35lSnuR3fEbjdlzh0XwAiC
KP6kQuF3ya6Vu6qtnpBOD9soc4gLRUjPjCQb2n0WQItMc6qaWKnPVJ4r5E78+zSmNs8gtF5nEtag
lGif7Aa0ELYp9Mbp10U5vOB8l7WJIupext4jEwcGT9NXK1HmgBYUWiG7e82Dkj+LXd4FV9TaOaLM
tgI+UNwHwRwhzMuVOW4At5mvfY/fDdnpTlj8Ezou0bS3MKl5lDJLy6p3tZk+L/8q3acagkMbq58I
z5r0H0yee7sclovqeVnMdUFn378nUIXpr/boVPhMqIgL3CJVtjMUwgdX4o5Bx8fBAWbEpSfYTYqO
rOHk0v2OHPQm009QIlXD5sJpG2Gyerd1gXqlUkeK8EV8llMQbmByAemzB3V1mD4v/HKtCngKC8tL
iZsAtKhfnAa/urew0m8qMKy5qd35hJUfTM5Jdp89pfgTdqAnG87Jocbn64PvHvl927iOGWMgcEY1
SqCKTVEtNrRDW6mjO5Y/fWek4JTMqQN5MCYm+zbNn0HCsbICf1/NEuUl2CeiZzYU5sin87t55QFi
9w4R/WGkuuNvFMi57qscKsWhX/6AgckpQTMGOpkaxeookNC+1EnOSJ47vduC2QDqeu10CwvsNCIM
i4KnPqGh6vVpgPxj5yD2WXllw99NFmivcOzqP51jRIL/U9r0uxQDT5iWi/XGpCqn43tR7qM37qLA
Gzom5mONQh0TtyX9TWyBZ8htmkkTxHH84xy/BjbXE8ITEt4cumaT/dWjjLd/Y836u0wFl+SKP0Uq
AHU0ddcypOkwFTEsFbnw5s1gip5sC6bAQQjk044l6106ZUiOEnFnlNUzM5JNSNwCDNmqpBQELU1v
zXzT6O6MbrkIXoviOeGvdSEgM78oJTSl5qcyTJKrrRhHBC7iaQ6pPo3wTUI33zhGqN2DanuNHUzr
dOvMU5sSo42xoLn40kFE2dLp1KMW3rgbK1sfA6chyYgIlslT2xoSYdy19P3oB537b6IX7kE3yhBd
LlIjLjmEq+T0Y0VGzGgL6evDZO2wBACoSSIBwTfi7D701jFN6BpYhQqcsxj/BCmXzUDWwEli4gFl
qn2GPG+Z1bFQVZSh0q7GSLMwC8cI8ZOIPs7kpG3sNN8iHcGhEgbH2Hb7Yyfboy9K+15G5SejHrJL
QJYTeDMmNpOfP2ll7Z4oQ2ArqHv9mrsc52VNHLEBIWHbm+qKObvmvVD9RUz1Fy/WgleKKGlAz5xZ
t7lzLZV/6FCFaehKILk192nqI2iD9XDEejrT1SYU1uBUuqXw0+4RP+jAVsQniNfZk2a5T7JK57uC
YvSmLaWxraKyJ0E9bvbIs1Qtuv6W+HlwHlH74pHIwcwbKWmpwv+NS4V+SibeZhJTRBz0zD1L39xH
zjBenJyTYDG14x1KQW2dSeteDFXxbQzhXLuPXCXyrwgNItIPQcJQxvvqIXrcuEb5GvljctHoUqJq
kxz3fnIJJQQ8KpVroNvGi6Hhc0rn+DO2kwNUKHeLqq1FISjnj5lXwAItIVuVhrEXGQcTfpQJ/XRS
v3pO+0VP9YHaJ6WwYUrFnbTr7Cj97IFYH3EX2wplsdyRc0DdmUab7tyyIF7VrdKK48WZqQjS7Rdj
hyEvwCu9WR65PCbK6WR1EwkVy47C0ZyN3U8T+EKqEsjPkpNsS4b4eNlWc20wJLUi8i+R0R1Dyxuf
mrGuD1JH5jY2lHzcVxmjH8hpRIcukPwicEAQTulzMRXVXeFBkhFJDEKlpJZKGiJOHDvJV/wn8+dm
OKMdyh5E5gSHEgoBLXnSfj04nqmNeCxs7aOtV/XO0OrvlRYaXNmb5qQVVDFwe8FNLmr5xHgTVTU8
dkho667z0f2GhtwFBeSKjC/2vh1U8NeQuNBb85iROIQgwkTnJ/TnxSpzMWX7slH0bFx78JTXoNHK
+8SCSNgPH1yUNJYO9rRJqNKhzLTOUSx2cKHNa+K2xD+lKHwdO6YWODnfXAIdDq7RywvBYs/AqMu7
sbfpY+rjLirNYdeWNbbFbqaUBwdgw3dW73w508qlkKOhqcBKBJtsBNuQMi4Oc/Ma22I4mQV5aUnR
nWMT0jQ1Jkj3fUbCRhHKdTsOw9nxEJXSnK4B/JQRRIX5GyXeeo3YLwV8XxxcMrI2FjSkzX8/OevO
X87NjkWmkOtyqhfYYt9dKBIISiRMiOKAomDN0LdeSz2PT8LI4os1GABV4uR7zXGMYyZFMgA8B/37
mMDdF9HF6DVc/0yU8hwTCb2WH1QT/+UtGsoJ+zaRB4+qZXu2xMUrXRM06p8vH25tU+RDA3UY9djc
NkGtrweXBh5aL+Ms0oYjPsvi7z6ncpmAQWhTg9GpZWoPfTxsdPEIjHe4CykfrgkwBEdbj86djVgt
KuCtoUvSKXTTr6JmWK4aBvSUOoE5/csXTRDTu0/hCtK/PRukpUcok/3nT1FqSOnFNBbIxvLqDprf
Awa8lc3kY2PpVn7XZMTV9JeAcyA1rGofjbmko4kgj7PPgL69/AANLtp441faSajmikpDr5vhCfvv
71Saf/NOpSFcz9Ad0/vL940NUQMGXaOEj2HLGsTPbJpS2EDBBsAQFQ6ZZvh1DOrHqnXrT6396zjR
infspt63OcYO18/Otpnnm9GHDlJk3se8cs5ZPoEqRMS9rRMu9VZdeQywDQNgQMaEJS+tUy8Bc1k0
QFfgac19PwBxItF2bzCn+Ojb4/d+vtcACT6WZYAGOoVLFHk2blmk/qKlvJNAfOip7EdUkw61oJO3
fDX/Y8j/F0O+QcILg7Z/NuRfvw//6+77GP1avLXk//6w3y35ujB/EUKZ8j30ibYU/AN+t+TrwvtF
WCazOXzw0jEw1/9hyXfUg4TkSDQdT1n5bwFn+i8m0Wc2cz/PoYHCues/xICHn+eP5t322+gv/op/
Pu6FxzhVhwggLUu3PU6Hf/6HVlBR5wEU86UhxTOobB//Z9nN+yQdL7Frk7q5BH6F9DDQ2ELAQLiN
+1UDHBVG1AwqKPUyC7UtaqNiqEcctPbwcwHgG3MoVL2tlk1fMh0LuVlSPPLyiqnNspq7Xq+jq+fW
zifYfVlbFgmxotQFPH+1lFsK9HWn0qwe6HgNu4V3sSz0pvkPEqP0nPwYZb+5RQ8fQ1mKlwWF1Leb
XWYCddIRHfsRRajZovqdM846Mf0m/WJZbWfETTn1mU2rVUTtqEimrony021zWVPwi9DnX7dMnQI1
f1q8z7eFpfxdHSK9BQlCBkFxWhaRwoQMNPV31M8uy02lbzGBR7i+rnrCY9FIhixtDQfEqi+Kp1Rv
uPD2OHZW9EbL089VpyMlLRmfrLJGgWkqC/MyO14Wy2asZsV6pP2oNQIbziAmCKlrnH4zWVo8gqQs
NmlIKitNXKTX/W/I2R60zhyQ+1G/abzsrg27+zoWTIsb9A1MLxGlMCQCjd7uUwTqPu0Q3a/FQXez
ly4kd7EM6ysxAtZ+cqotoQTBQ7i2q7Y+zzm9IanWaKcW+17XvxLjvXVM+GI1I86dSarFCglbti2G
OQU7ACemUVYafqvlt4npxKTUD6gL54Z8XX6/YEbekFDgqNsHWQz08u2Wed9A2Zfq0MQgT9jfaSU1
W9tnbKgJylfLGgOQ39dut5kl8xP4Bf+5Z9nntnl73HIbtWQKYkCoiBDtysNtv395mvd3L08bGKqI
tqz+vD851zNu+9trWsubu23fXu///7aaXHMqtDPWB/WtLIusFr+vvbutT+N5r1keKCOkDex++1p+
fgW37Xd3L5tjHiME7xqoZ+rB4aCX+7rxT6mygXPd+n2R/7GZNCHj2Nv2sg+j4QSajtppuefnTstd
y7YE1zW1Togbk6bL3z3tu9tuL19OFOj+9iG3fW7vBlJPSzmEjIbbi//dfreX04g6Rq3lXW433R56
u+322W63JY1xX9v2xBGuvhPDdj7giQl24VImLlTuWlPUYtup5IbaoO+3fr/KABYEAyT1uNP1nWFX
DfxaHQyATfgMYbM8x+3Z3m0uz0UjUKXdqB09/mzgwtSLg+STIBmZxaiX/rvHLbf9fPCyz/JGfj7D
bfv26He30RIyjkktiiOmM6BE/he5HYggP7WoWU6oRUiLXLZxEgJ6f7+KRKzgCFOn0fd3oR4mSXbf
qpN65KiTxZRTiI0i0NUov/NTr+6pl0vCm52CZdflPqEuHLddl82OstQOWcw1ps9AuCAL13JRfKlF
gxkc1pvG2HaemsfltmW/ZY3IAaRtt+3lwbfN29MMCiuzbIaCGa9HcX9N/iO8m7zqT8vasrAKr8fP
gb33zR0tAJAIi9KqU/wNztBvF393G2ZemsMB2mq+E0a8XAfVmqH+gstaQqQcdoAltFAfD6WE1jO2
iZeCmZDdaWIKttPz6Pp+55+PW27VlsO6RbIdG2lIXhnjh2XR9cCtwcz05BRB5bDVxW1ZRApBsqwt
d+gJMyWqMh9FPfZHoWFVXRaGI8Cw5zHtctLOPpHfY0F4nUOm36YGf7IatqPLRErqJmaLgZOT1XH6
G1R347ZYbgsL65vIR30rVQTo6PjzqVeLnMbankrcsQnK9pQocM6yRiQWzZCihGXvWqdBLfSxnfZ2
Z59CkQ3IB3sDto6cn2of8/akHLXLb778vpP6kUnC4IBZbuyWY8dSF0FYoWkQ8XiTllWS2yW5dwPd
u+WbWL4YX7rUO8hO8mchIbV4EkIHa3TIf1+DH1JsE1yjdGXyid6SahMZs2SkwQiwOAnVjoIXgaBD
ihg/ftVAcaTVNcp5eOaLKk5MNEG/lo6zpigPmxxxaUB3gY5uEgrqRnhSgT1E3inNOtK2XW1Yjy4t
DSOfKcRoqlxEsUAuozcCHPivqe32duOyvdyzLKhCM84rDczQZgHx9Of27f43Oy1Psmynqp9oGO3d
z9eZGRkSBRjD79HMZ1enyj5qKn0Nhk15Yu72+2KEb+IjEjzo2QGfggVpivuXhalGXstas5Dclu3l
kbd9WubVMN6W5/xj99s+tV1hY5kFkV4RyJ5lMXcR59RllaMs5GBWw92/vX+yA4EWnySVd/sse/8/
3Lbs8vNVlof40UDZMai3t5db1m4ftR8HAPRTRgK6+lDLt3X7uO82lw+aaHtrpqPHh7gtdHURum2C
xUIcoq4o6Px3Zj3aHLDq0lIsV7PbjsvaSKIYje0/HnO7++fTkrUHbPyPF1xudBr1rb572WWff7wN
NmpBHdTc2RC4sARwpC8LyOI81fvVZTvX9N93en83Sgh+yn++/82Tvt/1zfbP1TfPPRoj/zqts38+
9V/uX3YFJV0cG/23N6/x96t//0q3N51MOibZktaB+jLePMdtlzdPsez0fnu58c3Df97/5qnMdC8b
pmCxlhhvFukfm1kRb2WlEWapbrrdfnuAI4W/Lef0y+0mX7akSVppRvqLWl3u6VJX/7lWTMwLicid
GLmelsU44aqa1SKJZZeSlsrqcuNyNz0MZsO3PZe1MKU7SfIpkIHb3XanJsvL/W+eDlNwczKGsgSR
plaX+3++0rId1/PLTITurulgnGxvD1/W3jzn7S0tz77czc/9BBu43ekZ4Ka+Nl6X/8rtH7FsysBG
NPjzf0H5HM71bS+RgbbyI0YhXE7z09DXTIfDZQQ0qLHObeHmBD15eScIpakklyIPWkxcEL22LLR+
hie7rGZzYsEEVXd53+vOik4jQnkuauo/I9XwbFTDudtmNu5IrbBcfJ+Y25tT44ZfGOxQQZhMbes2
3XdiLH4DAr5Oi2o/JuSBWfpzgP/lVHT9J4xW2TmCw0H8tPwSTtLbLnPrhKcpPGgnJuA69emW6ftt
sczw56gOtzLgMqN1eXwWCC7rhDZqGyYmUhAu5nbr4EyOa2aH3X6QmLv5LJY1nhvZ7oRgEMYBo9dZ
unWhnqPZ38Q1xIY/5q5LKWKZxWYjSWSVCs/xhl4//U/BLm+jdvr3gp2t/1vB7nNRJ+/KdepB/yFo
6r+4lm64jit1h6q1Q1f393Kd4/2CvpQCnvRoLgsYm3+U66T1i1A1NFwmjm7CUqFs2BSExPyf/y3F
L9Lz6D3pAPTAbvKE78pz/61cp/PO/lRPdy3blA7eQovBvWvb76p1OtbmHkFicZzIdb7vRdo++UhK
YtTNA7TizQz1nBOPBCrs/4AMQJh1Sq39zZf2exHxbdFQf9+bUO/C9XTB18R3obvvehN9I7QZASre
OlJ9dyi+nnvKRHM/6Vdcidluyuq7GuIMCAF0p7q2Daz2B1rXEL8K5k3EVvW/lO+N9x0d3hL1UoMh
vSMVd/TdF1NrpuGULpnPNAD7VZJqLXpREFxg3n7L2lg8oG4jXqhp9yaEfGk5BVQpm0qRa+CT054w
ADjbLh861D0qkhB97soBWbOG+2GtHaENe6qPcPNIY8Hji1SpcJBdD81hwL4M3nD88C9fsmqNvG0A
8YksuKsQzDigVBPoXWFWE0wJm5pkT28WZ9Nh8uGGRb2FRkbIsoe8w6+BXCSjcdBLfNMZ+W7m2i7a
8uKO+QvoduIgDfejbwhv+y/vjUP9L++NA92UNrYG11HH+1ttQ9u0cT24TnZsIdD5FNwGU6RE3NmE
hQgPwppHUs5kVp8tr4MnahkZzM3qSIzTuDbJu77PtPuAaOt/e19/OTBtnT8h70raSgvyvt0UC20s
jab2DpJY7DYnjVpg87FQwWJByy+t1aIDgVUz0+3bG8HwWmY4cIq8whtszfodYfT/cmBa6mf608/o
WMK0XcOiCSY9it1//qqmRhdz4I/9wYz1YccUTjvTHieDyNXwhkX1c+rfISANHokMi19y3d5O1hiu
ZwnsAA0DOn2/HK+Iux1cw1q36ekAnXDmQ7SexUd02yun9+u7meb9KnU1RoaJfLGnUb/YvThJQr2I
d8JvMd7HrmUdR62wiMghlwYAK3q0EXu4P30ruhwvj+aNu6YoLpLyMJO7BpNz8TlEFrIaG6qcKSh0
U2uu5lBru6KgHVfnTA5h2caVsRWh3W1GBxm+I/Nx1XbjuEVKHG1mbx5WQz5QcTbcl/9+JKJ//Mv/
xLF0ndv53wtPGPLdF5xjRw7irO0OxoBqUeEjzMA/V7nnnQ1az8e4QuqRVG7/MPrjlf7ifJ6TPH+I
w5w6N+hMu9WSzcLa8vr6e03ZfzdVfEFT99sQ4hMfwdydE3/2yTV0fi2RleI7mDy+X4NMcsinNrb+
z3D11mEIwBcuS7MvfMM54WR/SFzjxZtgd4SNI65azWJZS7wgoIzVPfSeXa1N1H1b8q/C+2WRht5V
9zF9DIXuQ9Ipzk6TP/Ezdte0HcdD01r6Sy/z6TH070fMaA+IJPS9SGb9ZW46jON1CFOtxN4+CU05
A2Zs+ugji3SN/jrel0I5XfDbkZWA5C8MivyIFeAowQjctfCh7qDkT51BN5PW9h1lGbGb5y49coHb
CLuLyU6kXSQMgMvh1MgLBvFNfEn0ooV+wLuHZB7d6UpkaATBYxZ/nEjCOXBpI21VnyfQDEqdA6RO
myAWOuLBtSptQ/OfECWSYC5DWNVHqViPsNMdIEClfuTCrpJ5sS8MqmWqA63EKUX7pIu8ddzOoNlD
OV4agucoOpgHkjG/5n3/Aa2Je1p+IwIvgWiGJs5Hihg70xSfrdDTTwFsnhWTXEtxuKCsaFeqOSBn
CFO9cFU9epUTPVL6O+OqRjaiJ9Gjr/XRo8DAuUIFeDVrRqOaVunP6Fd9zsyucvnJnW4A17KoLV8r
N5+ug8bRYsgJM3M6XQwnhqESyOrRs0lPKsxa7LuSTMw2yC8NmZSbyesaUu0RZSXWeJocfO3mxFUe
zVJGAA/5cTZ2kItUCyKUzIM/QKomwWPHiJwqeKFzmnXHJ/h7+Umz9Oh+BFu0A9hZrmfAkCjj6vTY
h+b8UOSRePBtlddHzm01dV/HupoeukwbH/o2e/WSBDV4ax5mfTSfpKi0+2iQjDfYMqV4yUkYP9l6
4d1PU06oRuOdLJC1XeA598vCYgZ99FxE/Mvm7OXuzzsSi8+BQczdLreFcTQ4nKHGfWYUM0wLnsD0
BDoQN5dbL4tcjK4EQGFSDR5rtUiz2cV1XoSkr7A5VZxMazNUbjV7v9wkBUku60E/gSTFvkJGO+lI
SfCc5Fhog4QpDCcY7WlZiNg6hek0X4XaI3RFd0hdFSdX3jmE+D0sixam8Qmu9K/LVla785WPtxkZ
OBL/SOphH4Xp87IYe/+zOzv5jpg5nLmdiuvRYqz2Tiu3NRmZp5mQ2gcvHXB8jUBFCSfbcoGdLxrm
9LgzvVc9Eg6g5GZ4Nilg6SgD0eM7h9CCo9tZsH4Km5gpYnBAZniNdu0aon262SgUGqL87BKMHeFf
j5LoA3iMc0ZgATpl61W3wI24ReaAr0Ln1FXS2VTG+GtadN4DWr3UMb64mdk/9IT0ddNrZ7dnaRNd
RJLBwaYfkOdBf0AHX0OkYa7TeemZWDrcBFjotIYUuW5Ij1aqcgSHloS3zLp0te+tIqeuFatJxyYz
D+vJRaTrVQOo0SzByjMoQkyc6EdRRj8MTm07j7YXZ67O3aRoBTe14dprfT9DyFuHSCYBQvuPYZp9
aaGc7SQn30OGzJgkJvcKvyDcaP4A8KInVq+M5VqbjA9xqwI1EL0/2GH+GInhxR81eztgncDOhPrX
0wsSwFIvRNoOqCgk22X5NlM5a0dIHysdlMWxTOSAj/sjbPn2QbQ2SACkmcv5aU5d8wV2IgS4T67Q
ykeuVNfMnIcz2cZAN93x2cF1vsfpTWXU2s+kT6ihO0R0nLGnYRi/SEJpdzJqrjR5g3U3cJKwXQKn
Zs9bNyX5GjKeD6HrwoEBV93zBJ/xFD7bQSAvUUBQb56bpODkEG7GwdsCYtJOFeJxOslrL9SzM7/f
A0w4QskC58EhDXmV4JjaVlOiETnoHKwU0pNGAAcms2RP1iQ2cNe3GWiY024m2W4zRtTJtBAlca3p
34SW14xXu20JFW29wGvj3ozZqw0vo6mf29Ad4ERu8S7OV524qbyItY/zfJi8TG5Qc08HRNLJwcSV
PHduvmNClhIHkEd4HkPaG9MO9sfHqEBvD3LlRRBrQRyM9ZyQVyM7os84HLXXgEyVTTiSKdJhdZms
YH5wq8faUvnJjQqwK8eSlzfmlWhdLqz9fAYBnRzDCfzDCGnkXmSuffKQcUYE1wd+SJO9yqxT6WaM
wAOurFjWvEuoxgGZthtbi4ZEIK3T3PQIGdFTFL8Kt8BrNJTxwezKuyo1iivctnAw+5Pvm58Y1OAg
sOrvkar9k1kDn7f17vXOdE7WNNfb3M4slLMxNAnHHJ9sOevnHIk69j+6myivnb1AzvtQd36GWsCW
XyFolp8jJ3ztk8E6mQ26u0GWBMbD6UHQZ5pHLCDkcvqn2q4hNzdABwF6JkdR2deqhzFMJFfeFBPA
peyQJ/aDHmcgWLwNBoriWCmkBuYqd+OArEWJ5tfH5c1rGBEfy867K4JSw5mDMd2aCrFuu0jceRnQ
8yDTd6H30vdVzWmgJ0m9Hbn6uzI8WFH8uQon7a5NmpUyy01a3aJihrvSQMI9jyG4By/u/B2UlnXV
9SbR8dU9+Z31YWx2dBCwTvVlf+jH77WVF3dDgWRr9usfgBJh9ARcwGNSZLO5OupxpeGyRfGYFqZ5
4qKGwJgfb+2B2lUWyQq0jIOfqeFU2PnjR6MvCVKd+AiJIgED/tCORszRpJ6j9elP5bmOqTEGzoYC
deXNscn8Nmi3JhSKYEisLfZsrj3gsndDal9oxm19cCCkz7XpZq6tZNM1CIkH5OiA1KLY/p7Sxn4I
260ROc7RaCFc1yRypnJC2VxCBAkjN0YQbIsVbi6mWn36Ao+QVppLNa+uzsTCOkVovtSdTiQqgdZj
V3wkyx6cYeS9GAhOSQLwNx3SYdUbNImeyuudSzj7h24SP2orwHM+OWREdBlvbjK/9r2Gm03HBI/F
EOM42DPKnX15TiNeJ7X467ZdwqWpja924zA2Nck60kIEk8tm1/XjhSsLX3HvnsOWa1RvJeMzCsZj
onnbvhrsOzcPhzOuQlK2J9u/Y5hqIGhPsk966D9oQ9x/N53mSO3hzgX8tDakl6xrEi7OhovEFVwd
JrPeQNiv8wdRotdhsM8uKjrYsGZCPkJU1hxx3FMuj+rKc917ciUzBANpHg2XugvKTUcC/BoK+nC2
nQl+c8g0SdYGm5r/m4dQezcMBIBEVvYF55127oMouCxry8IJiWUaBPg+Kyg0AtCF1M5enK0qJLZY
RnhEEyWnsWq1PSycH05rRJteTFfNiqkyajbMSLXIU369qq/8TdQ7M6YkKs9NvopJmy3Se3eOPosq
nnaauOpM6R5lRT6YbT9oFlefwi+fRGpYh4oKDkl5E/m56rZOYc6Cusf0XJoaQ2k4JCicoTxAs3bb
tnpYtnzdgH6Fi4sCOHcGBysP2h2Hcb6p7Cza2i6mAQ4ZsiRtw3yccLmuk7SO1uE8QYun2nKsTJJS
RyTEVzG0l04E1TPc2jWXDfBsbnAqpio7SMnbqYHBXFwv+aD7g3PRWxds9+BspED9LoJQf2oTXQDz
w1nV8Ab9VpG+B8EMDMYopalhZcAUFIObbw1CZpluFAjpyd4C8VKsLA2lLpQPvIY4WYa5AK20bDul
FCsHr+AGyssqZoIEskGFLWbptG4oop1QBmMXdGug66N7LlXwWs/ArhvGGYMBiyIFWP5mOyQfkP8b
sBi8Bpx54Qd9j/Rm2hIuYjtVWK4q6zEtCVdy+BOdGZf3q1kBAjIgvDwiPjthUO/HproaRBfujMj6
pAmsIKkjcqynw3HM7XibR2667YLsYnTpp7qwvyG8ApOT1gfhYUvLsujS4/Hjhw0exRBfvTm6kr+y
tlvjhREegIjuOsKIXk265LkzYOqDCZuMq4BrDdoqnsYvVYpxpzLij5ogyXsWJrFe0YudM/WqzaPJ
GK33MR/RB8aVmXm/WrP8SsA7GPf+g5aHBH7OnzNh40TMoTIFL2Hpgypp42Kfj5A/QheC99BMa4Az
h1i2jwxOPobqCpPC/JiKXSMMcA/VwdDjY5AejTp8oNNNIDngDGEAuAGQn5HQUOScK4KLJqfj4DSb
BgGEaMTXontinE+CdjXR6h0Z1ei1ox9jk6AyC7BuL2WyT3u4Vaj2sSjq0TkSWBwEuBWJJ2NHF/Dr
SGo9jAT3o1HY7RHN2+gzQneDlEzWrFtP4GVg6OQnR50ul0UGRagObdLivO84Gxuqss2+Ivdbd1sw
E9J6tCN4Gm2dYH3WSzjUpQs/BTJQ75LSbGoaeZ0GQCXtSTPhERQVbGJUId+wrjGIV+WdzF2TIPAq
CEDY+rYLHrgZMVRN4DStGgJkEeE05NIJYJzpEEyxHz5fdTn4OVEsXLc1nYEAMMKvyWdC7rOHUqAc
D6ox26kKcl7O7W+cOO45A6HhQ4Z6D6LJQhPpVAfyun8MCADWfmwBIh496zUAR+NVFoDY1qMCauuc
tdD2Cy80P9he+QmBYHqKSqbAEr/0OvSG+GJUzbkB7voI24fRV15/ifKi/MhPcqel/mtd9RGpeNVX
uyOsObWred8MeFTRofqg8EBMYAB7YtKenKWjjysXJOV2cszwqqXepo2M+toChNw1rfbac/rJI2bt
8aT4ySWXL9cva6LyzHrt1354aDGH72fxhOeJhJFi3zhl+RhFVAzrcZV1ib2ShGoxKbcNpIow+gs/
u/SATJgsfRB6Ky4CBCourJY8GtKEYwivP9WNZY3lzkrrClO+6I+e1X7JKRyBIWtOSFnDHec9zl+W
uDdhez2EFKhzzX5wAbLKSXwt8fWQyOzIc5x6dD0FLFPGUvukdx/FbN/NvhHh0detPTxyHdqEZ+2S
Ab9O+jJQVD5oUdzjo8JlWFTRsyPxDM++e+FX69exRT2JRAhn6yaUlGM4LFjn7bNM+PcfnRH4st47
7Wa5bgSa8cGbLPPIQOFSJAG4zYZ3n8r40bWhLwEN2hXl9Op4CEbzwEDkR8wUheq6WM8ITzf6kDxC
NuS8NaLv0JHA6+W8jkhLAN3n++uOY3plBgrJ01wTLSuJred+UuOzVSQITZlJoR6aygD6gUiV2sQA
lgAl2jxAIR/Nk94VXDczgu58Z/6wCKMsStczAdp/iK4an8SItvzidqRfjeKlyL2dlgxYc4eGdnBJ
uiH6N+aUpSNhD3xz5/RbTIECI7k/5qvesGDmq+3c6FdjiCn6Jrao/6zUkLqSMPzj3WAT3uo6Bsdr
dsRKPbtGvtfBH1a9/dlJKkyUMjXsra3JXTblpJpVmXeo1Q5KZzQj/+BqMhHNgiNnUf4siz6m8zn9
FjIHJ19iZLB28dMuOqYaCef2fVfSremi/jH3y0vixXyezCSnuMy+TtkYrDQTAv+StTUb903mdcw0
NXfrJDWoQpuIIPj+85NfAUBD+4RFdQgeHSXjzJ4jp/9QCxf7gtLNCdUvHgMPBG5tnCedLJt96Q3O
c1fTVvF696MYs+LF86fiZXaQWgfgM3pAAIWdnIgwn67hRP68pfgJSVFioCZwqerTky9C2N6tVvLD
dVQypvw4Sx8l0txmxkobteyEl2ZFcVU+wwbNyzI5eQVwq4RASILgrKMccjw0Roxys5w+GWAUr/C9
sPh5NkwGkp6imatx3cDpIb5AxS1T1k2prHSYm+6tuLlzcXOdK0LqPI7kDTAKj70iCkRjqK8FwTLu
nHwiqrQ+443mdBk1eDrpl12SNL+a8CReSw/Wj8MY4Zi2Qf/oad6s2g/tr2OCyw0mVD+38hlqaLHn
L5BDwg3z1yInCiGPta8Ykcu1dPUeqH6YXrlEM1Hy+m3JYPxrUFLj6aI1gdnycx+Ej8htne9ZOGx6
jEIG5xgwV2Z/yQP8JrWYDrAOoVjkJmTAFsevIyikp1345I00dPqOIi8TamdTBE1yBB4KkDuT8wHn
2byfc04dE2IZri0E6gBtA7w0xHvIDHtKHDTvsUehS+vsK5zPlHpggZHb7rSLU2vBZmo8uWGy/8NE
XcaEEuscSapguvP7RO/1F4ptaPQQlJHWOp0JqaChREBD3frdVm05Fe24Lmuda4slA0ryrB1q2bVb
OeUvIXOEddwxCwaGGK1jty/2oHfWtj/Fm46R+eMY3E2x5dzFNY5Oodm/EqcAMPFLPrbttQM+Oo7a
/2XvTJbcRrYt+ytlNcc19M2gJiRIsI2+1QQmhSTA0QOOxoGvrwVm1sub99m7r2peA9EYoRDFIEH3
4+fsvTYWVd08NxZZHF5g2McpU9q+a0bvOnXl1Qf8dzGKgMxOXZ2ZTtZH1szraGTDo1m633MQuqld
lGFNxxcYrtS2ZsomZag14Hp4GiSbsUwIgVb+8lO25XiwYxs0GM1VtNKw+VydAW7XpaSgJGRDKyGv
lg/wKSMC0SUOHJ4UsaXDgNM87SnRISve3dpSARlwjI3cJ0P/3lp2s69ID4jG3v9wmxzSWJNap0LA
aZsbwGamyTWmoJbAMX4TUD1xjk/PvFvz0SVYD/zpuOwrc7A3nj9PmwDPQZQn+oJHPX1kiQAZkwUw
IugOy5qfT63uHedpsR0ZI7WzPpxJZL/Q5nQuyvj0hpKkaNk9pitNBW92f9WwBRLSSzE5SRU58+cc
THdBFUB7Aprg8PKeZlF9FIuPAdN1z5lJiFo1T+9JpdUPQxtfvHTgEzi5hJwqRjb57N6TgKFBwXY3
ZPzJ+4XWduIxsbGnQeyXuk3PvRieFjenk+78bC21qxwzC6dEo9jGV72TVrWe1EFjtCCe+5EAd6DS
kes6CSTC/kufCMpD4yFCOWJwg17V9SIqazVc03Y0CSSgk6Yt16n1nciaOyvEBw6pe+0cgNIgnqXH
XxwkFdBTkmiJIwf267fGYc55OWzbvhOl7312r+T7lU7c38/miFBpzJ8TZYq7bG7Mc94boYsEZ4ck
CA5S2tTXWNsaAQfIwDTdg2YLUsk4eKY09Mi81qNFcvynVdy8s9pThevZfrGy6lu/HGchTgOenTtX
Y9ZMkUQohN4RriEAg248Jk8PqWQ5tLpeu2QdXJzcTB4mmPys81h4beBPgxxyJEicEhOmElt34fWj
sHXPKfFO56EOXkHKtcSJdDEskMp69WxMNmA39gYQGPzwA0Y2/J/mWcXZL9Le3X1TZNqpGp6E8oeP
cdY/hp4d1quWKkoN3mK7sI2ogS90TIZ0hm2JvQdV66ORuVZEfnmzYonGO5e44gZzaZz19mVJGu8Y
gLewjSy9OHJlHVdmsCua2AKiIRMuQi1/9HmIUJCIRVJlFkc6Vh4y5UflHQTn/7PsU1ywweyea2rG
uKdxlI/wJTnhtlcHjdAJZ3ZUObVxFan7ppf2cGCtemNUodE8r1u5V2tpYXQMfE1f0l8yufpMvyHr
fZ7sjeonsWN3AAY3JDmNk9iIbrLjmwq5sfMxssV8MSg3LtZ6I0xWZAD053iiImx0v0W5jbdKuAyb
G2G8TBiMozjTRKi1Zzqp5TmxKmMrJ+13Ebcgy+DKvFi2P95reR45/qfuzM6L1DqXaCY6XlP+KfSx
v3qF0V2cIT7ALNQ5IpL6wiuy0KcTLz0MIJINF+Z5fp8jKSvLcwkH5ZwmBYFbEGC2rdFW2N8hMFSl
umqkTW1TcAor7GxQoZmIX27WFntSdeyTqxf+Mejf8AsxOTAydLNeLsuNy8ZOu9XkbreCTgRYpV1M
ywLjPgsGT1Cd4IYV5SaQoF3GhKafl2EGMgl9OUJs2XRTG3eHZpCQKUdHbWq0FJjH2V8WM15z7vpm
uksd39hnBYP4sepfTUtMB8haGY72ihHTzWSLLXMBPYH827vv2k7ew56S97dlp+ATjA4lP3jqnqEl
tXrb+9Wdt46pbWXIq6PuzcRJiR9lhc/IfWN+ZuT36XrPE9qvfMW1Vf0EjAdEnGEGY0guJ98DNOgC
5IM9VkQ+Zey5c5WDAjIvjmlWclJIU6asHifQwHqFhM82aev6Dk5Kxs6duNepV9mB1MhrTuRrQN4t
SPc8PbZ6MR5Y9yCw4kKkGVvKqKiX76lnJZyQywDeh7hWfad/xvCwwnQiqFtfjIdBcvCH8gPDhBcS
bnxbRXYHPqvRi2+TQWhHPgXnpnKITSQV9i3AyEa9f/J0K3npeoOGnZrPiYPsDloW9G3L/5pTu4Oz
CUUNMz1hSF73qQD0L25PXg0l6Z3RJPHVVmBRWmfc2TRQTiOlnuHVxo98IklblEwPKEIrn+4fUvSO
2aZJZycaLfIjSV0MXrIqiIKU6Epq14sq6CeMpXkyjK69b/X6nhY9tEOz+a5G/ZeTDF9OXdUHgNbz
C7DaM62FF3zy4jD1NJdu18PtyoBSEdmUHLumL+rQLMv4CGOCz3kiuOJljq8ZjahPOyMiD757rDiZ
zinWc90CIt3SKmMO9W1Me6BJ7BsbhvHdJcmMFwbgOmhA5jkjZ7c9nS2OfYw7gfNIkCulfWxrOhWZ
WvLN2NXqrQqcX5oEPpsVhY4uuyfieKBqhbKzRLdF2KqZKgmfms5R/deELOVadlInmaOtw7listnB
mYkA7DtXrINvaV33L5Ue2NfUMt/y9tFl/v/sknnwAkqFDnUljIiAUmQCq7jWvmleEW/8qbO1kDX9
oX696VdvX6LVRGYlBBHEDkkoPWzko0WYNBC91UZzuyG8693o8iJUSDBuaKsBUkWx0Qu9Of1xN2es
fSTfgmZzfbrdkN6GZ2k9dt3u6TelPWiiOOQjTyDs6j3AHRvktEvAYmz+uF8JgjWSzgKFa0LdullF
b8LN2w0AfLSxbns2+lY/ElDyM++xeMNM5gGm1Qtzk5be7hl57bKGu++Zt6rBx9U88cfdmzL1ZgRt
PVajVOLoZq78Z/L7cvMcrF/evne7cbxU7OBZ0SJZvaa3B7g94B8P9R/fIxYzhC5UH0oOYBjm8iLe
OWp6u/1Yfvve7QFyveYp3Z7CvzxgDpVuh5jx7eYjrd2JN0LL0j/NpQRbtCfAKwu95g7tzGjB+YQ0
ub1ZdZndkUS8Ojn++jJONQrV1VP/9+/fXv5/+d5fX/71762bUeSvR4YdiuvMrwZKe97A9K938fa1
pjW8E+QBn7j4dQaXAueLjf2FsCWwHb1TIsgI8ggOQUDr8Pn2A5r9IzBlc1SeauT55h2+Pa63AMWk
acn/E/+Htfh2z0h9Cdmu/7r98O1bt5ubA/l2Twa+xARbH/96uNv3/3jMWtH4sxv0c7fcbTp4SKhX
D9Ht3u3m9hcQfOEr5YO9Fc1zwPDz2DcpHdwRUuHNnV206MmpizZmYhUQ27jG0tvl9tfbWuT7cf1Q
3T5JavUX3W7G9Z7tzjlTEpHuIFKrU9tU6mTSnqepx5d/3dy+V6YLJ0ONrnnek1UHYKje3X6Rm875
djN7XbJL8k4hF/Gr1yAbkTqhFygcBsjoXLrNqmtK1cbKu73nAqCYBe2+QJ93fulFcCRQbPkv+JWJ
rondKCsrxRbt7su2/VkKAgOq6snKacFOagd3leo0TYDVJgaygzmiQDPPvsMRn6jc7cwJb8Po8LUQ
5n1pAt835/ynH3DeYRD+6sLZtkpCJ9qBz7RW1e/+bB1HUi/I102TCNjl1eZyg/uIUC9pUR856s1s
nfvezJILENF9uqzNZhFf4txNTx5PcDNtvFn+oBfHrJzB6AYBWN7EvDM8IJqMjZT9vOtjuv/EZtHd
7He4FEtELbl7jF3rGts2WNThqtbZ8AABR7oZ5OAAypiMt3Tr4FsyIx3m0JHDu110D3TMoiF+NfTE
CNPZ/2qc994lgLfuA8xp+RerdcgQkN8nEVGm+ei12vlrWZje2yVvN4NZfw7WQB/n1Zy875oe6ZJg
GeX1X37PnIUEFexbhIZvyDEmZm1mgpOaHBbYxkE8blJngNU7EEyoxZhR6QFdk1h8a0UL4GkoDCBH
6gh59zFjcjMSTrAS0oXPPDGZKeUrGzx+A8U0CK3CJv2K+yEjGXM/0UC1e02tepSFoxvp0mPhPxeF
uzEsXjnJSQzMwHjEYwtQVs7pvkkL5ueB8Vm7EeCCdGOVlPhNF+/JlHsU/V0FBW1XE75pB0ND2oZf
hj3BTJxpC4m1ivKLQaDLcNAyohixzUa17cDEiq6kaYpr0FnPc28GxIxBL0Qb8USL6srvLjfNLFAU
E72798ASqy4wNpmzAC10qzc+nb+J/ugX+qSZZMBNgX8kNdMBz20e4sVmhkGq4TKKducOJKKwxPOR
NY0u5NrOQurDOqQvv1H7uG/eZ3Bh9KTFD9FAWEITHaKQjHeL40HFLI2n2XN+xpDEnekEdxYEUc9r
PHQEGcZmOTNEKeOoU/bBRuS11VHu7HWtzfc9vOBXEywy7jhtxpbfmlGVVnrYtTVhaZD0iFrq7RcF
agknY3VeghQ1QFk6L0tlyEem6vtlPTbcvpXkRH0Nk/GkV7PGLuQEO9mSCoWH41ouvXf0MiIUM5t2
wZKYHjFwynvRhrRlgh6DLeoEgk4nflGoi48Bh8RN3VZ8QC1BpJ/rGMh9bLJR+Q0IiKgebbdantO0
IbcpgwE6x1Q8OpdNgMYPXQt6JYsxGp0JOb4oNcPub7JXNorx5XbTq5NSUn/O6ouIeaSstX62IOc4
Y8XTC+gjuv2A87Vs+VUIjOwmsVgPglwfHMZ7q4lN1qoiOHjesn5MNPGUpN4ptckaZDDrj854bheH
GUE/wHrynqze8p4UGRJzsYwPOE6e26r7wiBK+HFPwIWareretfuOg7oxHX0jt1g1OsQ2taFCo+ya
XRl0QBaldUeCXDTWVX9G+P2deiffZ7QR6fuBVCsqm2zI7K1sMp/qn5j4GJR0bE4vCD36jTmS8WD4
AaUTOVkL0K4WoM/VMWfItCZyRYWuYe9qJKLAVHAwR8IXrglCIzjeuNiG/diOhGZobqJ2tKvkptbe
LShSV6v3LwrdFQExrQhL8G4hTgmC9kS/qtXLdIc+/NdcmM8oK9LnnvZ8GgMxhlM+LzJ4Jn6XdSV/
L415usTB3FwzzXi6qW7ajq6kqPVTsnSH0eW///fKYmN1DPxNuO2juvIsBzeH4ermv1otltHMAuFZ
zRo7nh+A2jW7vgTRhWbw1Ue0+KxKUPndMu+dVdyhXGDN//4pmP/J7YE7mgVVNxwDRIxurdLnf0II
BnHaD5inmkOpIXeKB/Peg4QfkocIdj7zPwuT+hxBQLMnsT69swNgVmYJnQWm0la2VokyLknPq9hU
H43yfvSTl57h8pHjqn63qkBv3aj/5lmvgut/eeF8T9dxT6DDt1G9//1Z42YorKxWvHBB7+4Khzix
ZIzvDAuoB+IFO3Lg2YdqNI4jpNqIY1P+uWC2tfMfYpovsbSD72rXGH76wzX1t5pmDs0f5xcCFcdm
/aIEphvzIFdIeynE8od76r+kSK4+nv/0/AMTF4EP7E2HivP35z/LDM+M4dYsdRWlu03Yj+glvwT0
0RxB9RFVRrWy18f9UngfoytYHuwrpLV+V5tQ09H2Xyb/h0NS+GFx/Y9g7YC0WfPJJ++B0NwmUk09
gTxNnajP7Du7L4b/z2z69X9nAXNXz9S/YTbRhU3/x/Z7Vxei+v53I9jtn/4fI5jzD6CdLmg41/Fo
la5Wkj+NYL4Ngclw6ZaQ6mr7toXlo1of9n/9T8v9B95ExosO2DOTf8a/+tMIZln/4EdZRE3KV92g
A///YgSzDHP12Pzzx4yBg2lZAZQ4EHG65a1As39aHOCntmVXyOwg9DWAUTWvjk8NqGfjrmrM4TGz
vPQxyUAdlgY4vZ660Gp066kaymaTl8twcpi2QiV0nxqtxRMjzWovFq26TDP9hmmxnYcxRvHQjA9A
bhn+VdkzkiZ0wQLuplx7yFZ3DQzSWoVOhNsA/KwKJuQrJEGdc1A/YPTITOwF8T9tQPDX7DAq9PIh
zBMIg7MRW08+DoB9bxrm2akFwSJjD0AfChXs55YOpmJeWM9SffWBBszO0HjmxKvYZKwcFhhq61h+
+tC7LkTXqT6Fj6yiRWrcdOyGQCTqd/JeSCBKPQR6xWo3TYZXhYeeACN2k6Ff+ldZ+gOhe7SfG78h
J1Q30lfabyHJ6wiSF/q8qr6bl8c5Tm2iONrvgRdUYUZ/1GhVsS+F418yd0mjbtAQh5HU3Bt3ZAO9
B6iGyKxIQ9Jgx0uAdMDP57OMKVd4sd6AtxGUhOwzC5aXmlTEneaMXei69i/CXlbusX0k9I8R6NJ6
ONLUtGnHsGJ4Q4bVBIp7DHae+Tx5JvuwXe4r3ZB7zZYINutLJofgTT9nj3rgVA/JoD7iqZz2pYJU
NJcZoutuqA9BlE8JZO8JGUyAM1ixKj/Yany6+TPKIVMbtyzSKOBXMN2L5iMYbfJ214Pu39ICLFF/
++ZJevRtBrvL3mIk2sgXcdb4XbqxW6MGCfKTz1ELV6+0D97sMk8IYvICautFkobQ7TwJhiOV975Z
mlvPiRvKvJGi0TFV1ACs3Tu8Ofs+SJngzeMe51d3LFSrka8NK6oqydzQMqrzPkfzojVOejZoZ9dS
/9FoTDjnpLUedXgfY2wdb+YSZwg45fOgEOAFBZXuJifLZObnc1YJqSy1PUHAQdS72DhIKrEemAD6
zK2JM4H29K0jUezSrDcMa89xPopDWiEn1POC6z5FAEMQdhnTofGCJ7YI8+oLZV4xdZLnUiDGEHb2
nItmL7iyTn48++G0wnhpza61JKQs331U1kyJnlZ8KZnCdmSI4UGoOPDrIt4lrSRd9TZXTNCllprn
nbRR5+1Hm6TVwgvTBbNYX89vBMLSieclp722tFEWr+8pVqkshuhklgRSW7M77r2h2cERHTYvk6qG
s+rSH1bcF8eu5YjouP228kl5gOiLZqnVosWDqjovT5Pozy16ngdPL4G1GOuvP5toiSzGXEojm7C3
oU/268XaxJRINUJlGMdNvmOU5dP0zd91urwPJKUgXM9PIubAbYJpTeExntdwbCnXTqab1B9lbURe
JxHdsgJf+ey8O32C1E0a3t4olsdFmfMRriYXt8jOqBzSvYWUapdWNWqcgU7C0DP+zLLU2wwk8yFW
KfyQSAg+aDbLRFc3WBkxcN1ZQrTXjLNY1lXfbLsFMA9IHWnzVqpXLSh2vS2Ga00kwGbuGOQHQ0Yu
hdXTiRKcyYPlrVJVc+8BT/cMlNByUmjTluDDDxgSLpVXciosPw2Ya7Vrx3uCl+tPgXZ41r390GI2
Scq+unPJEH1iblNuC69JL968uJvWp1fN/N/bwrF3yZUqh/ve68xHO9fvTVyP9/7kEdnFxI/RNqeO
hMC+Fo4ecn3vx0RQY1s7x6TJ3pIpWWi4QMyvQhJJsyO9BWcDBkgcR3IYQ1l6jMTAb0YiXXuOppYd
skb74WT1RCqOeV8Xzt5OaVO4uosFq+jqHftQfXHRhlbz8E7+q/do/CJpyLxvuPp3qS70O7m2d6oV
BpOocYiSYDG3yYCVUIw2ynRpbu3W+56IOHiz4jm+szvj1OXoi1QTo4XPmIZNWanIkdXIS8MnvXc5
nWAKUg9L6tffMmey7yHKveKIOpedO7zWHkmcsW1tDM9H/kWWATKH35kIBgS05rDJZc0UkEgIZu+L
OJS5PZ9bP/8oBGwBfJJnP05DuAX5Szd/NWN8P6Sm/5pp2kfpDeem8bJwWVs/uTkR0JcO5tbEcrAr
S7QtLN7dnZmWp2TGl4yB4duCmovYC+I+ORDth64NKC0rIlqSWW7R0olDwBUf9nHQoQ2hC279hJkb
vLVJ6xwWPaFpUpAWB9PgOZtzE+ayeFI6WWtVxx8kItcStHhJjHdoNMF4tiUZRExjPuLUabfQvgGG
5em4Hf2ljNSiZRG5o4ge6fFHbmoe5OLUL0MxWNtKliq6mbp8azzohuftvc7rEVE6+iVome3irvEj
f3HJZkKAcUwqfQr9FEJ4N1cJfjdGBPS/v5mGTr6ea75ORq1OIjMeGMwkWwi7zpPNNZRM096tyQFk
wokmDJp6xE7dhCYCvZD+w29znr8jyDPeZuOsj1XwNhfTE4XR94XOxBadZ7AjX/I1GQN0tr0+yMsC
KLbJ/e+pDe251qaPBhCzYaGWbBtiY28eR9s4/7GReHN2xEfDrph5MJ5aWIadZE/E1WNSAzBlzzty
cFJblji1CHRezO9mqzuPOefyY6G31sXMLaIgW3bq1G6TjS0r/9D1g86cKq1foH/DSPLZ1gezszZl
jW6jsGR97pgsH+syITwtn096XPgHPu6bKp6+3OIJBBRWVkbhpD0i+era3HjK4el7/RicrRaA4tQF
J+lMpEFb98lg60+oV5RskrNtiFM3A4Fp0GWAk0eprmIkG6krN45s5KMMYprccXypCUndpjkeB8nI
/wJ38uS2aGUyeLSM/Ytf7dJSFSDsxYL02JZc2Zjv1FOiD8+91JyXzujX/Dl9ixVC3/t9EmnY5C9l
9q2wcOT7/fyzA5xOQy6mz8lAa3UwXNUiSGSQ2Iw3Tp7A+9DrYTP6BW3MnHSmPCm/gdigW6sv24aY
5q2bm/qdKLj266ar8J0qfc87TeJh8ukT6cDSSKTUzuq15DgtmbFd/FWa5Q9EwaHJ8DNaCDP6iniK
MeJ1jh3afutvutFML65T/xpwkRGHaezdlEA9advVUU5+94B+4X2q01XZ+dx7Wv0M7dLEo8r0xMUV
8UR32tjrbZuHUz5UH2O7GxRLm7Y8GE7+5WWUHbYpQyYpHpnMlgjxD3VRutCW9ILPynnCtjrdI/35
7tjpEJXLgbm93OpGJh8xkNIk7L2zXxR7tMTGRSeEyS6qMwljvy3HSi89xHQUdAubgiesbYB9lEFy
mZ97Gi0Edsy7ymhSqrWsfygptZQ90ZzPhgdq1vJS8ioyUEfiYNtJcUjhb26Bp5GkZCXGvvDct9KU
ciVy6oeydpat6eXOhlFof84ZwYwWEnC7qJPD7M+vthxEZJnxi6d14sBsTERONt3juKcg6BZU1APN
657PPPOLrWtqL0TIYJbtPry24RHCZsza+8audlYyPQamaOmao/DMCFHISXMgkpOAKfPE+NG4azOS
kihkCEjvEGiBg1dPpd28pXawyQenOfpjyd7ZLE+5QbKlSOdrLbqNSpR6qDEIDJYwjlLZ1lFTwQ7M
wRhaGkV4N9UkBchc36dF9bMiLnYTa5a45NXMrGwm3DrtPfuu98eB3c5dIk5dBDZrFmEgqYb02F/q
bbbuKBKnWol353grhni+NGuVTxx78ywFsYmcAsx7pCjbeFqCi5fThBsKQOid2Tx7Kk62whCEIKbF
I1Pd7MrfnwrXR/GT4+MGhFRuhYNPzJhGa1PZxHndirLJmyD3ptjyYtcEKt1nwVmfym80klBKaFVx
aYesZcKBq8DTCJR0pgp1Lgb0gDRFyDVEbAUgNg6DwuTlEgiPg57/ShXOc2dh+XNrZoM6uyX5dfEO
+nw9PVkB7I/O4/S0/qUY/ZSnRThU2cxM38hNDJySHrnGZ5flOHX1noh5MigJIBg2LcX2fiCeihKj
Lagqg6NmUfgOgppa6yySZEs46CVXZYuiKWLofMCNTT52B1UucCS485HpBR6QeviGAofLjnPAxnX0
XWar30Sn+qGkSx8Wff5lmzofSKsZGTfg1czyVNtWtiu3ibSWkDBbEQWBTwhmkTMUQlFaBOPRTOZs
K2Rv3uFEzwgfJc4JFoLJJUDGa1gk2UeW+wltVQLUbssAb91OFm8ZEvZ7uZAwDOCwO/Ztvl3SJOME
NU0HtzPs0DSTuwCD9ovRVB8BcQaiHoMDgze486gRwnhW6dlW6hlHxRjVve5Hq4STwxU7neLAoher
8WUQWP9z8O55V+8dz0X5E2Cc854bzMFMU8DcNflQsoG7HdV03EWepo1Rkc3vQdYad8iXkAJL8tGD
9bLsoMoYq1WxzPNrMzfvIg1cLj8ke35lCXQc86csyf4bVy9+Vsfu3pfM00lf5g0V+cdABtkGuIEI
c2Jp96Pv0k/WqpMz1XxQYjCyhZslJ1vlZzi+7dFonZ+G3407hdCbVAbi7CtRaAeVxPCeW2mF80iG
YCLD24Fb+HOO5Kp8nuecV3w0ftPwJ8gxS7Ndmoxfs9Pwdhf4Ilob9R6Hz20qcd8HZesfhrVlh+WO
wrbUSTmdtWTftZ4eNnnF5BGVfUhEjbWHVyG3aecfpGyqg20EaSg85PV5Y1LYGe41N0R91WwE6B7V
ii0YWBhYLNONdL6EpbaxTqQj3l0TEUuPZxrNMBNA4jqMTc+6TY4CTgdn/pLLsefceVikCq7NmCPg
rarg2sbasVG5PHQqs8KbC5Qhmst7ONMgx2Mf0usgVBCadmUu8RX0/DdOrvxAMcak3/XvvkdaZ2M6
/UNXP+Bxi9jF+/uY/SiyaeWELVKzlKZVNFhYjIrgskz4V3uGKHCtyOnQu9wIdUY+oZDLLz9bjFC1
CkNvwyEsm/1LYWrGi4sT5CJQzWNLbFrwExOSfqN6It7mSORKfw/WtsYAlKSRS/Rx4Jfy2FV3KDXt
C7PG4igqMja3XsUs0fAQoUu6/zsDSj8wQBBtZYzgQ7ML7MmyZBLpVMad3jd7eCVhTwLgG4PcaNCb
fJ9kqNbJltXO0J6xdS6XJSDdJm/yO04EfYRFnVFckeg7XyzNFjt8t3UtEwDAugWqztQZM2Svbter
S4OoeJzzwzJ3D3PZz4jYJvKsY/mCdbyUVr8lOde5cu6Isr7yH3qlP6E5Xfs5b2iqrI3u+i4EhLim
JipZVJErIpDL2/eaiDwjpkVPlnTUxs6wq+XE+tKZ44GYGVCu+I21xX80Smk81P63keSSQZ/qh8ZA
di8h2OBkc0KN7eCIrXfbDfbZXirtMKOKhbnhqn3e0KTybC3gYyyOs3FF2ZdeRT59FL0m3yDD0jCo
fvSaJp7tQnzE2SoGjNNvtx0rQzYXS0gEBkq9fb1oryONmMVwu+c0Z32xOgtqDQrkdOjHiEXOPLKs
ULI/WqQRv6UWUeOzBxYILzigmB7xbRmVYjTvJ90mgFXGSVRzkfdMd1GVuLU8AJyCXoIQgYOIfgg0
Lmr26jtz/W2VZiFdrWwIEhmpZVbqtUcxR56i3ksmgrqnmMGgnVDOtZlJr8lIfruLNz8wJD7oMGue
FCWgOT+VztB8ZnT0/T6jd2SR9eWrgt6UTQZDlf0mOk6/EnK6c0q0nfCmzCOJyvYmUOg6e6mndy6J
RIN/bBVhe25G7HYbIa/XjlIs+Vkoq8KPTtBjolrviupaO7T+8Fwzb4mWLmd2UHYHwAFVNKYB8VR5
VodkOIlrMTlm1KDU2SSzmreBsu0fw4iszT42ziQ/DBlsbIOu5oaV/J6JfXoospgSn/RFv9aCq17/
9FUfKdXO20722N/14DPVeLV8+jNbir0EP/LSPRBm9qQvOdG7CNAfqGymh/abT+bhfrK6NuyQudhx
XF/KUnOe0jQNM6m/p2NvfUu0jzjWBtKWHPAIbnx0SVw+Z35x4peZ7l1pM6o21yQ4Xz8UgnWeXVwL
NU2jGVMSD5U52MqwitxNxqrAxG+Uo2d/roY2CnATsGo2ChwR12y9NmutST45oqOZ6QNezBi87Rai
dre1TQIepsg3mT8qzG+0Utwv00pxaJJHeG/bCEWH6QXZsndvT0cIIs4lYF82jSk+OFKVW0nyDcW3
XW0WV8M8X6psVxLhQb8REUNZefwnWcH4PYZbi4tbbeFkaweB0X1TDXOyr8jp2zbjRNJnL5O904zG
5taxGJHWMRX3ykgTcH1p6Pe7MdHKfdt1+R6TWUCOEYGKwCVoAqUPtTY/1Ran8cIloJsApDegkwva
CAD6tv81gnF+zjMjeG5sOgSK3oRvP0yMYsH3YF6j5ZwRzOgeNUy2W82P2+cUyJVGcXedkvwdGI48
sVyKbUmf4ZH+yLZWdb6bFkXqJ7Uebf0EnOxsYfefQo0BwWk28D1rDGc3oiUofjI/TbrmuBnd3VD0
4t31moNP8lPrfK3RlGuHww+h0v128RTRsqT94SdUzqkKjp6bt2vS3h0KQQpbWRWPmaqfXQb/EdWX
OhazfUepkxwTPU8PQYqSgLhz0soKDSByTQpt3JoueiPEFsNgnHBVd/SCO3sTj4zXNBypvldRH7FX
ZCazCEwnP8ZGMKluNPac2XhQJUg6XyMbS0OauORJJAhfYMdBAayxJN9g1r0CpkIwEk5m9iOX7NI2
8aYoS7w7T2/laey2atCtjcxoG+fFk8aA38oDdTLWG/2nghksSUI73MC4vXCedVooexAB37R2tZDX
LJODUW8o7hfyuOm4avyQVmX6yR/Sw1z6+rZrJwz9o35PBWLtbwhqT9rt1ke3ukUBVx8czHVuz/bl
kSG8JnOY0EcCKn93gKZDVa1SH8hYMNM2Eju1JpoOJHqdFNown5eN3m1HxCWGWo4VCDocDfGTfacn
yMV1TBVycFHFLe2jHa9WxgIaqIbwend7nvnoLvy+DmdsYqq2usXrH9Sv3lBfMxuYvGrdsBh9daCk
ZnGtAecZwqnDRIdO8nVzqN2g3dmMDqmcQbS1iwRIwg2qo01ONNBxbmkOTlMudyUqoQYysDPm7wRP
/WzqWrAWJZdyVchVgqOj5RS/vXpY8EMPkmOxjwC/q/owxeKKB4ToZ9V+4QNjF9VoVeW4FoLPJf5I
VyKnuXiEIaKIcdZcT2LFeBYrGj1JZzO8UYx1woRJVFX44Fbe+e2Gli+OEOYvRFLO4wlE1f+m7MyW
60bOLvsqHX0PNxJTAhF/98WZB5LncCZ1g5BECTOQGBLT0/cCq2xXyX+X3RE2gyyRlHgIJL5h77Wz
faj7m2xBkk+jNWyrePjWxQFwbyt7RDQt1pR7RF7jFhEDHiHH9NfkHQ00DT0dIfv/3VBmD+WEIM1L
SnfTJiQkwQlnOljtkEvCpC2KmwXVRijL2l58lOW0zWiyVqNFlCgwh2pnlME3JC4flTPvO0Xmapr/
CE1jZ1Y9KZOo8NY8JcFMBcdp4aMLO4p3Vmy+hKbs0fohkZv66YuLWWSFHZ0qMN+3o3FtR18cJzWs
Zh/p1zoujNNETNsqjMaWsRu/iLp8Nu3Z2WjTbH9jvvvjFYI6j8DKvf0EvHtOWuycNjxXAzQ+kap5
z3yCiyeKXnqnt56rmVgywBsHl0PgKGss2BFe292syFfPSZv+3JHMbdWc7XL5u+5uRDKBU/N19u5X
HUAsqg9XtojNhfsUGyP5oYa0T2iOXqxh9LZm0hmrEW0va4xonxkDZ7aOnLfJQ5cuEJGI0NnYi7KW
idVkrhXrE3oZj+Ay0p+5CMgzFe6IB6iKyPJlTr/oJn9jtbeqwTFuPvx2XVqo6SfmjMjqvGcn6W+b
ST4VwYfbvTRJ/GBMcbiadf0VQ9nA5IJU0rL0Ln5hgvHX2c+ReHMnQAHtGQancICA0HL8xWJtLKLB
JeybsM6ucuyDKqV1Mvji2CqXgePCHCs7uTyM1zYi0cPARUlYDDPEnafp279TpgSevQ3aloxpw7kZ
cueBieNv4HkD2QVRgV+IPefmLc99RgHsPY7tdY5AEQWCo0BCvmDc8IZ1/bX97sd3hfD01ghvzBYJ
fq+XptrCCNo+OtI7GSTehVP/oHy9CFxR1aFSD5kFeVpvTIG4E1frcwZ1NzT8Z4J0QCPEYjvYaXZw
FyT9CIX9MMxEHY5YCGt7YTrqE2l5vMReieaw1WyENBXvzISsrlERMtFmybz2OmJeUWF0tIO1mLDp
TNW9nxE5arFJKjauVQQbGlZzVWToN6OI2R3MA4JNHzKLjC5dCswMJJo6aB5nHuFT8hgxfqJ8wb4S
8NiJbMJQY5tY1GoJJ2akYcICQI83eQQbk6KaLnLs8qDibuOjwub8AZKEonSjJgJYm9k5xI0b7CMa
IuJqhoNNWqteYlsRt4JEXgKCTDJddQ0KzUV+f5AG0dfwRzDblYd+WIz9dU2bZAcf5C9hPP1MjC0s
lGiS0RfzgbWxxMpCi7pNPPlGQYxzDU+4v0TQ6s802pFc2qghoDYRdkviANa7JbxWpMQQuUugrQiJ
tmWHQpzgEnfbL8G3gSICdyYLtw/xKFFPMsPDWhbZFXFKoLOKJUJ3hFS08kjVLZZ4XTy9L2r5snCJ
3vVrfjutcU+FoJkwhxeT8+efiQtqOdsd3ONb4luvNem+o0XMr7UE/jaL9BwY5WPtIseJwiUWeAkI
7oFKcdbV9CoWfSEhwmQuEjXvnBDrjOt4CRq2ywIPNA0qMq5iVZFGbJp8C8KJlaMvaokr9pbg4owE
Y39Q2yhhj7ZEG//2lF7+5Z/vDfnXfglClksk8kg2MgtM8rfL4mW8J55p7eFPUwqu4kThqyhnGM8S
s2yVOGnqZq3gbqSI/3heEYPQ1Q9BRUQzTel8ck1im01BgPNMknOwRDr3af9qyeKrjgh7TpbYZ2MJ
gC6WKGgR2N+CpTpxt8ESFW1/hkYj/jeWGOnsM1B6iZZuiDZxwB7stRhe3CV+muO8WpElzjw+ABnR
YM9aFYrA6twnutpdQqzzJc46W4Kt4f2Q40DWde1goF7Cr0cc05/PbQZY+mi0X23TeCLt6wIDFDzu
kqAdeYdaOA8tOpy9bGW4Vl02My1jiyD76aLbfMSIthtNj+Wk8vaOXb9MfRpxeTd3WTeebSZCuGrj
7WQTmmk3kCpSRRpY4Y03/CY7hADDE4GXFyrbe7o1f+O7TYMe0sMTmJQ/XcEBQa+8IQANa8mcv/rc
SbWGYRVi0wWMdeheMzSXx7md5LqEgrL2oh4glPmjHWqqpwp+JSdduE9Qzm+HMHxsaAFRprfNhYlo
AyydM9k/hODbCb9UI0Ef454oek7BZTBnyyraZU91SnZuGcf3nBMhY0XGGC6bbegEQglORhG1R90g
IW/RTqed9FcMb4trVZgmN7Cxb+w63LtZmx8ikcg1E7vFw2bsdOGaR9Nvd2XUMi4o/Pck92F5CYoY
OV16ViLnJvGZJqC40clw6SJEABQmeaO/hmn5zeRXvPL8aVq7QpOo3rB/Hvr6S+lZXwwCzO3OPZuK
aGcz/VYKJCxkz6IW8I3hOLoEgNGwt+uSznoN92Nt9A8VWWR0PIKn5CoNzB52nW1teT6WmyDDTg1V
qodEYb8EEPIOQn+Ywji0ZHEebdxPOUJxNNvuNcX7t+nADuxFIXGE1+nTpy+9nfQh60NxGtwfZDUa
bNqio0svuW68vFsH1c+mCvO3oGS80hZHq42zL8G+DvJonVJBHgandHC7uj8C1XrbtG3lqpuIDS7C
cwJ2cuXNo7/uE3W0W1Ft+QFAEHkMyAhsXzFctjYsQLN1R8zcyhlhFIaO98JFsHbmhSXYKov+CGFA
BKRp2cyHQQEjM48OVvdg9kh3DDA80JIo8JyIm2pdmtFXHBDlsk757gVZsDH5YEjBXyYRMMQO+2Yf
ok/PzMbbYcPgBie62/UGNkSCaLNpiJg0PTZkrxyRYE04fRxggWl/jWS7U5m1KgLxwfjevfpaFrRS
t92MAL2PlLEfEsZ1mhhZVmoXQYPtFvCw2yjac0ClB79S7ppW+q3QR5WbH2FDlk5kj6DHggBNEqrT
feiW+5DBEKcVVQpJMfDyAJJAg5TA5MC8jiPJNI6EJ9c0LcHHqLZwo7/algN1uYFK4/oeOfau7A6W
LX/0t/MWkzs7uSLsV5PjiHXlpSzL5824NVmg7cLU+WI1T7YE7KsHNArJCGOB/RXKH9QfW7P1IDwx
5KpsZC5ZeY+4wt9J8FQslJEwFP4hcwweRxlSTYcOyp31mq0MbTy8rb6bBvaNA+uu0jmP5tKtodCp
MEzIPDp7ZvUmR8w6ZDGsOAVlDSOLmhpnI2tcZhYcGgbJO6s2K74FQzPBD+If5qoA/NcE8LUMnUPS
QmBMYuvDZx5cm2fDHcttFGdPuarFeaqIKKoN+rseGl6NacrgMQclfIMcrFlNGAhTMMBLIukDXR4P
aTPH2JDMW4GROk/0dHRydEBNK7auMaziYsCUMRf3WB/TjZ3032TjPs5d068Z82+UIkr4QtZkwdCU
tRFzx3Ue6KMJc8AHz3WqWmvrTWZ26DSOwTC3dmk4sD101Sp3bPzLGa9dJIYHo4mCdczVoTL3xGI0
X9eh2qeOgX8CULw7mhAbgK5uImlNq6gV31n9gitX0t60KUSR2RqvJtTIzfhAh9Pg1pvXaEySnePP
mEh6bOFh3TH0Gt+86jYK2ob9jfMtH2wYXoM0AZtwnxdV/474p1h2dCGGx+DMItjY5xC3fb5kl0PD
bcpRU+mNyJCW7zJ4prOroYzUDiqnrsoloyBgURA7vQJMdA7ciP2Nt3HC6WdlxuPBLlG2+0EJ35R1
BL3qxrZiY+VnlbOzoviC8XQVhp0Dt9F6LPKeeFtfrGynrwmjctbEvQ8b06hYNLO32KBfZweNGEkN
xTYyovfGui+7cn5WxR7V/NYZKK0HyxI7WItq3WIrYTppMuuVgwnNJrhBN2aD3mjGbYHRBBLkW5lP
ek1aBkKXkXSMlObetSCygZ5bm8VyNbSSLTxhSi441gbr6tY00yftiVef9VHhdMxXkIn6ooq5555z
dIg7JBq06VwfiMjs9t6O/fjMmoowcmi2dQ6vPLDE2ffC1ziowo3u5A6zSHL2HAJVCjzOyxS/az2E
MToCKUb9Pxs4WwQbo2IaoNU6cYZxqL/WKr+EErijEFw2vtOEiPsgN9ZFcioaGMeNmt7Tu1E73+2c
23VS5bPqara8ffAlgcK+i4N6BR1lQgYnljFkcc5nWouy77gnUIP1K6z1pITb6VbV5wXEkFg8lwNW
YdTzyUvoglqbbCtaMA5Hz3QJSiuXO3Gkhubs+7ttsjZ130EtfPZJjD+aS+Uul+r6881vH0oaJ29y
vM2n/9SY6owhx5JIV0QEdi6Dhc834h/v/af/rWCKsepoPOcgdzb/9Cf2qblkqdNnTp4WO7/xH01a
wqwKJ9RG2P+bjIC1tBtOn+/F/3jv88P/7r99fso/v+K/+xTHGWkWEldvWkdknDQ1yZ0LhjyGM7SN
xIzDqOpQ5k0h0JyW8Uw8A4WKm2dncD4isKQXwNMDVLNMrpzax7CN90N5ZrlzkCOvPT7L6ZGZdjYU
rXCLhkidiC1nIDixdtUd08KhT2+48vYcsXiXJmoSHcTjZTBqKDQwKkt3MknW6thUMuZwWdWuHJ2c
I/6cVAC9Q8ey1sBtjCb88gXrYIDx7ydn5kh+KMccKEx369Xd3nUCsIPia5TaejOFkNXLgSmSSDkl
bUkJpVcM38UJDjHoZyivobcpR/uLssLrBBVkL2nhlyW2oYdvlvLEOUw64JksQT3JXGjCzZXFlyZI
bWaGNuLHHkWR5fmEilFReqHxooufJtGsj4N478T0g+FqvJnN8DmqMUNm9rS3206dqiwDXDSiq5kb
y1k3/j5TBAKEA539MFYf85TeUrvwGDTbF/TQzKVnjoLJz+8oF7Y+HREeSZltE6EfinDt98YDKiKA
P5b7PEDXpktP+AwTtJCVfG8ZUMAPTMYdnLHiYDX+U2nENrfaMG2ETjpgzf0FG8i7rwfsMxQOpptQ
8RQwdCrlMGyJorMfa3ufzDMAW7smHlv77smp/CdCgjQ1Lx3dWIzdMi4aN3Kc/B1+5rtca9DGkGnW
ofYGFsMftcuN29V8w2pJ+6vGlEHWfcQEtpbEz1ZwF9hVrzg0dbPNedBskgIa41QFJc7U4h6W5WOM
e5f1utVvmgXCaYhRghqrSfuesHu3LlnlmCiRvzNOxTW/zzgF+dcxSy+KaR80JgdKYB0B4ufnKai2
XVYMB2fp8fpKZewPuhAeJ1qJoOK1EFFhQbWbX2kUAVoRARUFQ3xQYXOCY4Xme4Svsvz8ornYnmSE
Mpp3bMuZZE4enXfxKrPs6o72NR3QvcUvuBWzs2+S8hSyXkSH7z7olHrHYvz0+Y0CF2wIP5MxMHKO
PWPXMTPo48Y7oNuYVvnMLDaQIkLN54d42q19MQbDoY57aLsTVBvXnFhaLXnl1TlLXI6zu7RMT1Wh
+Xt7ZvrkKkbSWxtueJK1wYVDPYzGle4/C3YUee9NTC+4xAIU/tCvJ0X5lsN3S5Nb3xWv3eiWazsI
v7ZK3Nipt+9yiYsmfxubHk0j2B05hO92GIdssVP92NvxypzN+KTjgq6GlZljO0ie80+yyZuotbmT
4G7WdTK9wwuZ2Pgzj+qJBtuGKdHXPoCxx8qtf5j4kJs4Sx/I4vJXZu2t0yHfDzCdHsqYzZae8xfp
ywBqIfU67cNWspFiNe2nlyJLD6YRxjujcmJ8QV4AuhN6X1AwdRmcm2oMjAOebjaODRZSjA5ovGPI
z4J25qtn5dlNORNdoLdTLR9GRjkRG0eFqGOHufU+X7qoQVbk04EJbXw2D+wdcYfmw5OfM+fIdSqx
f7F1qFTwLcV9gJpLEwLt59PJWi6/zmVUH7S87FE5t2vWy+fYImwyIu9qbVKRrkPqDJyv7V0ceeyt
VPqaKmWTVgXTDzdFfZolGQ88t6OZ0w8/Kz4qbJwROmBQ/AOjcKAUgVxDeAhoaVzYIWhm2O0M732Q
jCdbA1T9fBMoIoEGi7mBSprbUvQ9OGXvzrcRBeU1EUNzego7y2SNoO574ZI5w0Lj841WCFRc04CE
7IcvYzZ6K3wHxFO7id7a/fhRmJVc+wFS51pDeD1MFW7Uzs66DYzmp7KgUMQ5Max6BtYnHLeMnZY3
c9UzIuzYLH6mfgsreZlhfbBH6HmqeZY+WySczEXzYSUZmK7la1AA0FgtZxpmwp+E+gAUSZwXB5Ik
HGcW2rXNzrNvbn30Te9KscFTCM1KINPNssEGNLfQwrMP5FLxsfeVeelb1O9SQy2IEuMFvWIxh8kV
kXG3HkmSoLvInN3Qei1PzZE9gInjVfml3jCOW9BUPyfm9XQSztlrE4BYC66onEXzw1fbcp27fbR2
BsFTxX4bNIti00SM5Q5+csmc+ob5eb5HkVFSl+lbYgCOTVBWD6F0v5EG8xg58fxuVNU5kMP4o7Ax
RcOCmuN3EH8VRDg3YYOjUCf7KcGhUfViAWdKZ3fY9SkT/AnLwEzsOIZFlbxZOni3B7f5mNpXsHfg
mM1r1Dke3dLgbpzS/hlKxKhphcs/bfx0G/YWvWGJYMvGi7IRcRQz8w5/ZLODjroDJ0T22yqq5vJ2
kkhEGzEHj3KRgAdV43/BS9up9tqZ7oNXJxrgX5QdW6Jq/aJ+ZkbF4ipf3AIF3LNx+uqmV2dM4qey
EYzREzJ0WepzZ3CyyTr9auVNdHYhIt50na13VNnq6EaISrKqeqzQyKnQbNEXtybtbA2LGdV+YPe/
2eox3TdPKlZE3jbcReWDN2mwjWLe1hN42TQRIVoBhF1TrSIcMAJTFL9HL5bqGPnMYK3pRwDAF6Lf
voJp+dOq46PfIPmmefd2ycALFYAmv2ispkeOQr13UFg84vmiz8XT9MONDmI21GGmwt3IaNbnKHZx
zGhxbSDmX8eGtaL0PIjDFXTeob79TAzRno73mRUzAmbcdut75n2HXBr5clveRnXGdjVlmNqDheRM
1+K9tUhpTzKCceSypvh8U9ATnrLXIe7UbZmlCu5M4m19jNSr3z5kkL9vO2ci+CS9nZx5uPpd/BZP
eLygo9kcqNZD6hPHZQc9eqo6UducHJa9bALob3G3hg4pOe/GDO85CMQMx/6xk+0bFu3sJnKX11wx
uXEy4dzUmfHsajhgzAHKbRf/FNJbHpHTC+ugnh51Rg/poJZ2WQdr/N38elA5tipD5JrPpzZ2w7se
PYCdD6cknrKr/zh4GRIiwBckbWgEEgFYtKYUSyIG7A+joCS2HGZJCtNMxWF8MIrS3/ohVL0/+Byv
vzkD/5ja5v5qaMYw6OJntLANWhLz4C+BYjoOQaAD1jl4VouJZ26t274zTwmI+Xterp1mNnXKHLvs
Vsxtth6oCZ7ibP7nElMKpRRi9nxKchQt6Uu/gFOrBZyaZIlxQL5SFGvfK+DfKPt3K5Sdx9a6amQO
qbU9eGOSgq9LqJ2z3Hvq8qDF+6HF2c7Q4VfCMhkkmPOWeVJ8sFT4/slSaoM6PVraviiY2Lf/fOMX
ZXvII/0UiZq9FjkCqkcBZ07SA6apW7VVpnjQMgj/zcvo/GoP5mX0bcG+y5G+zUv5i70ZgIxgx9BF
wNDkh+oj8a6btF9ndurD8zY8Jhx98ja/qQmC0owXesMY335A7Qi6IM+ro3Zy+4H9a3uRxHugWcDA
4hTYXxh2P3LjYsbR8smcWuOYBcD6GMldxyz1Nrz27bbyvO+wzdoT4uD43sKGiOQi/pI3OZqicS5I
ixnLDVAEBqdOLNfIP8M7KfTRJ8fqjCT02ln49Jy2PnbsnanPWvHiO+zP//pys381r/MCgeiiBLQ8
bLLy14y40tZhFaMLOGgr3Iyww7de2O7VUPHjptZEKemmsATr7tybSFnjfpdyDewHG2At4+G7cOE/
xmwo5ATc/NPAlrpdfXAjEBIF+8b1h6uK6OJv63GenosxuRvNAk5MhpbRCIt3sHL9ozE4ZzQ8f/2z
8ff+q/mWH85b/o9cmDjIP5tvywkXa9nPyN69PD8iL2V8uhsqO/kSqxYLZFTBrHL4RbC9cnYQTseV
MhLjG3xHnl0VRXCTq4OTuvm29Fm2sj8F8zZp87kJXPIbmoJRN5cVGdowvhhdtZfIlvkf3svcGIyc
3d1Nmqgbw8q67z1HpGdO5asHI2IH5X9ZSeDKFXdzBYQ2ikz5HqriWDhs48rRfDG79D2x+uSZ6kbv
cxwwBwe450OOEHyFFgkh5gBJc46MV6Y+3iNWiWyl04TgInqOdVUFYHnZmxwmqOigErlzxNmKr40P
27uOhE9+UkuCLhuCAab8jQpAttHMciCEeCmbdAyBgZevfev1P3qWXeT0fqn0NKFxRwpquQ9dj44h
k25N3A5MXNJxGU8XI8guGmpw5hhJixo5n9S991aP1UU0s/uDo/XA9DM8e1AfeWCH4arTsA/S0IGd
L1zvDpsdjgujOGC6hKSNyTCNdzy3m91sYFEZdu2s2ndsbwjH2yP3Lv7dIehurBSXi9PzOBoa9VZK
L1gRivKMFss5pbFbHDq7mfZuhxSzTy0i+6rO3uaUGXFYife/vgrtfz2JXCmFK21oBaYUv95hLHgS
A/RIfggYmB5MpMs2o81b2b/mvXVNFpqZEzXelmGidc4BkTHyAyiLhJ6O3x864qcWbqJpfStc5rxE
O0V7abInNyeXTe80Ed2HvcNqcQroRVU/d/5Kdm0B/IcZJPEyW7sKmN+H8TvCNkQbTEfXTjHfmh2f
mfuDe4Ab/m9uvsVe/4vxHTUFrjfoEtIWpvglfNJwa2PWlowPs6wuSTZZF2tKorWXG8kd+MBzUVqE
10TlUwUtceX0pn6io7kYg6bBbFp9bR08lr202P640a0R5t4yrLSRyeBZVj3q76joUQ4uQsh5/Cpw
/61sAwdglKbP3ERqE7ATy5r2zrPjk1W5B8bR2S4fQ/bTsnY3uVW4u9rdt+y/NjPrrH/zEgjvX3/1
EAkcN/DwezB9/JVRIXtT4Qiu40Nvqf4y5ZF/qxubfZn15smuu59BDZ7qKPkuHbQbTqJehyTcNDIa
d540GcgVgXrPs0vXi8d8ylAxF5b9VMjIWdVwGX0eIme3bvrXIHkPkSlc+6H/Vo+mebDqCZ+b4Zgv
dkpQTudxp7UpfpWpunR2iHyfNXZc5S8li7cLmcqvRtQl6yTM0hMcUf0YSOKPSvWkmQht6gJOiNbV
NQd5f2lYId+M0fTFN9semWmxa9WEOtz1XlpgzZcOANmF8/KNiBxz41mCy5Tc4Af0QzZsxPbOqrVL
a1hgDxmMW42rCKiQQ/LYMKtLy6pm003W7ae2hDP72Oa0/L0Jj9md6vlBueLB16o667p5sO2FXYMg
6qGgGVTBjOIYveSeXevZqBSek65M9r52cVPMPmDY4NyZNauCwUw48vx7V+hsb3iduSBpne1gIEjF
phgpBwW6VP6N5bYGoiXkLyPSsh3zjw8JL3GLmzpbYQErge3k4ZWIjgsTh3yf9kCtlI+SuC0jYpRo
37emKMjg8iXiO2Fku8TKyquZ6AOSU+R7CX15ODPsdkWUreZ4SM9outuVZzA0d2M/3IpaWHunyzgK
XiiuqP/AGpHnhfG5/eYKwjwB3CDlmvt3U9rtfo4RoeCMpPbTGBwV+GamJ/QN8Hd/EnF1Rbd5K5Bs
XYaC4aiDw5R4MgwftF3XJtfB1pOuvR2h624TQKes1ku0gBK1xZSYT/jMq/s8HpP14PGVcehRq8/+
C0qxlS3p+1CYejeFnljwqNB4/usDFVrqvx4t0pKOJ3xHOF7wa+ZuLAwGQ7004K4zsF5MhJdcklKA
ottaTbPz0dNEP5QqDTeTaPMteQEkpcfiS1/KCHoCgzsDMPNtFQTjtTWs+EiS+7guiL4izjk5NCAL
dj3M3INte69dCaRfTcWtW7lAYycD6V7dtys7zru7AJBz4PoVDd4VjHB8XdZ99xSkeCuEJbdJieo3
ZDkPQjTd+33XraDY8XUR45RRljlPITuDEYv4oXcHvYFc4966sL5WcSUEm+HqK2tzJtV+dashZqHu
53pMXCHvrLwjk9RL2l08NClJMVi3i6l7LQZLXocs2dq4zRaf3q6IT4Wh2+/Q7o4JgUwILa+W9Y3x
RX8wKrblFXxpiog7SYXLk2QYDsBD0J94oLY5kLdDz98SWZ7LXiqcD7YXXbsyRXJDC8ZqbjrCvSBX
ZfHBu/Jse4z1cuC0h4KJDfkgQ/CCjfY2m2roFM59OaO5ovC2T7EbYAfsCC7BPg9mLwrsrYMNezVD
D7tkJaU5wqQbdJhrYaiFYVecmhxlzIA16eyVkblDxr6I2hYlBOJq9C7uU4rzhskXtLg+RIuZZtV8
CPysvkvQg8xgK8iPx4yHSjKN0uJ7kCEMCFKL/JnQOlvEbPxGiPpff4IV/RYQ/r1SLC6juPvlw//z
VBX877+Wr/nH53xGjP/zo9vke1O11c/uLz9r/6O6+1r8aH/9pD99Z/723/91m6/d1z99sP0E9Nzr
H8308KNFCv73oPPlM//TP/wfP/4TzI+wP4E8/2/Mz+Hr8DVJ/oj3+f1Lfsf7CNf5m296CwzfWTLZ
/8724WH6N4t2RTgcAYDll67md7aPZf3NsimyoPdIx8FbzuHxO9tH+H8L4Khwp9nUYfyJ+P9h+wj7
zwQtEr/BVzjoOCzP9H3H8Zen/x/QPqZH8CAjU+vRVCm99ZTrg5GTypeW4jZLMqpx6Ofsi0sAtNp5
9pl4r6yASzMjS2rfi/kFsbjY5GE5bHlS4uCagXkSnbtZ1qhn00SfQy57s+8DaJJjJ4qt6rrjoG2c
5yxOHgbk8jd21j4lyt+ZEAkkAMbTlCHuw6KO9pk8Log8aistLN3MrY1D2JN9EQ3tYRKj98VHyb8i
2Qa5UqCI6fEH+5B0JqBPwoRYoIflNujb+TqPKF5MQssx3I3ZLvP1fR317KHMztqRHprR/qb+bcd0
eG6957qMN1bQPtbVeHC8UG1Bo7vnaEnZ00Tdpza3I9KXVSlXZMOQEQwde8e1RLZTErImbCQ8coon
lEMwItp++I7/nCmYcvYMq/BeKwLgB8P71rnTK3mzmDAieY88Wl36biEfTdV2qLPifsIcd/RbSUuf
kiFXLbuVQaUbyBXda+uHP2ulewQoQbEbbY9q0cnVNtHeui5gCSAZOFiBnnh8t0B3UgqqftB3LtmO
BR6+YyrrjcAQgtF5/FlVQ3YZtPFmkNDbVtaMiQmHkM7a6LFMMENIhIFx7ajbvsFXyBifrVRp/hz4
GdE1md8Bk3l4c/N4E46pYozedYd6np9qdtmo8uJyrypZX4sI2+FfP1C9PzOqPi9kKlTJzWGSqiv8
ZUbwhwu5mB0nNcLWeyzrdE20qD64tnbZr+XTNnT78EiJ0SFlR1iep1/MBQ2uCrYw5AtRRFotIrZK
bZBKyI03VKxfenEvSx4I7dzb13pVeUH0RDg0iqmJWDmp+vskM3vKlHTa5qNmukKRNmhxR/ujjopn
YWB0ZNNMI7aeWu79BrqNIN4Z77eab/pgANcJz9xo27sK8jm5lOPWI0MHRXH+Xarsq+zn9rWlGQpm
+dLnmtZOiS0+mC9WATWUVUq0DSJvDZiguqRiemjh36xtXU3MVgfrqcnZHpU2WlqvA6b+1y+4ZS5w
ut9mf8eP//0/ecUd6jAOId83TSLFfq1gCDHyI9Dj5aOsUf0xJ2X4GU88ZmP71uYhFYTuaxnF0SW/
GTPVk41lXEfVfyEM0NjAJBo39ZJTrHTzHZ4rGpu8Lw82pMkbFO8Ea1i3n6b0lAgdGjzeRHQZaxFN
Mzq/QZzScXBRRgIh0ql9FSnjLkIjTsn4LSqd7JSr/hXqk38gjhELCnleJnmlm9kvXhojJKxzTJ4t
VcHlgPJ5Y1g2FXYkTzlGb0KixqvLnifC7LNviIQ9eUoM64xk+TVoI7GapXofzPYGRES5L/Rs7LH+
toSabaaq6bZ1MKZAT9R7Yrb+FUHBCdN/cTBn+6P09M3QWOIgOdwmu8Vy2ot6XRPj+jJFAwobe4Pm
hmBmx+g2Nswk7Y9qF6cwMO3UjFlcV8F5mgoIGSZ8p7giVbOImQlY4shz6C6HK7MSkwvctnP3MTrJ
Aimn6JnQNwBlsBUFb9LV39Ge3GSxHd4o57loq+TRdSAHozrFms3EK7KzfVzFD51v+KAnSBkhGBMz
PtafA3lN6K3IGkKxfFOasCnTnJzNmGDTjL0LIhXxjK+XbStcfLPNxs00ItLI22TYBTGIywTdxCqI
Wfz3SPdMJANrK4HnpUjiq1EW3mnAI4vz2IgXXG7PLT33ClIOfhVbIVeXRCj5Q6SPIBNRP4JT6Ulv
39XSIGnKxnEYCRZMs+u4j76vGdiyiZym6Lbv3WLPjf7RgfhAcof/gCF8sg797HsZt+2hwJjFnAL7
fmfecl2R7ZXhm2eAX7sNaQGmOmsOE5xVuN6GiaxtIdgFRNGuhqRzGSfESoVzDXWCazmELQM3Yaux
iO+9QKrbzzeSiD9VY+qY+MlYi2aKLT56fqLbkIGEzEIG/4ttER5sapx8QnkHboLsoMtiQ0JauzdC
fKKsQsdDatoBum1gVjYe5AHq795Z2L4TEYkBK9abeODpSMzHtfPa77qJh8NfHwPC/vPB65qmbwUe
VEAb9T8gwsD+88FrATsLIxqZB6BM7ooOBRsJDTnb/BQmirsQQJ3mPqt9FrWDz2BAE+ADBcaQeIWr
hsYyI3RpXCKCZlJ3ZVH2L1HTKlxEYjz20fgxR6b7mBQnZiNK6/GmdUP43jWDOcPbG41iP6PAmRvw
kcERdfDW1dsYAD+r51EfB5cr2YgQMA505DdBlCd0hvv4YnZS4mRo1vzKxU2VQHSukJVsC0tgorPL
H97/Ze9MlhtHsm37K8/eHGlo3OHA4E3Yd5IoimonMDUR6PseX38XlHlvZIXVq7Ka30EqqaBISiTg
OH7O3mtDqyFJpEUlbcKdyQuvO06maS8rMxsxVp3KYMAFUKHmEgG9vZ6xw5om9QqqgGt6H8gz/F2q
E0dS1cwhc9y/lusc9BnThp4zY6PeIau05HgCrcw8FNkDjHFBPVQY7rLRibKMWgAxaBzFttEUGbkD
EeVstub+myaPJB49dWnwhgvxw9Z8d2syaMXI4x9TgwwaJgbrFjzysVY9rQGbEaNLdK8S0gTekvVY
elE+FhH0DE7go+2a5oJNRbcJPcRrodEIFHcW2rwx1VG7j9Rl8HOOoc/H2wxRv7KHJGIBmHE+fKIQ
infftKNmsM0VWEysrThaT44ff+XKsLcldFXNJTZdSW2pz15pmpztKSntK2ZmT+TpycicbQ4q4NRi
ITl/f9kNXfvzXx+19nxQ/rp2zQctO1eH9pNtm1KimPvHg7Yv2YCihvQutQdwgHmee/TsAglnY9Y7
AG1P9Lx2GjrfSyc/o8kdb2BHGRo59xZku3fds3BqJDEgtoQq2BxQB5s5WsDYHE5pH2OLnfBf1RFu
SGT1ceXcazIZX52sbhAJ6MEF4BFqWQB7tEQ63K91upZozJaFRKcBE6RjFE1eTZnP7mlVASOHinIy
feTAKWmIW36NDzvsiTmXeB2Gelo3tXXTDQTuKZpJHpARABpqoTWAmqSXVBTRfGh2pT+5gUdkw2Ts
eguSD5WgDZeFEaTVnGGdkSHmJejGJBihEMrkv37jfx9pzW88Q0GDT5thhjLlb6sFu+a6YoSuGFLh
dUIpNdwybPY3L6KdvHMG/XmrC5xLucOQg0aDqwWoqsL2RMdMLEehRRfybLJAauuyScbNGMa0VOPi
Sfd0eUS8BopOdO6tBgeA6wpSaceQt1ml028IkiMG+3jv5X6ydFgyCEet1S6nB7HK5ZwxPVrx1dDl
XRI7rxXim8NEts0yM73sZMeE+XE5f8DaUCOAS3xctfoeCKb3b6jAhvvbyOf7TVJCGYZpKtcUv79J
PZNpTFu9vFAjcsWMYvMuNO7rCe1HFXT6ltd8sZnHLe1uaA+E/gxsVxgMlp0h9ikGsqXmopePayLq
PDnAGvNSylpgYSvageU6i11j1UTG0YaId6O7kFYsL61YtzN77xRhd4ib8Aa9wXPe6jhX61OAJYNu
NHm5RWDse9PJgP21m8ZO3S3ing/kH3LHqjhdiZlckMbg7qFWHieHnJuOpqZROAzp9WgiKaqYc6eY
nhlONN4mDEUWGExRp9Od0fSRHY6bY6VC5HJCUxMu4MS0+xk2ger5NvLD4EUzpNxl4XOntdUpRGU4
tnFwo2wLkv4YiCu2lGJJdLB9TGuERBQSLCQH3w9JJA1T9ldm3DEE7PutOWyEBn+spJm0dAvGqk0p
X2z6qtuevc56QKeA6xvhgchrnwgjOFBRhooyBz+gI2LCAbTTKJrOhvjOz4IOqxFTQWjfSAIf7Ow6
t0859uxLOIHMbDy1KJvSZkrmqVUU6sHJleFLa9UsG/WwtPL4wxyG5t0BtkeeLKMt6Tm7lJqwpxQ/
e5311dXLcUDFDrQ9WWWpgOjfVmL7fQUSQXaGNkJ+qk6jqNDuoEs7BEVpzOiCJKcttULSVt8K2ZO+
pNmHeayWk2CE7meZS41Uj0jhbA1sBMaV/2QhpkZRHI73YRkcKhvLPGbY57RxjDldjY5ZVaM31bAf
IL9HXhDCsyLQYtNoTgauQZ2b4jE10+gO++BtbjY4gemWQftj5fGhpZidBfMWjEHZtcdehGiHk/4H
M2S1QtnvQzFA2TiaaXy1wkMQasGpdPx8A4YGMej8rePXW5VGn1ae5vtxoIrjlGLbi5u/c1BmO8C1
wLmYJ6olKB9982BZY0pSHTwF1ZAbOg6+fsOb6/y7ofT3TOwfrjGuJdiOGo4kAJyGzW87UgcfUwuX
q7xIkjGXQ+pGq0K26lDTUbnlonSZbJZ+WWXiTsXagxlAxDRL5AQJXnIoPuVsYEYbLtndDRYofysS
7TokoT4lfMCMsitUcttspnvaskgUrZHwD3IyHpGSEt/i2BYxAHq2zc3i2kSO3Oo11+3vddaqUIQw
4u/3WGH5JPy2v3Ni76tzOuLcLfcKgXmT8zHfdjFB2HAsqw3zKSLdJyZxssAcYOK+h7cl9RXdmZaU
XCOZ4b7xSmm2t/NmDtwQIJBwNQ9kX682FannR0gzzq1XAnFr0zJFdF3CEAXJdydbi1h0cLOlS0Qp
MfDtqyqmfRTF09U2ym4NSAecKCF2y6y47zJEORMc/0drKmGwhLxuog3RNfUebHf+aX3SYBQ5yd4V
dbJvQ9eEBMXqpisfZR9RZJ6rT6tUt06RR/4S8D06H9J6rm0jQdFlxie7pM7vApGu/FGPSA9Qnykw
twvaFHtZB6F/VBbN3CLfZa7VH425nPFJc6Rz4yrwcsN3YJ92aQzGlvQQtrWLljiUXLnCrCXanA3d
YExU86FWbpKk22YUe0Q1pB7DJbgimk6rOiDzh+lEhfy+0bLbesCvbPXaU9jlwLe9Qt9WWMAXyp7R
BBQdhG9KKFdXHdYNnOtOYg9pp6WXR3LdwocOLRRdU9rbi651UTGR8U40sV1x6JRlgxyqjXcJSZEY
A6PnICL7nFEcaXktUJiMMTu6Epc9bO2dusge73kfVrKOP3uZGA+53RDkl1s+SdxZfYdcYQGcMVo2
fZl+GuKOK673ruX1SB4lZyRenmQf56FFQ9E7eiKNb0MnJOy+TR4TQ84zIeOmnL9rSvfIsOFSlol1
ILjPvCYZgyTfEGJjh08p44+7Wq+tsxdYyFDI7UJ3j0TW07HX4FGPYX8riE45228R/8Rf9mHP4OPo
ybQ0/xDU/bQZdk1k5feh9hU2oEuaqnKOQUKUBimxFvFk0lkZeu48iilJt3QRy7UWJfk27tl3cRl4
It3ChgbBtTL2LRI3CTGxIBZRmqUj6tk0vCajCQZqyAial5hI/LzdtnqmHwr92lkVJQ+ajldIgruy
wjvn50RHSmfT5M2XgeDnOKYmppBmbJD+hBvfCMJbnQb3fe83e6mRWOTDzWR5JSI79jjsKI6CoJmQ
KjDCAoqcrVJp4ApkFT+lCUHPInsFeq6WwlZqZ0byREpDflYDIbVaNyTnQlQPbeP4GwQZ2iaXxM5A
E+gWrkd7sgsHajIikA4k4TxnoSnXDjXUsnVc6EsZdqHM7zCkmUbwkhoKGGzfqTNmLnoO1Rd9ChNR
I/iHIQxj9HcBsSkqwZrbiXrZhBiQ/Ma57jJqowvVyl5DTHpyRPAYeQ2wVR9zFpCzcuwj2mDkY9p4
4ZmsQ11piR3cpeA0NkblV+SrGt3FKDZAD/K13tQBASVBOC3SyjsPksap6LJkn/pds2qF5R1EnFa8
UaG/UEYfLrI6NFl1+m7VlP2Dj6jqxnTGYWt1I9AMtN7fZfMo35ukqPDDeQ+TBy1uHN0IQeto3oYk
orgo19voM0HWvdEThJTwXPEjMfzvlRegbQEIaI/eSevL6bYHR4rQA+5DJwTFrG44u8mwXlWmdkZd
vypjMnc6LE1yvigS4iaycQWo/taIyreJZvFat9JZpdxfmCG4vGnumZOlOkR6298i0wGmgcg1KWGr
AikYn8kwvvOrgAzKomRNE3F1ifGAuu6TQVTji0PvfNUkEv9X0CKto3b/80r5v5Ol61j8+H//9/0r
DVHU1U0VfjZ/HxPN6kgq////ZOkuCPN/8oC/5kqO/gdbHrrdpq7kHPJAffErNgIot8m9NptGJkv0
bP4aLQnjDxhUJnIyBKX8b95b/HdshPMHMnmOJ2GZNjs0x/lPRkvity22UC6lD5trRUaFATjkN/Gi
15N9irxZ7jPwP8oR453nDpCoJQaM1JcfVotI2/lwOuNSuHDLk7ljg9bzpXSdbCOF6Lhw+N6a7dy+
9MFhVNzvWmwhYqc7JzlyVqMfvEOOvHaXAQuVbnVfEKZC34PtidGD+J88bKAWBhq2De5+im7zxuTs
TIDkSP01jikpVOagPbtm+TYZp2CXGhjx0KsejLo113/79M5/ln5/l8Wa/+QtoY3uSt4V07Lt3+VE
wNwqz+hdsZ80BXfThKHr0zgFxDpuc03b2hkNGNzdSFsmC1IS4tQpftPQ7KwgJK/Au0y7pmD23bqk
0RMJ5xY6aL/IXZigrzd4pr63JC8oU4v9v/7dDT6+f+yZIEW1CKCFk23ryrG/s0j+PmHxAhMMfgso
1/O9l7Qkvriw8HcONmSTxkWvPRl3Wc+1AGz3WFBqlqokc6xynvNI67csx9Zi8BNwWT1GYpVj9+3H
HZj8tU0fYBEpuTLreWkuoWoVCqcrbrncYWPik99Xy+RoJdAPUrIEDHO6D42S6ZtW/UgBFiwA/h/L
JEQnkQ/HsfOfhTmBsYV/EQzOC22xR1U0Ai+usdcnMkc6e2/EEY5R5+wHuURY3bYbZAWP0wmg5QTt
y9ynmgeM0pkwFbGtERBcLSiQWLCWDDk/KrDKi8CG/5lBTnHEMuVxyz64czSjWteoYhaGTbiE3Xyx
E8Td6ZD4GXnj3k/8eh0gHEuE/Vz2Az9Xl7BdaOrZ2lNRNmSGmdpn08boJ1Qj0Xu3O7Qk4xLPKZdy
D2kBReipxKlLv5UWMmPkPbbPa8ZmYFkNZK00PImW+9h1WnGPHuIT3CJ1fN9tVQQ2xB2N93i8Dh0Y
iHgQ706wNxwMTdiez6F0YGEUAiMfQedxWh/j1Nn4SfQ6TYB7vQTxeCXEohb4tsK0vinFZG30gIGu
nMytyrL3KR5haDPFwORXrtqueqGtxWfZhwXZh8NALIDZLoSzaqrgmLrwYkkgYCAX4eUGLGHd4Sop
lwZsLM84+WPZ3rM/YpJNaVqZa1yei3QymCd0wyFVzYdXNUiMUMw3k9gEZPFodooSBtH0yoPgTo7f
dO87CJBHvLxp91h1AIyTMnsqRvFWNfWHSkhUFe2LctBndU32VUfhvRkwrzXC8K6KEVaFbfdsl+Qq
ySUFxrhokAovJ21a+xCHpPCOxUTBOejihWRZeB50eGk/oUkxt+HoZYu4grFUGKgeCyIWdPhLXPfp
iZRi3FOqbyD1LuIGfV3XMrNpTkFe0fGNls7Q7+u4+lTmPbaDQ+umjzVS1LWvD+/0QdZlSxg01uJZ
T5g7PV+mcTFQeeNsZ/c7qrdgRBWvBe1epswd8PYvhS6enVhdE0T4QptOURHoDEoxxFPw6xRdjBRT
qB5hfons+h0y3mvA9gRo90ZyJhFL1r41DqP1mpdTdk/CAmgNg3ADOC4LHfc/WngWVvtKmwPZd/KB
3+UnRI63CldYJqx3rQ7YQTYs6KoGbDm457CTLxGfJyHpd7EXHuMSEH1VPqIkP5Sdf1ZSfsKAKBaZ
eBdjD1IY6y/43ouDkyNymQLpfkTApLwkomJ2RpgPmqxg4XtwDKa028K9/5Fx5i0cUEDUVskjFPwN
BipwjzYGfqlTiJpTThbm4C3CGiJDrfKLgkxrxESNTE0SsWpQSxeJdUe0CNJ5ckDT7n5Uzjkc4nv2
Q7eupe0KGhD0uxIcegxomWqyXENR7etbmpUWaohc0Ogx97XX7qMqqBeJ92HK9AQv98EdMY7Y4/BY
JLTQJw/Jn9fr5z9fN26mlWfnm6bzd0iv3pNYrebze6xzgP2cSlUa7j0CeJkTro0Rz7vwX8lVHhdT
N/xIUn+mIYMI0izy5YyzVxj38x2Rq17iHr/J4H6YjXfx7WRV97ROQ69eWo7zBg7u5Dukz+xVPe8Z
y+5l2o86oYGlQYsFak2eTMOabvYyKFH395oeLXRAO7mJTFXZFUjvQJYb9p9XrwcDFYXt3jRZMplJ
uAi5/A3tszvdrfZZYzxbci2iKlnFSt3aKn/23Wp2fL40CUuYMwl8Ue+6ylB0IuGcQrTI0LnXWQvo
JEJErbKa8VoLEhql7bWuugJNYrDsxyna966Dj4rL25IIKDhB1pMVQjdNjH49ZGa/QcFzRyH/5AXD
2Vbgif1MPRmAeKK4/iITnKFla31ZxDXkDdrVjBtQWWaqZ1d93zW65aUQiL1ch2ugw3Y+sN7MwV9M
RUKQE7u8wJ0gqguMAgMECZR+UGjjSYMI0/0crPbepgc2+OmHjeX2MFQRKjb8UC4IFaifQ7XJra7Y
mKO88zGtka+UgsFpr4OW9wtfH1lfuPaMBn9zbHymyGrp7KJZh/K4UJZ8jfHTrWBdvBea91wF7Y3l
MVEAGp9t6INtLUEvxNNvUgVvyDSlRqz3CB19ZDjpjuKmMEE2js5DJIeV5qiXFEvZok2BVb9FRfg+
pjQhbGm9SwqRiGZfpZkN7BogGEXYZOu4Ure4hlDGtRyKRWOfJ6ISdqSy23RfWVn6eBeETXUWIWGM
Oj0qFXr0fQurgTyn42tCS3xjY3A9YlX5mhwdZQk4C/4GPM0c8GgpKlJw6G3o+Yq4FlJ77fxHiIIZ
hVBOJ9GqURdGW99w8XaWs44RHbEjr2T7+DDG9orQKpAw6qwzul64ov+aQrhfpTluzdF8DMCKbgXh
rywu5bJV6tqT3Br7zsFsOjwhzAELCMOSRE5SqxzWLW9q3hMbdL/kkLjZgLu66b32eXLErNhPcZHS
msRuMEsPVRM3r/Nb13ioAefPo5fyxS/bL1pdcKAD/aVXqGk1GADYYJ59I31IlU1ge4PJKzdeVGUW
GyXCRSOSry4jvL2g2kYwlC8GF0dOop0RQr4B4J2WEwbF3suY0yNQQe6LWb3Mnxw8trgsbgO73Lej
fdHM/i4qQMqF8ZXy86C1w9ULsF9LAVPDA59vuIuaR5GILB+//zouj0tA7YsUMdl+flnLhlUSuw9O
ZP+oo4FjflBPhQrvO/5CW9RrrM47x7u1EXpqbsUvDjw9IEPKg6mOFCrE4+8m57b7mDpAIX7c1tuq
3jLmtNZ20aulpI8J9VrtmTuSrNun91ZOCDtLvTGye8+KRya/r1Op2kOLHhZDK512ujG4PsYcGhfy
CDZvBxofJTgvkoc0m8rHhU5S2ILO+QQZpUhJO3X7M7Nbc63lIJzKjKSNwrTwyBOVXqVz7FNHe0Mk
V4PEhk1ksoPB44b3kklLnw7EOgMjJY3m0dQg9w5amKwC4VyJBbAxy9Z8jC0mwlh/AAiYZWHG7Cba
QoHk9MdFSl3S7tzM/RH6lbfOSOdZIhqdFmQ1hKfRnMwVozXCfguUBylM3wGLzyXLBi6EfnhfpjFz
SBdYapGJGa7X1kviBdBk7AcfG5GW1ACmK2uFrAfwuokpFEUgH2Kv71FVHBNByPXYkcOe+WJlJ156
o1IIwAEyt2pigMagjPRPU9vWktNDK1M0aZONv9YLkl0TmtiWrDFkulhLqicsLYdu/qI7wBd/fft9
yxhtOIBAfL/v7LUY92iWlavvO/98gHVOqmmgMtL//hTf94361G1Up53LVsCl6HV3NZY613ZrG/jT
jC+mhQJ7CxZ4UOTRUiNwgVqZA+b7izn/Qt9P9P1tMZjnDHcX8o4wOwwdsr7F900kZuwvvGLpO87r
IGV6yBDTLDOJvlzBUASFb+zTSsPPoVS5xSkn9lgfxYINnH/g8vEwUwvbaPSuQpIh/P3089N83/p+
CdqtvNr3c2M0xYgkSOJlHIZmRItLAvHwWi/oZfN5lf2JUGFFmFa/LlOf2T8s8T1YCP3oua2/wHA1
3ULvZcdkoUWhV71zQjEdOWSCO9DEwR25eMZGGxUDqrLO1jMiaglMNroNPD9hEGZWhMm4Lmfl9NAj
ql8OOOUvhMTC9o3aea6TUs0BpEOZOWKktlHTYVWS97QAwwMTHPBDojSXEAXAM6WGtQ6xoab5qN3k
nlNSt4OPquNoxkNoa7vL36hHQNj6bngKg+qpSbWBKjFbI/1HdJOWOH+siVkIxQMOzXWA/X+jGYXc
xIifVrUc/BNJujRUjc+pmuJ9mlKl1pV3YKid4FfbhyloKaEV4gLQ4eCOLQoMiSjKrlkfsoJLRZMS
wYLTNnmbuCA5kYUss+iqYzmvs8LprHXpV/epENWR4GwI9n31IIhNuOmnmQ6RjgzCwHsebVodgV35
d8YQslfP5J49vtjXnRfdE+VqLxjAoANS2UfXnDB2uodccAGrGfQcM4NKDK5a/YiEBRaJ5lJdKo2F
IugSrMX+PaFKigZANGzysPOv/ZT9tErW737W0MyOarf3QG2DQ0BOOmxVr6YbDhEghqRnshn3/Z1t
dtSYyjmC+1bHDg+FjC6g9GmeJNkLXRi2e4U73gm7OwN6Icux9T9k3oz7IgeMNajgGHvEtwwECK5m
4+9t4zXhrWb1wJ18jHGtaR/GqRyvUAZRpWYdq2ViXiTxJ1dfq7O91rXpMjd9FJK1fR7GOYolLqYO
y8cMtUT/dGI8a546XZzHnkZzQPtzLdFrPIbKPscQrXZhO9zUo1acXde77SMj2TlWUx/9oX+EtI1o
DKzYNKmzs8qyNrpUCJpOIdR+GtGLgK3JZRzRVUWVBPtXiJcQdDYfYtxtGAw5+2DwSYOzfXOdkQOz
0MsXj2oEpxYZL7WEdpx0DFjJyb4tSgnuJ/XF3k4AaUrrjApG32kzRzt2E8hiNQjx/mqQK0yNbuOc
QCWJFgBGRmLmWxjlh1Bk2SZIva8GOO7FGHTmzp3aMt7GXWNI3jBjeu0qxkFhs9Xgx+3bLD5anU64
AEcu6VoM061HchAOQSCtvephXKkge/YmI74oyA2GV9XHHkRlqacERSkOiG7C5NGm/tGnK6OALoJH
acgHu5UkbO8de7jHSOMyCgDkUYpYImhkH2/IgsiZ2mSOowUag5xj0zkjrJsCFWHb/gBrFty1g/Pq
pdYTKlv2p1OFO3es7iuO3IDIn4NB1vTUTqRmBtAEuwAl1xxASC1h0ocI34AMdxdUdmutiQ8V6td7
vC+3noXVN4RgxgaEcJEJDmamHZEazMEcabQW0xNCDRcFRZptwyg50C2l9dKogYYCyIaxOQoSdI6L
PMyqexmm55CSxkANKIatPZIT4rRWsQ2GTD8S4npHPR2h98qcvUcsZdy6d3AsOq7Vibb2FT7ieDIP
34BTPTXdbTiroaXds8pU2QjzgvFCa2eP+EVfcMPpN9VzWWnhtQX7ja2kZXxFQDrT/4RpxUX3Ldg8
fiLWmTDWJZmRsaI6b6q8osju41Vq4aScEcQr0NlfZHOO26lvy+OQTCslsXsX5MzSK90UvkNrzRaP
o5s2u07C3W7pwKHdcneF3sK0bLJTFT9WZoSjE/G63/TeYXSXTlMcU5D6hympj2hl9Ht6lgs0HaQZ
FGNvsStgXAtuhy/ft8LwVJRckrWSdIRFNd8cqhNbYI+rYzAHo0a7fmTEFWFlXXs6vSStIlZpmWhZ
uxyBtCxTLDKHJCh/ZpoxrmtdM8FVpKwLOvkeYTwHYBltbsECmG+iIrboKJQJJOC9w9jJuzMTfPCT
w5zMpi6hvxht+iGeDsJlA9+kUUpOuBoZ+gEyU2j+2GGApZ7/6fsL+X5PKPyTTdzkPdiE0JwOGDi7
v27GeRnu9W5m20n9MM5fvm+ZEkP8omv6v75vxiRc6WSbQGGdge5Vk2N441bGPpwKX+AesgffYr+T
oXngjjb058QEYI9ErBSH0u6KgxnZkDpzOPrf/+Z9ly6/7ra59q/9On5jmbeXMnbV3x77/QTfX349
4LdvAfGl4OGqyFxWPnvQXw8pFfUsEYvT709oODoP+f7BP28aECHpvgG6/vXov/3Q9z86mo0ftga6
+vtf8H33b78f6v6CLXBQzVkzxSEoPXvRmINa/nqB3x7xz57l148YA2cujhAopRyPLIQQzMWQrD1G
zyCObZJCiFCDzjffXQpguWbv8kdG1SX0yQmwmWuzqeOL8gD50TyFu/79vTP/40DADKR01DWArNi8
2WnareyO0WI5ag9J5lxtmFVLcz4COK8+XVo+a5mPub7mEM8PjDW4w6/Y4HvVQICPmTy4zUSqLyqQ
ORtjPCY1osCBwQItgCI/REJ/G7JpX3X9V5DmcESB1vneTWsWJHArWOUdiT/BKBHRKxh2HEWIPajT
ZffIfDNcVHHxEIbqZ5AXd64sV77lnnPDf7fzGItCF9/Sif0J+rPuUM4PLaO/lpjfwg73bLtfwNam
C0YFSyO1PuxaG+aGT7PQK+29nQGECDeh7xQ7wig+4zS16H0MENm1ViyV7/DqzXhDbNJPz6YAdo2H
rBePUdxfg5JMuNZ0CI9igpB5IR3epP8E1rNiVt4Q4lc8V+KHM9DJlU53l+rdzkz3SFzoNlVMghl3
/xCEuQXWcFRBfEw1f2sa/ps5/82YSYvaIpjFOSqJqbKWAa/Wrxrqv6iFI9fCQ0X28gCQ9Yi2CaJ3
uojJ2MykuDNl+wSh2QpopiflE0Cyi8zreJELdLlIBmpH6ECuQkJxhwfHmB7jvBt2hsiCReXmp6aq
d4VWEe+GNCn24gNCCJTB7ngpfBJzO49oCUAEcTnbU3o2yF4Ntsy2bkrfSlahPTvcE0sslAe/U0wk
poPrcdzkcbAccntQLzjHimKL2DVyKF36EG45WUvFmrQUEeU/3MFLUz6O8dj/NNmaMkiLHett1PoN
kZ97o/VuS9nv3M69afDPwK2ay/Nb3YmuRJHpyDjcBxh40XhTSnINmu6mdCQZD+PKbd66vha0N7XP
3i1P2Gbibe6LJ0J/CzN6HjxYsr4HZ88poiP+zXTt9qTS0ERAlAGuw7GLj3yeWLs4ljsWkq0VIeIY
yUzc9KUtNxw92DPNktQbz0U6wjBpHnkt24IhBJnSZH8XElIq7LjYcYyNyCnk/XkjY+ewQcv0q9L6
YTmZHVmsOysB1hQgJ1imcU08QsQbiLuN/tPIXpCd+sHpSI+/uIg7l8XkfKk2uRNKoBUdPGLgSuRA
uXdvVl6xgHbtL2kpXh24PWvixB/DXG3xQzyxKduzl7AXacdnJ3SXrA8y7kMCK1cFMBLO9OkI2fNH
Hm4IA3hAVPMTt3W57vLi4GKMXlgT+Uyea77VumWTuDAQ+ws0UdBRXZoIqydll4tIF4AJ6d+bz3mC
uy1PiZRFGsdEorbbhT4AO2FJiXdxQcgW8yfwWg6pTuURphtgBj9+wQW+bzFB0yhCBc5bUKArXw3Z
W8JFbmPO51qByHNhHhDg3s7/eWAXsYhwtoyFtY4brq+Ag68c8Kw0dsChVSFri3FzVDktuzKhy1BN
XBzzLKQQGtCFzSEtIbqFnDgEWgz5CrQRAa0T7rKKiMKUUQFXM9T5nu6fcCGPNgFj+og6PvG5cid9
RqP4tabdc6zzONhMjoUCcaiGVR7XuAvqfl058Qus6mltpRWc46p8QNWcoQ1O7uJ6ot1EoPKgGFD1
nFe2omFHdHAOwqec30hym5l/yfSW3QpTLe+hE+NbLd3Pin4In4bx5mz9Cgg0QO9FNA0/GuaQVRxf
QtCLqs+cpWf7j/NAmmkXQMAmQMRlJ9tqhr1/Yx1VDO2+Lx1AJB4lvRFPw0LJNFoiadlbDrIqwI6E
gTXzn99gGnNKKvXKIhDVVduk9NgxC/aDWP54QYlTXurnRtP6dWeXn4C56i3kG39d6vuaQVqV4HXz
TcHMT/zsQLenEO9lp90Nc8Meama0RJOWka66Ip3eZvUFoOdqn2YQneIk/6zmfrpJcDfTjyo/3hCC
C5kKpjvM9nCr7B3atmLvmeNnyRlU0XbWDOOpIwMOnSpch+EnItECAxUI5hyrIy47S6P1HXPQ6bRO
dftnTMtgUxSMDujILJuE2F05ZSSLgPxM2czM+fX5SKQlMRooY+idhPI1NJgaRzFsXjNZy2SiIzgb
pVwyXVEqfsasoYUmH1VsHNOJs8E0zDst7SBxGuK9qdtwwfmNNr7md0oI/ck0CzMQQSdRnLYo6FG9
EXW24mzn3bdJqqBEiMrvj0JcGawRqOpWKQvVyAHh6dUmdbWLw2lJxAHpw00HSzrz3C2CaGK2Mdhq
Pyrg8/QNmOy0Uhu4iAIcSIfyKU7uEhAnWHd6nEn+0sLodNO25bAYCrWOWxIksnJdYOWEd3Tj6rBU
RUSRBErEZUnw/zT2/K8q59+ociAsGf9SlfNArRH8n+U7/hVGyX/X5/z10L/0Ocr5Q/JUyrZtHc6P
+cv57Vh/WPJbQqGAM5qoY/5HnmPJP0xdGuxDLdriJj/1S55j/qELR5dMOv80k4v/RJ4DPex3PQc6
IF3qXLtQ22He0n8DS7UzwaOKwnxX5eRoExKpTmHZXlNwbks1oyK7+tLNCPlq6Do61YY8ReOxm1jy
Wmk72zsF2IE2mJfeqvLeUxqpyRP+jVwzDlbuDysk6d7aG2/HqoCqpbufUZTgSJniCOOQFi4tjt/F
txWwtweyu24drLkPbqyv9SqzHtG3O3O2vLYxphaul92QAhxb20anWSBpu2LcQp0oqrlJZ3Q0rBX7
RPB30c7kgropBnejMl8eEeQwL4EDbRrG2uAXpQQN8rVLlvM+J9jQGahPK70HRAFafpsV4TqG6bjx
sHoQZEhUmeg25LImDwC2iZ7sLAJH4omMvi5nCGnAoBuYs5W9g9USVq0ZDI/YHAmiTqLqpMktzY/w
SCfZXo5uX79q1oCeBYYOkB96lkkoiMSNSMG0lHuw++yrihm4ZbTXyBQ3jW1NxvRMBKY2tyXwpLB+
Ya060Y0PnuZ1MoqgLIHBtrZswhmsQq9o8VsdANZ/VDOH3YF8tYf4qkJDXmkCU64h48nMSmyyNEhP
/uDtWs/0D4bAP+at0xwS5dT9F3vnudy4knXZJ8IXMAn3lyToRCNRvv4gpJIK3ns8/axE3e66fadn
Yh5gQhEMkBQ9kMg8Z++1m1NmcBIzyX9H3u2B478Zapzv55Q4AwslI9UC/GKcnFwru1HwM9eJ0ojr
MInsQKeYAKnQF2tCw9U7s1PuQFSkxxBrySXuXVIW3PK5t8J2a3RTtZlpEZ/SkupQGHopHsuT3xBr
MMj+H3mLW2Ty9cNcaK8585eTWtsvY8EywTDxHk++at9wXW3SXtpBq26Si7YBGGUPWn1ASA/sZT1H
vvkCvpvFpG8c9Dq4iSkytlWKyqIqEZeD4Fd9y6dhVaHXh7e6mVCw303JDKKsNR9q20hufKEbxbVA
WDbDU0n8z7px1dZT0nBGkAI6by4Hh2DfYiA3OzC2Qf3FbIIJlG3Z94La6aow3stMKz8ge8Wn1O/z
B6VH0iMAETH96a1X+mv7IZ7wuJTgsAo7vdoWLvZkLAP2e6tfMRc4Z6FNZlpPIC6WVCjSNyfXsf23
jzDp5+ME6seBVHpXanSPGuq/kQIiq7IN+8GHkFiSs3jQcmT4osJDMzLFNlryycMZcGdadV6L6xuI
f4st2+yau1aZH6qiBy/pJtXd/BUrxXy0sUOxA2WP1tgCcsElUgT+V9Zh2dVt8o4AASOtCzoKmRVT
hTijfKUh944rlLWOIKZLKfNhr2gqKDf/TlN+ACV6qqK6QgKyyWKwVvxQ4cBUcoqdk+Iyrysw7q0c
1OjHhIqVmgmAz657mtL8ujDwHaO7jlg9rvkuuNi2dVcgLrtjnaSso0BVURbox44UYs9Vmn7nhuWw
NYvi6I8gGRIinT2CluormZVrt622rpGHT7X+klNeyRxn3JA/APkrAIIUuwQyaQqenMJ6Ygiy74HM
/Aob7JI2gY/rCEMKU73JOqlEpmU9c2W3w9wfqsLaxRX5LIQ4EJVnVZeR9KdT0br+LiXwZg17EZR6
2yln4cBCLysQ+hHSfQe78RrPs4HyvCKjunTBJhv6Dw2GCHKmxN2pYffVwFBGYaZjeU2TfSy1Cq2o
v+1ukl0cujDY70NviJ3snn5eQsm/Vp7Jd9W3EbDiNR0PZkEWsVBUKGZcAArsXAgH8xj2Xmg4v4Tr
v9R4nOke5khEFEvsitdJ6aILWAQyzivf532PV75aGHBTdqvy7yxtu+e601YFSRgxOJK9yrLUw+HI
xDdbj9i32yCG+qvpGRFvkP8GUx03fY+zduAkEDotEtLp2y9BLDQVUn48hPO2barX2CSIM+pra6Py
P26ev9UJUjPHDgpK1ONzDmUO93lrIyD0T6HWgAlW85+zUx27gnwaeuk/iUXK1lAND5Ku6dlTGK8R
ensoaJGqptpOQ0i96jB7rCNmY75GMmsbTIgwIg7KUEVGhqi6MDCVEcyL5MjQqy1vfT+64aFCaHVi
ujrek1Yjc/4OlOrUYyfXX/RwW8+ozdobgyFjmB8FbXnimxvlVUTB89SMEWYb1zhMLt3aafg04dGv
LQPnjWs12QHzyztRbJ94u/yHuj5Yo+hvRBetwKw9MAuN7oNI01ijQ3oSVmwCJ+BDgIp7oGXNEDdx
aNaYlDcADDAFCtQgRFgCmHLRPAXluja0tUL0KIlcpHS4wm083A/tRlXPDs7ua4uYcB2Uubp38vhz
nk2y7TREI7PwFNklKlRnWNkVHgEA9hf6ZJWsqsy0uqjCZhY8XhoR4CxzzCkTAImjNVeebxPY5CaC
9HqjfjVaCxUsjoAVeA1S2ob8gwAFQDJufJjnxMTSOlPcNsmfD9nB0kpngEWmdCjKe8uKg+cxU/ZM
rz0EdvO+mcUXlYHwPMeEBaSGyeDT/iIQVXuC8aoW2ZtmD+UtQz9aVPPP3KAYPtPaoBuBz6UAnYXc
acndBsrhK8oR6927Q/As1IKAxPcSowBN+3htN7a1c+05e9T09oAfg8BKxm9IfT7gMj6AUTvaA8w9
L86V6I2A0pg64p6KSOJB1IUIlSNtNq2gfU168ehE4wMktPCtB7Gcm7AUyrgzn1jFPjMsUYsP21db
C75CgTsQCnBzsSOyBlxmMOugLdR9UlnFJmm79FFEA5HUad1uqM53O7UyYKmHGEqJN/6hT2170aJc
bNz4RKtLfPRqIG0KAC5bS7uQpkcnJGQN3Fit/QHX7c0v/Y9QnYcDPnfxlHeoZLHX2qewnsVTb9ev
vVA5XrSg34JnCzDDQeWtwzDbz+iwPapnxNTYY3LszPEmsr4/Gz0hXrrERFtS5wY2ulIASJsSJU2d
tdv1Ei9NScm8xgPfhynh067EUBvwqEtEv78KCNU+pOoBYnWI4cKWCOtKwqxNqNYsBIPdIEHXiURe
Y6DKj7TTOPLBYVv5DQvIsKpQ8rgSmO227MSmhGiP0LRxrN0izEVkDgHaLiFup5C3+apUCtzAuLsW
LLclAd2GRHU7MLspIoP0lxhvOzLJogLsbUrEtxXfy3lWD/lblwhwunMwY7LqmXPvlm4xcjsc2KSd
mreubO4BefgSKO5ItHgjIeOzxI2HEjweSQR5KGHk6SzQsPjfusSUCwksLyW6HDkzCXsSZ55IsLki
EecmNpBYQs9DlGTQM9V7Bx46yBmcx/WXASfdl8B0VaLTewlRH6CpJxKrbsBXR8b4Mkrgei7R66qE
sDcSxz5KMDtObijtPrX27wDIIa7E+X1qjEfFNj8biXbPYbxPsN4ZjxhBHPDvKRx4awAIr7FbUnAG
Em8Nb+aA5SyT+PgChRhR9CDl/Zbf0ZaYeQfePPUABYjOL4Rs4V0lkfSxhNMrFpj6sQFYT6gIDmEJ
sU/1gbqyBNsTcpVJ0L0D8Z55XLgZHCD45Lyhg4aLX0pAfjNIVD7M/Ap2fiUh+q7E6Sdw9f0FsG+D
2jdh7o+RePElhN+Gxj9ILD/znhZOLHZtQ0L7WSZ8gUtdJRY4/7wB7K9KxD85JrCtUZWw9JhXJEoS
BCAfszxwiajEfDhQ1ON/maE/loOC8VzGCrDGitP5rlHDl1zGDgjyBxwZRBDrBWlZKMhXA/Qaa4kr
KAkuWIKZlwvG50Oolg9KS8wBss0YV+3Bsdnj6BJcCq3vd0zAzqMMSQB+F+MXJT1huRhkmEKEjECT
8Qoi0qhRoLHj2BDUa2sKT4QxJAGKzrTXYdQFBHbnMrRBtWV+Qy2jHHwZ6kAaBsG2ZfyqoX7cdm11
UWQEhAY6dR3KWIhIJyBiICkisJEpmaFAGyVjJAwVjIvuICIemFtS2pMNOhWElgygyGQUBTSziCC7
Fl3gFG8aGVhhkFxBlimCNKQnm5ZUi8ok3gKVknNgeoIs7FaQf2GHn1bSJ6f2K4R2y/qBcA2zMzGj
kWjpaw0xLmlA39cUp7E/TjJkI0G9egCyGZ41GcEBRR76OqEccCfyVUxHiTgsGyCZ7Z57MjyKEEX2
KGM9EvI9NHI+ehn4QXRgfCN9cFeSBQIaQn1UZDzIIINC0hx1Hw7caROBxVQGJVtTE1O3KA7fcj1C
Ut8OYkdfqBs4JJu4CY9k11PPM9rHOUatowTOOyno+0mGmKikmXSkmoiYdJNSO9lD+Am8kP5jJl6V
+hxStqpal4VoRdChHnPSwtJw7RDPtZDDZxXVwwBP2pHxKoHlHx05soUq4EGZwGL1dwmJLCK9pAgE
fXJakOpshElwC4qgXR32/R7Aw0Dqkb5rZMyLzzkLKT/18I41IG2p2Np3gFRTGRATjCp6EyJjfJyJ
GQglgyyZXobKUPi7KTJmxlUJnKEBngAfe0lIorFG455j9z7vklffKK2jC4EL8cQFj2O3YWK/PFEh
420qcm4q8m4ERIO9URrAslUZ7EwmTkA4ji9jckKs/14lo3MGGaJjyt2vSwjWAVbsuTJqx5ehOz4e
9UK23yfyeKjuWUdSUInoSZRrT+ehleE97oQLCcWcrMLymRoZ8qPJuJ8Itza17e6Rgech6gzmODIc
KPOJCerR8o4e6b/gqgh4xJp3J0Xu07XEMHOgnaXgPCF2qJYBREr7paALWNcymijrCCmaSCty4MOS
hEDzZpJRRsvnz2S8kUnOESsr80gaqnmMmbwdXRmHZPJ85e+AJJPgdY342kmOaS45SjBW31OrvVIi
Jr5qIGqpkKFLzGWetKqAhExAx1YNSjS/YfCT2RCVVbALqGIxn8scJxno5JLsBCAnJudJc9DwJO1A
7BQoqNlJL6oMhQpmOh2cXl9UiyKnYoXnwE6/MifVMLSTq6moO8rBJJMmacf6AFU4rsXymJCIKvoS
zQ7pVPZATFVHXtWQv5NPkz3q+rc1uy+w2wPUqI5MH6Vh1BF5ZUyOvkvDK8FwEx0MYrFQUx+6tNkg
A9fuYrv9hF27z0OmTLNu71palHGg/ei0TZN35oEcl/eWGuCxQO9tQl6CAN7FewTZs09gVxhDpzW0
D5eKxMok06uV4V4BsFGyjirgcPp3qVTu+dKRX0Pi5L53UNd0WbcdGpR+TnBnyfgwVwaJVSSKFTJa
LJxQYQYt4UCJQdrqCKWETBZ9Cy0C5FQWn3Sm+qham8BT045Ru0EKKTyTRqiYfAdrgvY1jMSWEdDK
GoDKCPuldecruDuj2Om9wtCqK1p9sqWLZ7VscZhY5BZm5ozahN4PfLxxnWquTQwlOYR2k+nUaVCl
9J3eAcYH7UskibFWoqkhxJ4uJbv1HlSSV87pfZITCTAW3xVrXXylwT6ye4e04fFaPmN52gFAAOVU
v7iKQLkdpveNSx5BE/3QQ6UgyQtYY0aEspnZz6h53kVBKWTWLxzXW3RBRyg232XL7qAb1Z3wK/KZ
6uEc4mrmuEpQt4LY6ic0WmX+oVJqrwDOV4g11iFC1sQ31JUuCF1F4/wx5eO+NzjLuQbMZ84lyLCV
lW2ZKJHms22bnBdAwZNLvypYf0Tiy4nDL+qGbhg/ouPvvARCcTvWb4mVvA+WdHDiieOX0yo0hHa3
M33zIQz4wHWffpAvfe5HuDf5SJKJP2wQQx7s1t8Hav7l1NVhLMjwTFvz6OfNWo1DMoSZKa8yFYVF
36oH0frliUXVnRor9wTbk/YBz7+On6K+fHTCEt1y69IA5ltorBvHSBuUD3nUf1tQOphWWq9BP14A
TknNEtj88kaBieAO5TPyZSMyJT4avLbqoAoQDPMB6RS+6jUagdsMasoKC8V9DWxs7aJq0nsRMmt9
nd365zyI73hunjNsC8S8e7EzvDQ+naN8/AmyGwxlPZ2VyPhUxupxHjKwZtFXr2o3ex42qtsf5iR/
71MtI5uH+hGpwJuuSz9GpaR3PIxfGoHBvt5y+PA7sFC5CJ2yKcuEgxthCjUD7Rk852Eqk0OAu8Ft
slVdtu8FrN2BVcAAPjhlME9plzY9Dp0A4UKo7DLIOaGNso+iHHYnhZanEbJzlxrSYdX4ckIysAsN
85kd2ZRt0hfTKniPfoM4Nt6RxstdjlJBagfL5pSflIHvw4PIvgo83oTVno164MSqIr2YB7T4qZjO
4AU+W13c+eZ0KAYgBPGYv4xEG7GQgq+TMC9rVeqeRfo9iUOu+OzhaKaQRaAKFrtRc75qf3gXPULE
WGP+WBD0YpX5tZrLO8W4R1TWKhXcdPOpSNp7V+bCOuusijY4AFfI1PlhE6R3pr8VAQELuCQYbgkb
NJuIFpttYygQiLeqGqECShuSLk3lMcejsfZj8ZIYz0niHF2T+gcUUTKGyTJG7EIxdPxVioRlVOI+
1wqwjMyZ32H8wUHxjfmAcQnSMdUW0uh+NblxaU1sjxVV7c7pPL3tCJYNcxUs1jcCAc/KIZ0aobHL
O0fZW92N/DFxUCF2U+NYI0iePDHIX6S7Ad9IsWBi8Wjd8OwnTciqPN2mM3hYBZMf5k0mphRzcnJ9
tpGMjdRg4YNZG3Z1j8RTCwnimX3gkkn4I5eN9ShEZRIRRSMDdDTozs5UHxWKp3cprYlwj5++3/Wq
Tw/cDzZxBupRqSlLiZKjTulAHqoxjEK0Pp7TsMbEjlOsogloV+MX00nhsNJTssYjpG0xQAzyWEtx
EBD6ViNJyUGZgQDP4w8s+cNhVKtknbmQn9j1V2QQqWuHbLKVHpkW+M2dgbNxJsqbgnlGgd8+ZpHD
HIgGaNebz4HGtzxcLFP7yNOfmMSMZyekQ0CEwUr31fgOS5GG5gBsEMFY+RYYCyamtN5qmDtXKHWY
Y6DoVgzhhTkzrbyPjW2jR7c57grK5aI9YGOJyMLrWakH5F74YAlrs9zXfQ2N9jp3P9XSEHDQC0e6
bZg2IkfXlanYDH3/NOkqPBTlNpdGxddASUK13dAL6UcnuSsbOwNJP0WAHjAZd5wXxV4fO2UDbr7Z
uKYNDsrPXwCs3tdB8ES0h7kihfs1acmMNsHz9gxarlbh1bTce9Kfn7RwwjFAG/5sSTRCFKQGzVzz
VjZxfZAi3G2X9J91GDy1Fq1yARyqdwLqqoVee2rTPDpEajMaQIKxSRsneFKbDu2U49mgAoRJgzNE
SaF+W+MHWTkuCb+NwKRgGKF7LwAomRqztSnA9MB+cKrdGV09iVdJmzNHwU2Zx262zhmrrFnLvb5C
xYzRj6zSVwxb5T1QN0jg7IZtHnhdCpZJzVovRAKDS++FCS42Kdj/R52aCDOQ9GdXKPqq0J+DxK7I
AmIRZrqZcVWDGd1DZrFfGwWETxrcafWc+WR+G1Dl1uaUssgbAOdm/kdJUiEFQGT9PV5VqlLpTk95
2qRnvV31L1T7YcMjCIYaMhrZ19D2m0YvEDQr1ruwctJfAg/fwK7qwZ7G/fyWN+DvEH88jjZvSn1w
ZBQhAWHMeAfmwz90e3hE9WluMMioHnSlcyHRwsh7qi2rigpAR1YSoy06NFJ1YKFEmSBDq1CQRZ7u
tbHZa3bHgY8vRrSThvJq3dSPPiWdaGTgtmMWcKreHrPBf1B8+7Ex/CvTAkr/M/kKeUx6QmxsbI5x
t9EBx84xzbCEggJ9iNu0EAtsaumNmn6E/HMigl/Z9GVO9dlWfVLeS9p+RlTe9MjTQIaYgdjhT7uU
Wf2jHlr22BRDGC6pccQEgeRipO6uoEUwLRspsIEaX64NDKKspvTcZq/WSOcwTCzmXGr1TR4Dy5SM
VQrlLmOXqN2DPg6vdBe9DB9gTT6a4na/Zr6S3pTKurTeqCXPMqBOY9+LjA/Dbzz0c1+wpMfAfSgm
NDoaHBvbHU66atF9hcqd9dZDjQZ8bhKkF4lnW8G5ipofDXmuddG8MMsT26hzLt1onxV4/AHAMnel
aulT37WYw/2jfK7aTM55Ie6Yse5aAw5EvaZjwWILWzDn1kgMOz/K74LsWtn5m6tP94Nq3dyu2bT+
Dv/km67bJ35Jd0g3+pTvfsv8yPiNGH0Mb8q1nc4QSeRYhzbJ9FIGqRrnHzWEucY4zVKnRJpYMlRG
mfZIeuJTBAFlpNDREno52v0ps8o7YyieU/HEt7bhKD1EKnps+iHomK/m0F3l79UpFHShnvGSFxWt
cGE9+G3zYyipas0xohCrY609DvhfBLQdeFnDsMcehUU/xXVeZ5wZBbX1EuESZfrqAS70a+XUfN0N
ZwD9JhN64ZGvYmu+t+Laq41iSzv7PUb8Dye8emjch1yzLtUUHmoHn3NIwCLT4tVQmS/Qlbfk3hz9
Lj9XdWesykR5GnNc9O7wEMdUqsBT0KwJ63iXpvHLqIxfdBXXaQa9smyDe6NLbqqTE5qc9vuRiFuB
fXHVKCiqE6wiZS+ulR5ssQV9YU7FtFKVDmWyF2rPUruIOsjWW32N+fpqXXzxg8IW7MUecCphcC4a
cdUNdvBt9wWr5AxHIsOj6O4DiHzgLs8Iw8+R0FD0E3oRh096zMRbMbZzO8E8LPe+r2zNpEaDRdel
zI9+OdJV0ja+g1I3NbtHnyJwi26VYXc3Cly4DIonvSBGMsof5Y6P8/6jSKl6cE4r+suATbAn/B27
wlua4LNW3EsKCb5pnWca7W9DUmywxN6xwma4qtRXbXDMlTr9yqU+c8waIO64UzUr4MfpB2WNfpOU
cP9U9eKgq/UuazQClPwnnepDyfylyPQLZKRLHpcftK/fEfjvtbilN65nGHh+5sCXc9qeuPfRJuWk
XE9Hp1U+Z6356jKE/rrz3ITU3SlGfOWt9TQllqco+sFqqxf6mD9AV5idDwbdfxBz8yupwuc8B4pv
Jg/0nA9DNq+TiUYr+go3j69wzpWierJCjAojh7KbfuoqfWDLeMyDyCOL+ydlmL3EX3fJR62otzpt
3jOOeiUvT10Yv+nl8D6AsF0Hwtj0ib1HGXw/04JFwEl5E7RVBZCZnqn0+B5DOwae32A5CZ51Q7uH
ZLHBif7Fe0XuGq7Dpt4V2bNKJ83i/Flp2X08PtFf+vYn51IF+qVJkx8pnI/AjvdpGJyiebw4FpoT
JT/PhrirjfI7QsZfJ/2dqXRvBgeVJXXeWMs2ET3TRH2AV/2eZzpIcJ16HgvczqRqbjSvpmKeTMhO
krRd2lBAovISQnQxepopajsQPF1eccwdWzAuSqZRfuZ8CTW+8ZNTpw1PFJcea84pRIQEN8h56FUB
uBbs2oyepoZR2eHwzPT7rmT9dMNUqKwkMJFSpNW1dxZYTtZnhEkf1dm+mpOOo9NE/OLmUwhOwdn7
enbvB/d4fLZh6ZALS/2KcUahVNLUyPBzilYY2HHkTKgnSkwtqB6Dq+hJ+GrzJ004Xm9MQFpMMrWL
ymvV8pq2mHrsRyMeDuZE8HRJhT/Q38wJPlo2UgKyp0fcyLzEgDfYrK9zL87xpN+7SvVpkLQY1Hhp
svnk00Vt5vmCAvdH1kU3UkfIcPBXGCVfJ+cHKt/DaI4/C6Wkk6Lpl7ZJbiSCQzkdtOpj6LZ93ZyG
pnkLxfRud5qXJe4LiXImcIhVKpr2JyDKs6AKTltkV6oFXUxsNdSpisPY6ptICfaoSzNaY3Q20MWQ
hXI3uNTiCJYck+Ich/POT5gjMWJ4lsHPNCB5t0fLXqG50REP5lvE/SX5bI+aMoHit7VnultnNweg
DESeNc4+EumL6Dnshzng2ec7lfIDrsI9jj52PwpPprhnzvs9cb+vOR4O++2oXa2KEJa03gXGwzhH
r5AYHi3T3LpMI+gOUC6HGFaGrOvKraKEFKjJKLQ08Uu+bjJZD6rh3oVVeA5hRq1qHamOfMFMaI82
XDOA8S65V93NDZGQN+wpIRj8TAcqUbzYa8Jrz9ASgpU/YlBvwn6XgoNRQvrP8p/GrHrtyBZgj//W
m7Bd2ZlF9ln5gAHUJhaXRPkif3SQlICZ3CQZQInGr5jVYmeaZ87k7gZnJGA+uCgbAQ2qseYXY4Ym
b2L7UppdEzlrS1AUgVia0JUv23mlU2AG5H8eNDSsycTpYBz2td1fXd+iTCgO/tBcJ8U+T4FxINVm
F+MjE299RxF7eurnaDNG0x4M/FVE74EsZQ7Fdzw4n1RbD0CSkU2oUDnsz8p9pkWzD/z02xfOmahv
5LgYKYkI+5h96+ZjKRs6Im9zKjidseYFdJADKZJNhsgyS3aU8NYdnJOcbtoGAfiVEM6jlgx8lUkn
vJmz1hqQm7Kxaauu4xYwRo9sgA5UvhYGFYAx09/lkBk04xs6YQDaGWpcpblaTmus3Vgl67HYuzrD
I6qJszmFYAv7/pgr/x/K9v8U92MAOQcG/n+Gsr1OfOV58B+6z9+P+Uv3qanif1RobIT6qDyXbQA+
+4vLpmkadyH6NOC8/w4D+heWzfwflXAey+VPFUymkIT+hWUT6v+4rkvPH3Q22YtSLfqvtKO/mGO/
Y5qC7+K/MMj+kWioIiBVNWG4Jkg2Xsf4R94P8EBoQi5rfaN6Q4aAuGsF3JEpH4MRE4+/fTP/5cWM
/4wIMf+3V5P3/y2UBfuKinuDV/PP0y80ktZLgUaf884DcQeccczXIrkLzsauIP5nJd4o53wHu+gg
tlm3qpkLrMPT8KKdcDkccCEV4LVYLHKm9Iq7//tbJX3pH3pYldAYh99NNwwUSPx4/9DDkrKmpWYq
tLPdMHMqq7k55vLCHQzQwUKxm2MfyJhbGgDUhZ7sBgKBkk19uuoIhzi22L/px7AVB25Ly7ZmPqyb
2qYSOaNYFyV3ywWhSfHWx8NVlfl4VIKBiHptHtZZXKJZkrdhuWX5bk3lpqKJB3GsQZReVT1GBwAY
VO7y43LhNCF8pXxG5UjMFHgy6SOMVIwlcGZxlS3X+wbj2XIVWNw9oLyBkZUIDcuM5nWBfW9t1Ep1
/HPRBUV9nOwYouhcXBKsorRWuACZqdGk5Nz575tqLaJTO8NiYhE6YkwfJdIhRSTf2SUQqq4rE68l
/IcKCi9p2szpqZ2t7dkvjkLp8bhYy+VywyLgmwWZCGFKQQomL5z7vt8WVNKOkEHxlcbhX1uu3Fqu
NjXaOU0/mA2oqMwIG/xvstW8XFRyS6NGvIHpzcivqPXRBzSE8EigPPpzvRCpS4yP/0rNYN9Wqr7D
yMS6v27b42yqZzVq/e1yUzsD/V8h4LY83wHYqlbNMWiTX04fV54lry03LRd/rmpVjJgBCIZSUade
Pi6+Erx8bYBJa/nky6/i1MGJZgqxAPLzLp9y2aIkx3xt2VQxxm+zOX788wn1RKHDvly324Gilmp0
X2UIts6vmhqBc8lO+ufDLluaSMmj0EicwJV1pJTdHJetCJ3nrhczKc4Vs3/bfFnuS0m1AlsAllRv
cMwoDQSIiAyTMKfjuXJJqd46XfHy+6rhGPkRZI7cE0xTOirl1rJ36ARk7Acor8vty0384gB3Xfb5
wJXxxpWO16NC6TOvtbBlFUJjAUOoQr6QW5krYbYJQLOKiT+G4eE4DDabQT5VXjTTaRoXnYJWj8cB
YQIiy3lvy/ew7La9fM+/t+buITP9FiTrv/fXMrbZa5c31YBn20JEOS/vplje0r8vTGnDdEuYIcu9
fmNwxBWzue8ndhrfYajICvac5epyMco7/lz9x7+kgul5DbtgIwp+LxXd0THIEqI/zLy2dxZ0RWx4
NKvlvbPc+sfV3Adn4+JA3Ii4h36R4s02DF/XvOUhljbbXpl2b3+eftlqkZ/sO6pEyzWMqRx1CCfW
tXTBDg0H/SQvlq3ltqkcGb7zOhLrpGfKvtw4a1gMTTJYvd93/+0/W/Vb6ZXsEMsxi7lbfly2RgFU
6G3ZnIIc6dWyuVxgLPwIOWVIgiKOtT93LI8m3+FfN/55tuV/FCdD/pc78Wb55pN/f/2WGFhgKfqt
C8FRVpxn4XEPjFOBKYcoSCLufpjFalg+mh2wfyyfd7nQjT7ZuYEKKEF+cGHB8aL5Kke93/eHuuNF
tfFaTPRQrNg44V3z0JYwTC3/u/zXcp3Y+b+eebm63LHc9vvp/vaYXOmy3TSQVkGFbmeoynZEk82+
IJ/2H0/z5zZ9MJxZ2oy/7Ab2iuG26G/ZTZ2BdA8ttT+Wa7G8SZX7K4J1gNXy6oC1ABkQW38u/nlb
NnJSAe1FD4NvI1NQF1PJ4XE5aayT/PD/9bHLw/7cA+SUx/25vmz986X+8y0FnQhVLG/GRDpKjcKq
YDSj4M1p1gg1zx7LdK/k6hs5EqYXy7PecjHIsx6NLOiDrP3KXa+r7KIQPJK5QMpFWHC/Utup2SxC
q+XCMdWbEWf11sjz8vjnQoVY87eryx15VH0j9yNKVr6OKjlCOWyrdSxPc/nQkpfTDrAxjKADfiJ3
/uVCX4z+/776t9vkWa9OkAMkhQSFxjbdnxziIsX1RiPWAnJOY877GJT6Vocg66RdsU1qMsydsQcG
op5iWeOLLMTROWdaNesZ0/tHcRVJgrhSvuYiNrOXI6gSBR3gBBWgA2WHAg5fT10n3mRWNtEaUUuz
DX2EL8+XfdYMTNnkJmvKvy5w0NBDsVB3OVOxHYfJ35f9z+W7MamxFPsCn8ah0S9I0QtGEb4lS57v
Eru5xu4Mgq1pyG0azF+EbFV3HTqAaXQ+qiYMtgMBt27SoAKmxasVwVEEzyGmAZyMzLAAW9ZHNC7Q
RfvSvwEGqWDXcZvcHQxdpPt6hLRNORI62QBdTeMUgmi82TBZerA096VlrksYWHKMhjvkmAlfTGZR
e6dbSRLmUVMM7ffFLDr88Vay79tpj03fuZSQhUOdQMPMx0Y9ZUCsyhsmRESvml1vIHsABMzthxhX
EoDLkTxMyXRaLuRge3Qpwv6++vsOMoDBP+QJ7EI/Oy4Xv/eAZTOySFJ3ElLnIhbbrDaUC1JW5JbN
XG/qUJywx4BkknkmFN8PQL8DtAYmnlVskyvpg6DSbF8BYYzUQcyeE2qm/WpGNfN0OVVbLrTlLO2C
vVquIs3UdjP+LkrxX+Wo3ecpCsLEUVhlyi2EHMD2wpA0tIKDEMcTc4tk5pf523VXZbCjOSdvTtyw
+X2fw9DRmzXSqH/ftPzH7+fIup4pGcJiiHIBEhPSDP/iMaQwYWfk/FzvMA7QcATXbouOGZG6oBqW
f/3Db1i2RnnmWrb+3LH83++HzGP0lcbgYJbbbHrMOwc/FE3y7kjRmFidORd8fXKTnR39+Uz8GnM2
aoTyNlsR3F3Wp35CUrnctNxJM7Y7LlsF/p91X0GSSLsanryjevXgOwc0Q/cENIktewqndJKbU5r1
O9BCNG1/39bW3wh/ak9HGXRcbjIzTdlQ2qHxLx/1544/VwdkYYj0kZV5VJr6wXOUDTuANq3sneb0
lxS/2bY17jTXMx0PUPO3o5FUg6Oes+Ou2VhP6YVlx03x8J2Hq02f3SZa6eMO8Q8bOHQq6ziLzVTf
muFURwCqkaFv4gC21Eunf/SAmsIED4uX6F6YvIj4qsWUtkG63KGmtAG66hwzO1u7czAk0PVw81Me
X6rx1AHyxBTvbjJ05srBocxpPgTqanA3QXRIskNCBb4etz6fa2sd85Ozpm8ywDn+OQebyst+4fGq
210Xrm3lByxDXAzDY2sfpBZfna5U4bLkVYftSorkJnwmSrz61Oj5kdKoP3V0khGSamt0xwSr6etW
2VrU442drW6t7NCV8MPhwQDrvTpIO57r+L5RP9MzSJHVyTyWH84qvlDc4xBdR+v5aBzNdfxjOjWb
+Ne0NT4aot89+uD3eCPw44w/MASvnYP+pT0QAndI3gA1vlQbZzPuCT8Jr8a+3yMBWkX3tkeiq3Uv
Qy1W6gE75Fnbl58RC0t0+sjqSy+h5BltfeXQAIU8Gf2m7LYaM2wirZSVv/kk4/uaH8AoPFnAILzk
QbkE39NX+FL+Kk7VCSciIZpe9kbQkcUy+7mFw3zRn5o3sflu9/PdofvhH3hX0W7ekb75wDFnHov/
xd6ZLDeubFn2i/DM0QNTEgR7ihTVT2DqAn0POJqvr0XerBdZlZaWVvMaXBlJhW4ERcDdzzl7r33e
6eMGyepEi3UlwhVj2cT2iPBDi5GvrPqtSzZx9DiEK42xSeNb9SaghQnHgnQIiNeuvbSuTIvhKogf
o7ygX5veCfZRBP1Wb548RlWM/4Z+M1LWJsvRpt+5Qn+M9yZpyaNcVeoNOfLR7A/2xeVtFVtc61dr
3CFec1cxOm4PxCkpvWW4nvHpSNQ8S/u59xm7RBv3wrDpGPrjRweA9ocwEliHrZe6mxAWFmLJK7wU
y/W7cdO5BHVvEyY31qMBiuxTx+85++9d7iXahRyNqjyhevyuyKWYV4C9UefxHzOE6cv+AYMkh2Vp
7uFp2cD4OAozJn6Ampm+oEvbm09EUCp71QcB+GrCmGUFhIjMlXSAxCs8+12S2REssw8XsxLCfxgQ
e8PYyI/pya0OmrERB85el+xD/SXIis6E+ELRm+3kp+CqrA9queT0sy5Sr2I2uwVIBnghGpcTQ06V
knGhvRZrBvEhvrUX60te8rPzhs7sCJKjGhZVceD2V+TWCbzhKiFa4P79CZfNr8vto64gZ8CXRXeX
YQU24NUwklxmxMkxJj7qO/1CUiLAbzfH0biIf4la+lS+szMO1CVi8iftLfxJsfwtEMb2GO6ZcgSn
9LV+LffiQncg9KNVv4fThzZ9AxZjfsu2xullejSvykY/J78FVgB06IyzPPGHHAZrBwZvhYiJhaZ5
7tbyom2YKG/RETQvWuTJT6rjdNt64wKT0psol7YfeN0Cn8VTPNCYXqhLqoJkWoCoq3HLRcuUJZsC
4iI/8m1DSJrLW2SmvBCH0GNNfTXUXboIr7BGbkiLFRQoudCofocFhFHf2RQXXAMeVKkV5tBN+pGv
EQ9WBDQ9MKslyZrMqzWwpR2CPhIV8csuygO3G9iqk74JGRO8ch0emCyqC1pfSBEAesL0Wc+nJIIP
7pvr8fKNQvBA5bnBncuNmuH5PXcbsR1YeZgaYxlgBdSXqGg0D2rnqt92ewwJRJsCQOVKRYHJe5Be
BmeO2/rsvtUYWkasPMta9wEwIchgtlGf7E1gLh2uw3VAe2cdrtJlvU7eh2PZPFN7wWZB4VS4vvlK
973k2suX+sHxwm19CPx8Z70Y/JvXykLdjOkSB/nS3qODrDY6ewp+FY8BIe3IYNknq9/pIT24n8Y5
fQ6P4Tr6KvD6nMYMpdXf7c8paho+9y1SZ9nI5Q2vp047YdjNGiDnSXVugNFbpYJRk6bTrTZCuox1
EUTKCuXSm5U4nK03hgV3Qa8qxLp0wHby9iP3R+GtILk/grPREVF8+/ZAdKNYJRmad6NN1vHtz2T3
6ua//2k9rTnFoBNZQPVP4IeT3NKV7d65kZgKm4Iqcvtd/+8vSSP6naJncnd/dP8GNvQPpRSg8WoH
QPHQGLtwnv0oTQGK07lyBnLY5vmWwX5/OAp6j61Z1Z4NatdYtdGdOxKUuG7ArUeVDRkmLzArWDo9
COAZPCe3fNzZoIemNJ02VoOgYiGKnFYoztvd/VFHaBJtn38/b2g6rokA31ug1T0gIciU1LzYidsX
KM4cem+P/r6munJY5w3QO8HgTeXit1BLQIi6dbLqQq3w/KrKOggfQkuInWNnnEGsAnsyEOZ1fztL
3790qYnKAW0hgO9i9/dLeCsF/z7VBgyjkYQueqtHMDZTitweNZXDkvv3RePGVLVj7NOEIcJy1vql
MGZjc28Hd7eW4P0RmMwWBJ1GFnLkYuJVr5nQA99xaU1VxCrc2DjVPuirek+Cj+obOutx/zKSWLQd
SEFWzJHgxH83kBBTgL9LweXC/e3B2tU3ANhMJ0bvGlZ1KOtZhAzJ6iXTLBPJxv2pGGK5dDgquTJ4
ssNW7KJ8xBODi/upaoCqMgMYd8wBxp2rjvpaR/MXzrdPuDHM1xxA+QqfKjDo5NavM1IdYUbgkKxc
SiqV2+f198vf16QU01YLDgUDuZ16J+Iat8zxyaifkL6dbKoe3UbZK2+NuHuL7jYFWZoS8mt86x2D
M6KZ8k/z+G8zWdPkh2miaxJKaRAodyP7QWik9o1YWeuvCRMK9wgDUL9s9VfZOiqVG18EyuVCDP2q
bSwVJihl5v0Dvn/5+9TpSvIOUgrDG8Lu/vGqt9Ie6C1AYBXm6c1jizYelS6X4K3p/M+XWw/ZrBpe
DEPVg3bOkaTGFKLMKh26e4c10RK0n/fnjhjzf4Jj/j+L5X9isUBUYUD13w/jnn7Hz/b/GMX98xP/
MYpz9X8xg4JU8A8wRbf/MlhUYf3L0hGEMfbR7hSWvwwW618EJ5FvD7zFhT1gMrX6j1mcZv7L0U2T
MCOmcTZBvdb/yyyOodItA/I/ZUSqqmYamuPaGqQYi2Tc20zqPw3IBMQmAhpKdPtJIzdWK6+1bDnX
h8x5iNY4kuMUUHlVj3kYcGqeJ7T9ZNLMJoI//giJPAc9mEvEmo5vOs0j6t5PTB8F4YE2B1OWPCGf
XIP5jO5Gl8p0rkOnHhC/0T0gyiSQUc/8yHhOFdaeVGjtwdSbzwJtuQIwpYbLMcaItFQblSJNkQQH
W18Fm8bJfKx5r3OBA5vQ0UNaOdRvtXmpsUlgioRkWQzs4i5QMKVGcN7jxCT1cz04qW+OHZOwLvTY
uZaN8s2MK6Tg0mxQlDb+Co5NNsyqgfBXohkwBtlbxNZQ6ECtrJx0Xvdq/5ILToOM1nljxVqBotq6
JH0MNo1cNGEIawZovfGorQV476rPfSdoP2pH9fvGOEDuZ9ZO5Y3bB0yTPtgSjPuulFBA46zO9+Ds
+AdoYbisZKgdMXeJvc054f7MGGvteH+kNpa+zQR2eNtQT/PE77koY4zvkD94F0Z7EEgE961CIuA0
zioUVld5KMySYAC8JOeyVmizDPNhnshwabJuRK1ci3M4kxrv5Gin70/7MqjPJOOmInZ9XZsiGnax
8WTLViP+ClSZmcvoKMvgNQwKhSCNsPL7W9ytrTjBw/0LIkDlodLKq9S/cnfkGDfbHZYdYphPOXjF
PUKndWXkvCYasg2xdRPToSQYIXIsVcQ2l55uku0I114FK1LY8AW5vKmVU+cwFLZ9aCY6gspYwRUb
bRIryoZMzqDy4kxG57Gx41M8ZDjp+4yY3YjTPt3ccQ3M7cxMXDlaKSa4doqj9RTGrdfbZnctGtO4
qOIk3S38oeaZnYEv4iPUYbLdn2gmx9uhlGcbjKc6JNazzKl7bqZ6ctaJjBI0vdDDJm8zycPeJEws
963+NhJD+RTo3YsMSvmVDDnWzNkwLhLF0a6sixGJuiCjA8nNntSIk62Eym9NlvdA+/kka9WgQHCI
FBQhuyQtnSfN0k+ulXQni23ZKxrtio1s+nHqfBsOFRMSQGALFTfbezlwi5Mb3qRAomnAWo/RkCYf
akBHYlBL5zqRk0jCjx2RqGpBICvkvCXwMNxA1Y8uWBboB6aO+eHM4bYiofVLatRNCtCNsRueia2Z
N1E0Kr7T6u0bDe8V9nLtwQxGmIAEu6xHxYTVNA3hCzYNDD2oUFf0gcOXPNU5Epih8O/fdQdtrfaQ
GBLDdoAI9tOr3aqvU6qU59bQGbU1bUplaKJMblv5kxNJREs2nQFtjk69z3LpElmK6SxULXedjbED
gkOLlyjcq6fIQueT8FdnrUqadzJLgAZNu7Ok9kwq9tGosvAzV3C5NqExn0tVTMcoRbSg5aNBtJGa
Ujro9m50KG6yzB2vJaDHKxlqm57oj+XQFvRob68TkoW8Dnb16v4nkMC5GA+weMDdWWI9nC5pAxPa
NLrhSPMb3u//fonPMl2HIt7HFjFnJBVXr/gU8vXslMrq/nSaNDo/UcC/CnB2M8jsFSTJQwCJ8GIS
8/Q8gTSy0uGDxNH5iJizeGqL7BQXbfhwfzaGA9C9CIBbyj0x0gV/YgViBp5P4YHEIOKWReg5jWk+
TePQnxvTfUHjgYTIytAOatmlKwvUsmT+GhbOwht0+AhnMTsqKSWY3ie+g7cPjuOox/tAezI0fdiV
sWP7pR2Y18qwmsWUBfVv5K77OpEHWduaZykVJMUsLY5UWM0Dnx/EbCmjtU2cFQLd8iU0lPaqFGq+
79kuad1hnLGrKt5Ulv4QChn/gON8cDKhfI9+r1rbzA6nV8UozF3vZgT+3Z56JRG7XtPX2rZpDeS1
XFVZpKavBqKYvT1Dep8g978hoMPvxuW1gBWp3xTm5RsEGd1u3oBPBPssBlSmVt0fqXA/kW/4ABFe
vlgK+DARq1TuMkBE57Y42kMlQBxNKIrb6uCiOtv2HFkb52Zqi6UkcPdUFw79CDcvsDM2wcYi1uXF
Rhe0JG4s3o9xcQrKygUTBLQ+Cu0QYLWaPNtmBkg+m940oIA+goz4SoJ5f3GAR8eGiK71ALLUDKxq
A3MoO2hJd0hrR55xryrc5kn/2piKD5Kt2FkQdZ7HtqEoJtBoW9UxMr2mTlex4B3dvwtOk9xoTgT5
vA1DQWSJZTfz2bT6ixrOmOfvr92eYseBTpyLFxz93dG5fbk/Ggr+PYQkRLRr0MGOYK7390eYU8Ml
2CtOu1GAAzlk9x0LlifRtJbnxPDGYk2rIC8Cyc1hVpyJUNrYafuH8aq6dmWPidugZyCxrGmGle3i
IrgHNaAW4ZfA9eNs9DAHXBhluL3qd90i4iSNw02UiX6bw0WdlISNfaD3ozV2cKjoN6hFl5wgkabN
OVe6/KKwyi76MCW4wvpVZw5EBpvCOhdkoKVaW+8l4NOlFYvrEMQJadqBupn1wPJspwFjn1ZbXa/f
QxJrwZPAUpfpsDGH5otFeCatRXEfwgn2AHLb19pOk6M0xk+jdpdGX/VIp9gf+tSiNztdY4kZSpOI
3/Wu469toHkaRrfT7W97Sp7mBJYUubCDwiChbcaLauIkbZv6TxDTdu4bAT0bhnLbqWdC4kua0PJH
HycmA4gkobrG6NXNGt5wUm+cxMadY7Rvs5tjP4FR0AgyMWxrrP0hrgIAaiSNu9U3ZHCmahifcArM
SE9XpIHeej0geGP3Ra+1bzVXjp0tTooIxmVvvDtVtB5U59KXFOHJLYm9t3H51bAw49h6Dvv2JbXN
dWuBK6l7xhXV9JtWrbUwM1KiuvHVDKpvWeJFdRG1ctSw9YER2ERIOE3fIYouSIpwEfpiEHIVyOCj
hMO1KH5gjnIxd/0SKF+7Dnv41aJRGRiA7hjQNJuZSaB7HH5raQPtOTcvFdlAdfYdJ83bbJgeVpd1
MTX4weP8EKjZrr5JdmdTfS07cQ3s9LHsXdfPLe4n8QepCe71l2DSVxUJoVVoopi+4em7h2BWdiQd
eVxN2FTJApXnsXWWTpNPXKzKo9SVz3RoLyKErAp7LlGszWSXm5SVGFXQ+IQyCFqJUmHT7EumhT09
VlrvABExQmWPhT08afGcg6hXI+KJa4+7n7mNY30TeROB/+aWbJJtrZm07vFDUtBzZ+vWoU6hLhg1
jgMQdi57PVC3qn6oQ0IukW4cOD9hiUZcRKb7YlTHk1YwP8mMofUacOABFERXBPU6cu2H1q2QQ+tL
MkeCvQZXFrs1NjdMhKs8fMMaUJwyV77beb2HL/NdoP9et8r0JLgfvQ7YNr9GfZNr82GoasLzam5E
V6hLCjGb9t90VicgQXqSFsvOCWgj8/Hgb7xOab7PBba9wgHrOukVWuBG9bnUSbFygJzNoXgRpX5K
SXhDyaPHq9pMyG4iKKLNeN9kTS3dGDe6q2EhbuVLm+vvQNdg9qrme9hkJ70PYKg5NHwnyEEG94iu
1N+yorvb9rTPrWe4lR/oLL8S54cd4Bw0Df/UCjMzlKGidf44+fRlWNpB6/C70O1qEFL057Q1QfFm
FvJxoD268zKpxq/E0D3F9cGoflsMfMu8zA9QvxGj8ZFjyf2OzPgC4ABUuFl9qnQgYRFNbF8TLjT2
IljqHxBrmQbUztoxx00ZRUcOzG/qIF/D3nxsLevkVO4lw+2En/4GYxjfcV8fS4RmRq3sORrhm2ii
n0ilC367ADEPBYusbH3ZJ2QAVhYJlta+ZwgSMuNhwgJNwSud9hwUKTdlU3CRzOhAdZ1nynBW1OSc
VMYHiYjnkP3XIpgQcttc+rLtUSYbG/x5gPIgiAk6vk1+ljKo1v1sL+eQTnmT5/TsepYsAuAaWBZK
HzGkwxRXOR/GrYdTz/Nv7wxYh4EJthYWiQQvZxAsOTRgU52ZuOtD/NBmGhAgVZ4J9CB3vsEZ0G9L
xU58Q6okeLbQB8f42NfwfLtOVddWHHqqUYvNVGPOUcpPYhr7rUFDiv6QYp6o9/EzV4zO+1LjtER9
rDr8DlzodkcjCRZw1qKz3QRPcdn8SacW7JvE2a9n6DUN5zt8TK5Or19xJMZPaam/BgFbe9hWCrOm
YSfNNvc5ZbVbyM8EoLv9uJm14sGou1c1MsBRNZpkeD1htAFO1HgYXRlFKcOxrRPxqGRPMRKehWZW
hpfpkbHsJUyiGtDDxGoSynHyapcW1hTBZ7McWNUyMQl/cSLWbusl6uKSyW7xAFs68eXNFycCe5/y
qe0V3ikU6u2ky3BViewBUjSTANN5GAanhS6Q+1biJhxaGterBEGTDks/bpnxw2rsHrmJtTXxaADp
wGKOUe89TkqyTnKq+KIVmO+ZjEBGgxXm4n7H1pBwIJ58wHH1W4umpmscxCVjd4XFzygusD41HWB9
WLL2fZiKZiydyCDd2KFutvjwF7VO+EQZ25doCnzKWmdZN86jlfOtsNFfhGaxXTYZAnxSesLOeQAx
dyEShHzHTBzbXpGrIgmcvatAOBQerqJux4CfAr2alOcWx7xCf9Jr3PjNzLIM8+FwHArxJ5r0jK0M
XVyV5uFKrQ0K69D12x49ZnML5UgAUjCl+/fz+4u6a72mGiq7++sDUas7q53+65+7fzsR8Y5qrF7f
f7SBYlIShrX9v/6X92+KgBOhMYrD/X95f2moJYFfOONmh4020MNiL2woG0mOCgmPZKub26EpT8lE
I6kYfqOcw2w3iTcaHsd4S/uzXWhKty3b7sHoGuwNGnQ6mO1Fb72Zsfwid+nXTqbfWmdW1k9kJYAg
1Ifhd07xOpMg+8Qmts+jZe0y5uvymzRNM4i0N7TfCaha6kReU6nHcorxzf3Mc2n7GTALPErqoa6w
48YFzoZeF0sbN/6ydSqVlRO95F/V3v3RnAXk8Q61vdR6u9/0g/D+Siijrsv9eTCf6xT6k9TizzwC
vQMGciMHo6ZctRfZ2I/LUUNRkhDetxAGE1X1NsiotR5pBJ6Qdnd/XlHj76oef3V2KTFgrdsEXk/R
lowE6SZN+JN2qZXBnDI5nc1a/pqRw+DPNn3zGgc2mbjJx+wg0pF6qGH10dV/vmj/fmTR/+MoFXIT
jxCLHKml22kg0FZLrtkNDNTiFbPNH82iByeunRa+ZEO4b9PcA394dM3mG0zfsx2PZMbwCx9PueUN
aX4YdEABCv17FTReMh91lakfcOkDo5SVgeRA64WHTIoMupp6xsugvAVcGxQpTIRvqCNs6W2lrQA0
pks7vsAqlbsJBqxlrzpX+ajVkJ3BLk7x6P5Uk7ONSU64HRFMTPrM3oj7zS69au5tlCldfcFedKwK
qF6gdtyYpodQPjpYJvT+OOLXhJ9AsumjD3UWRxrp3EtzKOnRBXRTmBMQb3J2Crf2osci1QLmbcPJ
HbHgKeiO58yfW2MPTJDQrEWqVAdDIDIZm3zRk1gHyofw6IQpD0CVMekJ0wHgICmoF0qMHKe1uYKL
OnsqYYMYJYlQVFFO9jRNBoWhFryqilxjk6O+YGaikfzQMNvPyJh2FBS6SWB6aD/PWrLVRaciEan+
pBVkuEzZOZNDSFKH+MeiI+AUFD9I604VC/9i5NRiOuVWK8ZpQYRctcVUvxqdCopMf0BM9lxWlvCE
kT4ktV1i8HqYjMJZN8b7FARX4MI3g3m0K5Nzb+Kf6log95GJBI8u9m7uu3VeECCQtgyNy/w16J3V
qOrEKsURHdYofqqMdZ/bjKbxQdOkqrj0QTtUDaAVRBmMrUgAsiCetMb0HJks3oYkq1ap3yPaDs4M
lNNhgNy030aJCttIycuOk++kzB2Pxi2dyWnwtOFopNnHGPRo8VDUQQZs4G9UGxCeEWBZg8F2EP1M
xDydYoPTI6jcMWUbyxz3NUlNQBJ9/5SAiLAtpN9GMbyR6L5Muux3sNpX1ZjWSTp/owEnc1ZJS9/E
fbPUgmGbz9dMazTPFb2yNEZgKEJ5JjvRBUGOqHXqAer35l7E2Jnjx9wWDyHu36KbLjKslK3avRlG
u1G6196OkRFWuLzqrciMx6RAdyRslcAC6BVZTQaMI80/ZK1gQg5WZZ08lIQBcEI/ZkGrLmZ90umh
4D6Vv/WM2yw5w1F6zXAweEWFu1AUlu4PFiuaaXa+HKIDo7vwva/Kb9VKt3qrHMjoeAjCF4cbERLm
H3Ja6mXlBBfVxWBBHoxvqe21bsWrYSZ7kHnXUCMBLBvYo9P9TMZS29jXHEwF9MfPtIZjIWJiuUsd
cEyX9u+R4UbrigD7ILEwNeJyX+Zm+RQRQ5LPFZNoudbm+g/Ks6UIukt2g2nZWHDawKaF+TXH41fA
oqCq+R/HVY9dX2EWsT+mpProgSKwTnmtUTD5L+n9S7UkHQFEr52S9gAUSntvjDFB5jQ/Mbq7EkNm
BAZGCuW5FMMlc5yPCnjUso0RUQw9LnSbrhmA9o07Pfd5RxD9hMD2dlQFBvynU7q10OD96IFOfFn8
2Yfqg+HOMKJgqahT4Zez7SPXRrU1h0e2Pp9u2yVTsbib3xpbWBWgOkm1d1099ZzemEGfSmCm3Rhe
AFA8WqS5xjOd4p62B0lJ5K6djXIYeCtkZwCXa00kZa5xjFWBy1a3r3VioZ+ftiZmSDq+Dt1p9Z0Q
0scoIrvWibWVzdlQ3Kg6Q40izSaFHdww0bMCZO4SbgF6wZUVcuCZy/Fy+xX3efXkZm61RJTJUT7y
tS76BsBdwIAuOebwFqL3ZEb+7rYFhEMUf23iPmujehwsntwE9s3csHrC2tuaGQqf+Fu25nQ04shd
mKbylsXZO9PhW2nles6cvjQhRozheShKlR+LH+43Updx6Vd/OHwQLAgTKRwzL+kENZpzri1wRsPk
0m1XNA0Wpkr90SiLSYyvtsWb0gLO7Aq4CjpSbJPpfNQIVqc1emA8xv9LwuPlimFHr5ca06511Iuv
ICJFNI3O8aB+ZTbiu96tz6Hacd8DA59K3EuZxi+wSehg38rtEkqaKEP1YFWChmDqErpebSVj9aUD
c21BVCKmcIO20c1pQjDeZmLvWFqklEPufYYy+TGaNd0d9TmIaHDI4Q9n3Jc+u5q9LP14cjzMWaXH
tcXoV4cYx9iJfSVGbNlDMuMcOe2CBn4DRd8fc7DEilwAPx2nx7Di74ds3/tVD9Zs0LSv3CHFp4Xv
PZnB0ez75wF9Vt6K+jRjp9igGGZcLfZaNgOXtyi0b0qMvJ9MWq6cS1uaT6i8IqkydCPSGeuOH2Ua
o8MCPVusqe+z+pkPycvECAYFJPJJ97ZC1mQQjPLT0lGaO0MEplyqByfjHJo52Ny5VJrFWJqM7EXn
jQF7qxwL+u4a5FlAgeT3tqSxAUFn7OVbPc7kxkwQumV4sWlwh3TaYMBXqGaRhIRnW4msVTx1t9Zr
6uy6yPGHjJRuYguggusjK1YDiMN9nUFF6kP33dekzYwGeh7HDB/szL20Gl3STr929fha6e5Jhswy
slp5o2NrigLhJgqaTa7QorQAmmoFG1ocT19xNG3iGTQSZd6f2ZpxHUpqVuZ8qJvIMuxsNoLBTVb0
191tEH/Rtre5hWaa6bBide0dix1bdhb/jOh3jdzmg0Nss5qrpQxV+3FhtZ30Iw3nk9GvMKIpDBUE
PvGGrvJMZCGm5ZAMCMfrXS5xtbxNNyU4gzrX17UhTR+i1zfHm+dwpsptZ8ULe2JPgZz+GaPuO0eT
3MU2Z1c31mCPWxSQgS9IbD+pXf+iutRPffuA5ICPdw9xrIYKNjwoZaR7vWQQ3PbuIgOVb4NPW0RE
Eq5742Rb9biXAo5LFpbqIcpBSSVhEL2IigjWegjdFRM2JJjtpzFbEIIkgudAHovRiD2DQGwGeCg0
ZyJFHT4lE6wJUxsKrNaFxDE+ibQ62iFrnltSoKXRtLXd6tPQGCdF4bbLR5pY8tepBIYF6iY10RaI
SZ6hvUx+XJMaJaPEN61qW6RihvlPhkjZ/hZKbfpKq/sGfX61elE75tIW8a80/eKvaj+2mB4cCR0S
zoCZPFg5SIl0cn771qH/z1yPsAIwUrcVIDcYQQ/g26fcz+u8QbRHGHtaCCRQYcyh3H21Rn7jTSg/
i36KF2BuXLWJIMH0AmEbyLvWvlDQPkXB8AlQ0l5MnbPSIf+uO6G/kyE/rYOuRwE+Nh9tRn9LjcGX
RaORrtS+ZXNSwcVAFQ8EoHyHlU9X4D9UsS/HiGAzrsmUacpKC9jSObJXm9Z2GeI0FkfQzNlUOFMn
mNlI3oBLWNbPYAgqGFsQj6mDrhSqhWoG+rtsk5+akdlyKJInG3znQqMTsGzgsS3Q9TX8zRoTAU8y
5oJ82X6YIAHIleJgDKJo5dqkHqnN/BIqSsDaA+JtcIZ4aRXO5PVi/O5tXjJhVThwPtAj7kImLx6N
MV4dHzuzB6wdITOIyr10SZ6AZUXYltMtVbUBSkribKUpcknL/ZHszcCbVCTdVV1gQXGs3BticRMV
cJg0XwNbvxhjCL8ipkuIn9dz7eK9DGOSPl76BJBTVLrThrhRda83a7Wwax8KIGfbJ7vSbPJtxYSs
KjuxPPgxY33oMxl3MpMnfZPYCikroSH8AI6H349sMpXVTOw/6m9M8Ydqlo3WNf2mLFmyF8qQZwjT
p0M0tMMmz+ZslRnWdiDqgtWw2XKWvqDxqzDtREcw+iROZ+CCUpcZXSa2YaZCRHA4hljkN9javBwJ
6lgrfeqZCeF3RcsRwUD07sie5Lq4a1DuUpDPrfJWNvYuroPUryqvrdHKhtW4JDAWaTFc+ZUxkXIh
MwmHNQVHKku39adu+tIQTxwJdvOYnmWeyMm3xHxag04I+nRkSMuNEQrE3El6IH/xGvQDBw9cZbRn
b4ooE1qxqiDsTv2E6SRZtP0jdazfC+Gu1IRJLdkBSI+Lkpj7XasVZ7NgsFBRZy8UJ3scZOi+YqCg
h1NWpvJDdw68vrWGF71UJ7YZEgYeAs2RnpJILLCm8xnJilUT8mBno/scjar0dVl8Qb70yjYJvTmy
WWMVvVtNdESMMDmZhbZjC32sbIs49JtnoyN3GcwPEnWL8ybOCwTQNnJfhjPof4qN2ef4l6PEWans
UVZJrG6pBQwd6PgMzCNDW/0qlLDd95XyUAPhjWz72ZmQWwdBlj4oCXjRzK94S5uwxEVEWbJXIGUy
P6AdgjRim2LfQnKE0E7k56mfD7odZx7DHTxo7TlvUkYdOq4ajUAdTZI+Y0vI/X1KxdTY84pUiavu
FPqyDsFVZHEFCS0IGSUq+nPtlo8y6nrKjoiSU+rPMdlw842UYzB03EoVV3njDquZnr8vWuIbgmI+
Z8rJUAhO5ro76qlyQlSA8mNsTtos6UtQwyHeidG9zcpnHSXPzhsN/X2mvAzGtNVLyr0hNC2UiWw9
4lcfcJx0bfaS3rI56QUxceg/BcWXVaEQQt5wwR1SLdyUT3LWR06uTm6tDAuaK9PoV6k5jN8K3Z/m
Chfvzeg2VRc5hdoiCnGBpTcCsV5aDn0k5xS5tzwmwWlPK6Jj3mT2SUlt0MgmIig9pbXWv5NyEK8R
OI5c5gGNiiOpJ+90B6lEOoivlrZMtR60fOdA3kDtyeTDOGWyx3KwZLuwNnaeE/vAcFm55c6CGNPo
ZLPd7iVDumXVyi+rNJSFadSFp8s31vaK+aT6o7ZOvUzsJEZvLZxV7vbHfO0E0huaaBMoRUvNy/k3
7eXazSDr4HSd+piSiqZ8rRcacKSq8Kjp3CUhGMFKTVmxTYxRjaTxTXoC+3NAqBZ2cDwRYb4fK1X6
aY9eG6nJxrDbP6Ga0OZK/xglmd4Vn4gjLR1TRryD/o0uooDVYnxN8YC5TUGSmxDSZfOnYvnclck1
wRjOR5bsgnl4nng3muw+pvizM7GbwAODIyg0L7LsgpSKIluVk+BSl8PtY0oeOx0vXY7+R1XR9kIv
KPjUKPfza2qMHeGT6IRliWYf3NGPFjHlEVb5FATjBtnEe8/4HVYKC5FbA11Jog0naWHP9iYLJfPu
svzDoOplBoUgqO4MurYEzPcvtnqLfncCP5ho1w0Sc2BR5pDCs09rwtGTWNre1cRPYBWcaDn7c751
nqS1jqRu+WUyYAisT67bwQyKow3Cmp5sx6IC/K21aydtf1L43BSfnIAzQdxZXxv72Aa9k3epX9tK
QEaKdu26DRzRlEGhSNi08Z9URePTrOCz6cBEloBb0rYi0JDN06CjsYzH/MNy7P9F13ktx6psWfSL
iMCb1/Je3r4QsnhIIEnM1/egTt/eN3acflFIpXIqQbJyrTnHlEQbcFny44F1PzikXMeXXZ5uRaHa
tcYV0xnYTwoSTWBktT+M4oDdWgivYBAuFH26cgzyQ2RYB5fUM/i4jKosFCGu4oDjqVkZ0tbeNkfX
q+l02MGDFueEUaj2G2kXm6gcf4HpjnI7Whbe/BbuvGNq2yqh2DSM50nXvptosA+tqPaNHmT3/gni
0xCXxzYCpl2lLv3O6MG1ftw8bW+rdLqLulouSRMKh3i4DDiIunnHBX4EvZ2TEeo5jUu9PpOVoQDe
QvTyLaEvE0yCi9qVUFNbHDG+rr+6rXNP8uVn5WSvUQGr105HfcOqprx7hwbr1gIbcEQahSB+ouCs
Sumc3YIFMrOh2loMfHQP9GXk+PtBvJD/OezDWXutO/Vn1SqwEQKaT9jdSmFJFgZKzGrOahKNBlpP
ilUUOdtYIpEcWxGt69pelFp+CUcwf4YaxxvDI8krkrAlkobA6Em/oXFANzudtg1oOCgiC7KZkOfb
BslQCaxKSYd+2WakH0VgvucvpypJw++4YMQ21GKdusFWc8McBXwrVrqprbt6wKyXJVsy3y9YDWbm
BocB3InLOLoPRhVa93Ze7WdTwHaIjIeEWdQOA0BEaRoeKsc1MGdhA2awfzD84Kx5xNHqg/Fk0CF0
bDVtslDXCOnsjYNp+R+poO0IxDLfkHPO8DBzFwREsGuBWGvYHajsQpTgxuhm44Z4NqY2hrEnP1oy
drcxK03pagV2QTpkRN5sM4uYJCO30axlOcDfMmj36EB0lpL3HEnFsuhLbcPsvVkKknJBdXpQEBP9
tq2LjF03vgZ4z8qpjRuws+u++Ax1J3vOw/wuya1PJ3fXUhQazViMiE24zupg08X9fc6hgKJWNoBo
592vBlrO/ZaNfNHqDquYW25CLwa3XZkO4RcURqL5dqOCwjTwWvaBsNykyZVSHfoKixfg+D3rFLup
Mn7pU43V10LaV5DfNcw7zu/El+XFTpI3UXFdLmhXJxomm7zNDgUH9c7y7YOOMmlv1dTWfTXjKNce
AX5oM6Z3i80wqMmlK9JsrVdMMRL5GppNsg4yQm/NJlyGtPCWVMg/fSMw07ZlTFqZhHSb0LSrSwrk
rh/BcHqbQuN4nfoOoCxCklxveLNmGSyjJGl4/yljCO8oWGy8GUSpav1Fp7pfeUo96hFAyHpuE9tV
gmemko9FEkhStwg7LkPHWjkxoQ0ei5NKs/AwOjCvSKB4Kk2HOK3KRjsLPmHZTFq50WNWPrQk9Tqy
xo9GFr8yGwRCKe+2anQbwsXkbHLmDkuEK89ZQgnYT+Vz1/O52RYssdwDP6vX9HhNstl80T/qSk27
egWYdATO6yNDaB0yo7JwHwewd9TGjo9/3NbX7/5yYP+/t5lXU8OfB4//5+G+3iYohZZuHcvyaKRl
TWYPnu7rfUTtIrS7/kwf3x+Xf14xzAS/uv6cjDG/uj7gv77V5xf581SEKY6t6e+vt1x/99e7+OdN
/vOKXO/aaf3ft0R2mK68GsjN0SWu7Z/3eH31f97I9RnNGFT57s8LCy2jhLi+Yp25U/PP5/fPk19v
vX758zfp3tBwPnCQ7gP1HgFuO/hFW+0hjZp7ORuo/nJf/XWbP02Yb/7cJ0VkRVdt9mld73n9LppX
6j+3tVCHByDju+vt/zzD9bf/PPjfHvfX0zjaLOsxIgPfDn10QhMx6DAQu/nzRmpTYwJxfa7/+rYi
ulhf/3m2sinJkhicJyJB2JqrTB9h4Og3nIVgmOYv6exJiucvf93258frd6X0Th4ka8Dj/3no9bvr
46/fXZ/kz48TVSh7n1LSbvnP6/y531+3XX/Mr6yoP/f581zX2/7tISQgQkFvnZhsaGYv//dn/PPn
Xn++vi1Cv9Jp+dfT/HOnf3va62OyKTgEbSe2buXKQ1tSlhm2BiFs/tELE8Zo85e/ftQHCbnkr1/3
+iad/E0azB0XvfnfB10fef3y120ELYGaHGxn+ecV/nqZP4/966X+7X5GQNIYqs7/vFv0hXj2ofTM
N18fYIueGeBfT/pfv//rRa4//v1rLSjEbiQ08V8/gn97X//6NNc7/nmv1/tcb4tRkK17z/rpks5e
ovNFRmgwQlsAM2H0YRRWI28j2Sebf5aL3nrWnDYPp3NsiqfrulDNfrA4rao9KEMv5gpO9wHQBDk4
tBTZsrlkhXMRy+BnGh8S18GW6W9zHJEhHZ35O7p1jc0W2wXwYmTOlr/5Yma0znS/eNSJ2dmRqrHN
BvUITJ6Wo0ZL08OmtxgAyaJeiDYiVDetUZ1JSUJZ1lEzt8V4Owr1bYchfH/0BFYq2Xswh6UHCLo1
H8eV7tco0kw93BaG/h3kw6MhgozUUkQRxVAhLmqcxWiEydosqJKi7FzMEVgNqDXcMyI+gWAuztE8
h6nw9PZjcSkgV6EAqkGTuyWCAEphpuhibWcyvBN1B7B/xBHeT/qd7QOdnDCeWS7b1cF7oTRhayMz
Awk7hY7pt9GGwB0qMWbgqmCrz2e6qtirsNO7sU2DXGFjBNugwZyf+zGYWhD6T0+Wne9LIc6odHHe
tfZb3QMQqsZ85vYna4drOxXKKY6YSME8jVbs2CtCbfZj3J3oSrDHSGkDanrVrqLUgCrGFCCUdrLp
az47R1q70I/jR+i1y0nAP9dCwowEG/PWx7yrht/W44PxVfDGTJ3xqApO0ZilyyTnecpUPxhCDFtm
ZydT6TGip5R9SxO/1Oo3DSkgdZ2KYCBUaxsCY9eE3EmT8bfW+NsEp+ait2mni7a319TGz9SSw6at
8XTnsv32ktsiYmiPLpDHurSSt5Y2jvfmjCDqeo3KPJ+WXpi9t4osAcb3xU5oNAhEB+ben4x+a8t8
46PRWJs2f3iErnGX+XdDEjQ7v+VNDxOazwgrAJ5Y/tGCYDwPACjbsIUf+TpjA84labKzj7VfGUKy
bvDVcwSZqSvPAJh+GGFTJreMB2r7HTxyeKnM7qsuzGFpcvotkQGqxTAilYtjUgxsnQi+EHcNY4p+
1eANsdt2wLVdbCw707ZTRi6DS87A3JBlhmPKlxCX6sp18eqS8oJ60OAN81ouSrJVKSe17AY1HprO
QUenbYqoDe9G0ApT7X+KHJ5upEcfo9I2ZJjM3GrqMsM600+IjzHAaCeIv7VZ+VoNMX3tYXoNauKJ
XHtnaD9eAJbUTKxkbxl6MdNL7yZJmKA15kQrkepg+PjTglPnU31XGp1XwvXAUWZfWU1C1VRTGNN4
hHPrP8dzBe2kZFc0OSkCtirphWjVaZrTCXtJBEBiGDfRQHeiYPra6R9OjdU8GD217pqHNqufENPn
y4BOpRuIN0OqCzM00jssucmleq700Fpi5aYzHgLCRA/PfoPosEUQkaIjR8YdqRfvHFvTqZONe5ec
E3DKtY1tLc/ZI7VFra8Adh8s3yB1yeh2hoXgMs/HlyhQH2FUN0yNq+90ep3MrEemFn/pSczs3nzy
4W8r3AfHMpE4mY+BsdFdFXzIgexj2lUktXrLFBPtwg3N3xKXvtTdt7R3LugyX1QOCdzkboXRny0d
/Z2c7HStkLRI0Z5C9CG0pmCjx7FLRG0Z78ZPF8ZfmD9mZfdudCVzITne2qlGPAOeQZdOIiYJ1m6s
z6gMS0RSHQ3Wpl9FHBPLpupQx6UfsGvR/wiEMNgs9mLAgoVNi5BX9oixTs3u4fdpq6MlNg2ovTvU
KBKYRgDPgxGyOxQrC98zljU6Dnn+SrZxvjICEubahnZE2xYvwjGspUMQej5kySrK+mnlNjoNGdj5
Oir7davlzy4cDjXMzekX5TL1rRNiMVoEEYn5DYTnu0jMr7a26HI0qNx14nQ6r8Ax01GukQe1TAyE
NP6cHBiP0auBSmEo0HVCfX/Q0/pSQ8UryvEkOhqdLQ0rE179MjY3QYv1TpckfgyaS18TRjZzK0CA
xF1YXsS+NRr2wKdj/iNl5kLZrsmAcKQbkX62b5iqExOLeSivQGHT2LK8fV27H21C0OVg38Z+Xqxs
Pd/FBozxKJQScAGZNa7fHyST9cglp7XmqrvuLMgTdq9AlmjMbhD3jegbymEVWtqXXzPgC9WA+9ti
MtCjUSKblqn3o21MW08W9rayza0z9ecsLp/KQd/YRo4QPUYeMtb5W+JwmGnVa6BX6UEto9hfwBO4
RwP8WDj58zgRvGw37SOJr1/V4L6YFboaWsOFW2/caDhP/sqDq7w0WqSshuueK4GMBpIhbSOGMq7d
EsWDQiVxt32i4S5BqfbG1P6dBPlHV3SnwSXoQO8RuOa71s7fsoFjIpXtxuyoDSx1iidERCM+N72h
qZUJ8zbRmpXVcH6S4uLkO3bdqA8hCGyS3kViX5G9Hjnvoxzeo5aZIJC4p9YnP0YmTHyL7Auk5JNV
D2+kN/2kDGlVZG0nlew7u3hkvspETq/uBa7SLtGYjmekUvF5EJCHIKWaErXODFLfCgyvdhB9tH67
jzpsOXQ316VPAnIvvZ/WbieSKxicdxIJQ2kzftKRW8xRpXVJ8ns4e4RkeZdFOrskhBFrTFHbwQ32
b0VLOkTNWLMaGNNjUouW2gidhljnDdZVkhc79sshgnbbM3ezjroWYbkg8uUonS+9wHik968db2qv
ixdSc+qFPubPQaMdWfkekiYU8Fg8PvroYpDHWjkmGKh+N1Thpt21tJBbPhYWCaQSCZarRc+Y8D0e
GQxCfr0k/qxekKTOtKO7GoITWXAPeQfznKEQJhXOXgJKf/J8OFRZ7yzJfXhBFXIyA3nb+fnS6/o7
IaN3p0BM0IEqX0J0e/OCAP0BZs9lO3M+LZve8MSxkZEBSuYqZUNjkJcqhzUk5ROn5NbuxmkPMyus
igveANQ2mIHwzHC6dC8uyLTFlEPHBzd2k6c0SHD58Gna6DmtInokBY0YOYwrhcx7pNfdU0IjftfE
TFUQ9Hi4FvAYoDsvI3VEuhUv0DC+Y4NZseQSsVHUG68lz7gJzhL+/qoO0dLnCZ4vRusWoV1M7l+g
fGL9ijxtYU3w2pXFh+zxMXoeDoICldWqMz2IaHjY6bMwWS0e0FMT2JIhZkJDvXDaJrmXai1DVz5y
gaOSvAu+9aHrTsYol5AunJ1PIqpmj+zmgu4dzS+MAw2eTN+9N22wiZTPVCMZ+S2SOXLE1g1TEXKN
a/LuNU4eirAaTWAdMT5j1ocglSy/YlL+3p/yF4+iXnAF75RAB05tPPacnpXiYpiQUFFtVdTfDEHK
4VIn9wbLz6rtONfCMGNMWJ9IY/slzpf2OBzRZWY9ha1/QXDyaQyoUqampfTGJBQmPjTa8txF9dGl
WIxosqkgulCCLNLGOZtJ9kyt/ey7llg6EYlskzl80ZVi2ALq5OIHXGrccZX53UdEDl7quXdalM5c
pxrpNhlNol+6Db1bRxVMm1xCBm3CW5cuMRZplPwSXWXLo1MZzYK5OwiboX9yKtiapjNQWGlcWz32
wW53iw2VYa+W3Vr0xpm5ftISK7eM2W5qkJQUtHD10eVaLfNtwy+fUBB9slOul05WI3s1mPh7HDTa
rxmaH0mV7UOX6SAIwKOwL4XQ7WUQIybOCwrRyYkQ3GX+MsCUk07OuemCx0LrfhjtWIF9SoZwjeR9
NeKUXmA1WksV3abKthGR1G9Dkx66crqfLFouSrzXtoZaNUA0BkX6SdhIRgcRPvk9Atpaj6g7MeWj
lcUA7qPl0EEIIE5hvDLtlDsCvXI+0q6IF6ofl2RQmYBPxkdTx7yUcgbGfMLk3wKLdbQfB0HJKpfe
gj1ibLgoQYglGQ7MfZ5yj7O0KHrAbnOcvN3bl2goziNW5nmTZFKOtec2c140GAM2NjLkqqT/tEcw
MK4+MAYgjc6u7I2y2Y6xSFUYA318oOOzP3t3+3AtsoyFTbOOVty+qdj6NF1t3ISmetDJ9B4l6X5j
lOfLpKEiJOE4xdI1BmsKE6BPMSw4anyZIOmrMuvXYlwBPa37Yah9XTcBuDjmcjT1uwR1Pfk3Hmgx
ZvdawFHiOeaH4/s/CfMlrILV3jJ7wMEmHCjTuK+dAOmUESAqtrDOZZUzP2CdJI5cIcDaDX7GYNwc
lwaiSM9QPnVAKpZGgIQHccdratR7MpmOGgLFukL01+biKc3Lc6y7B9XUJEjPKVySHKQZJbtw89ny
l64WVTtdaAW8Cvt7RJIkIExDI0ZMZrXdnVf2b17bfyUFTDiG2q5pvKPvdFaCzE8ytWsCIxpsfVPP
QICDR9gPhLzcdQxDF2NanBWOJY0ZJdlEwVvqoD9B//QYyvvOJlsmYOsOVNiHMuSFK4ZK55yYZdtg
8plFcu3Calw1uncj2HUowBJga/XbwO6fTKU96QEJplE83uNwUyvQBndFGDAIT8M9W61XP7j36bUj
Mim8RckceSllSoFNgel6+JKIzF6NvXNANrYgi24rvRj9EK7n/KnGAXrQUziFdbtsRGyth9RgJ6YQ
vOE3IDjQdOk8H9oI06XR4vOLkmkddHhPS2/d1/qrlucHv+nMbTiM22oIN5XKMb3UJPRGSn7FNZGQ
jgWdT+EJp8AgKMKhqmT31d/o2Z5K2tlrs/JEJVCGKvBrRuvC7Ak0fB/Ba1lbaPD89Hv04tdYxutx
xJCsKbIpUuKx9t74UtlJvg7JtwVDsihVWSxaXC1uymjP7l6zkgl7yLRzRcY0EjO3QQsTkGTYQO8K
vB13S2fxlZs9DcOcWFIhaBU9JYdy5ZLkYrFgCFAiEgpgU3+LEBBqFouLjOKNlTkJptfhKDLzExAE
SSMpscM0wWmGfCX9+JShYttoVRAQUzRfRDSPvSHxM3gz20s5boIct+qYRGg9Zc3kK2IUWoUQycK1
nSsBCNBlMBDSC0mS7yrMT7qHpoktmMO23hHETra7eKjkAh63R5yA+d1bmDryJ4PZ9Rbh27uHmsWb
BvonAYxJS3xXzIA2XpV/pzlW3171m9qML1OEULXmy7Kd5/f6dNPEwc67HbiacipecCp/JGa4MR31
C5LlAj+TTCnWKJiw60J5z9CXjmOjoeSo2cVXVnOjGhtdGdM/j+lVFphbbW6Fx2I85Y4u13lSdpsE
AaPLsHkhRP/MOYoaxBCIXHoSVJto3PI40rG6aJURhAXF9QkPqrZKmP492ybakb4O72T8HQxEh1kv
6GcevaKj2oS64qCzWLZhmCwQdaBIQkvpsVug4OXcRLNb1du6cTfWm+6a+D+s56HoND7Q5r7iw6Mp
aN1peTaupG29KrgfRtSr1YRWi/9MEJ2wEDxGk7szZt0b+cAtpfCCCsDlyOLfYaI5qzuykmSF61GR
EBRHd+KHhTeMEPPV1mmI1V1us1NzGxPdTl8jIdBfIX+Zi9GsLk7ePw7oFDZjnNym5LJZAToyn5ms
zRh2xSYQMi6F52g9GB9IqT88nMutzoGZOc9e7D6YbrnCn3+Og2mbSSwoZMq3DWdLhHXaH3atpb92
0vnUPCQh/F17TFUb3Lg0Y1Ku/96UWAvdVPu6u2S1e25ZAAKbLNBGGm/hvHn1teg0QX2tjeqUmS4h
b6r9EvUwawWe8w7iIR3SnuEfhbdOTmcRcrRQxXRlFewmHTeVwwS5CuVnaas7EXcTfACHPU334OX2
EZEFiTwaJpYIqb3PxJI3poGPL9IfCgCDoYwpwZtWX3ER71InOzR4i/UMwqTf0KdqGrGycwMAZrI1
R3HJ3GxYNnW+F5Dfpk4X67pyPjKjPTQmk9jASdZphv82ldZnHJZ3DbBt3sKxI/oZGkI79adSg36T
uUg3EvAXvXUfSg13Rvg7ldqjOXvWcOw8atm7QuPgTCbZ9Lqg5jLRdhbwyqXx5XVybwbJA0ScaF+V
2bcM5w87zt9HQ71kJVaV0sJpDJt/6Sf9ZczgDqbJAxaKD0qID32WOXuV2jhifO8EOUW+Psf0FgF8
5amyl5PpIW/urp3KYTuwZK6skdasnpgHVOt0E+L3AEvQPFM9FXl0RAV9X/i9vfB07W2K+pNek04W
lGeTJRwoylYSE8Dg2kRVI9dJn7wmeWMvf2tHfDlW/hkKEVLAV3eFVi+QsLG4uLhjQswfLvlpZb8O
sb26dPTyzBBHKyeonClI6aEhKVG/jD0WptgIX9IUVazTQX6Zeu+YTKSo6QIxvQbe1K3Lfqkv5QS9
1vOSbDNF3pEgpg/Xrt+Rjt+oIoRSz3HKGfKC24HQ7m4VlNWZTMZoazbp0uu7aO1p5dJKp4sWlqCe
1bStHWvtdJB+uORpa+LgfZOzCxWl2jkKhfmspx58LHbzHyWs4H7waN6AaWJXTkXHUVyerfwZgswq
zqvbJpavsUL7Oh+C01ibi5LyaBO5HCj08i/Y/bZ0xF9DT17o3N6EbaizS4CXmNdw3VJxzO3iQcbm
WzG4Nhu9mLK2F1s/mNYxcV9rVSYPqBe4DutzDKtuiR27sQc5Fq9Cpl/sfh97X8q9hx/EKie4n3X+
6ohTI8I3yoNuH8eUKCGN+pPm2+sGHRVxTk4GisncEVdMWy8dLUqGOjoVo3aqPKFd2Gu+DAW93anz
yGCEQYrSomdPjxAHQw2dcTvPdmVDtKXGgIAngGGlfbHvXYyderST0N8Nk3YR7Mr3UZHRxCQpTiU9
m0ZSsKyRpA2RIroXo7Md28IgixUtc010HJMIj42aH+vbgmyWcQzqvaP5yPHHwF/iACvutbFFUwOZ
Y3v98Z/biOpLOS8Z36y8nGzmphQm1yrpsI0vqm0eA+wsh1ffTs4MfroNUHnygYllq7yCNEvfe3fp
IxsYqBee1Wk7/p7NZFCodnZIp8+A+dm6z1PetFtFhd70XMNUQwMykQ/kKHyQku3T7uHqM2n93jZU
sPXCX88DTTnmjIZq+sZTWyvkkqgIWrwpWjdKLEyU9m5v/OAG5qShwi7C8NNKbbA5Li10qEokHoE/
1JFgNS7Lkl/DeJ9LtlhDtOnvvND7igMT84sN4pVFOOzCvTUlJ92mYyUD8yXILh1SBDzC53p+uWSe
wFiuUSMQfe8D/9m3IWL45c7Gf7NUY3qadPe+EDciBcOAsoZARBzuGJn2jbBpaXo3eBgXjUci9+CQ
RRpB8nLyu3QeHQQaMUfT0BxtPepxQVicEUT4rTtdHjqF7rGOiMqrRiRrCN04ra19qeyfQHfYvcFP
QSdeZzGdUDfsFoYnWo4sy1uYI8Y7EFI3TapeSZ+kHBpSbI1W8dsnU3uWmdxGtLdJsSIYOQq4wI5A
WHBVrYNYf01G7xxEv6ig0qPezF4ENpwi8UuWx/Sh6J9DC1uK8tmjxRHyWLIDF4OEIkk2/dIPUvbO
BEWTxzxs00Q3XrJgZthLIHUZLRZoUM7WSI4ExEFWUfaFPfajqxcvbeHna63BYKAMEBQRodqFTyLz
LIVLUWTyT4T97Ok7m84hTSp0mrQ9Mf5OObMSLM0CVvqkuZfBybItyiAeZR4tZmEb3Xc/JgyJRU+r
MlQMV1TEo9qZ8SYH9nCaBWGpJLY7cyFIhpN6NMiBZ95V4yyG9LOwaFg54jtL69smKPtdPs7uohzP
iGnvZSE7pDsMptqJ5pPnZR8dTT6uNpWG2ZSOWV7F+yhVcwFtvjku/le6lXCpaS7d6gWapd5E3jaP
nsL3mg4LxiWN2lWeMA5gGsRQGeXQ9ChG7kIwL0DmaHZ2uhZs1UVpM4Km6MQ6KJ2Gmp+xh6t6f9/V
dPySqeuZl3HABFaUweBoVojngN81WXdXk4a7ap2Wf01fkRKcniMHrkJH32bIkSP3tDWppcQ+VXO6
OFeEuLbBDnSJfpaM3XGUsoh5pofHJjmXtn4TCKjptt7VGzVW+6lOMWhk8KnnGMIp4uIQRXZ77Om3
Zz6WhjQbnt0SH6gun5ia8f8vJ2BzdGTDpE0PeUVbnX1rgfGVzGdLbUrdggpel8lJesxPa+KzgQ0M
2rHhKIYBBixQIvdkA/FKuOu6dOb6s5LOcVJ7J2MlzZPquXQna4fnLGUJq8aD3c4zoUbXFp1R4Nvy
soa6lojwqqOtZsccFlpvm0fmjYXkRGOb5TrPRY5tzDNAFfv2sjShRDi9wDfLKdoKKNxueANalQb0
yCls5Y2zhMNqoaKrT/hrX6TLZxsa0oWyl6Gh4bRfFcNz4/IX1w4vaWYYzIbIZVljJOP66sUh1A0p
eHHyaUoeo+pOp4XCEcWgm/8KxP0WyiNIhHXIaxsC8DyRYUydqbI8Zj1r10cJnkZqZ7NxB7JaaGuz
s8stw2IrdspNgAwzjonk7uoP3bXlfWGGa5WOL+AYTkJ5CmpCWqGnxFpBzig2eAACQzJxJ+3XLjQ+
ASf6FJbbrTy/O5AHNdE4DMygAWBB29wV36bM+YjG9FbNTl0/9J/zWPk7fErEm9eCbDM0qCuzrndd
eWxKjmQnxDXFiQSZRZztEfx7NZTm3jNxdlJWOBxztjC+h8j5IBtGDdN3V9Z3gUjXjlPfTq2rH9oE
Y3kbfqDd49G26WLofgwhS60GwZKZU/G4Wq8uPTNmF/9UGiswydpb0JCC2hmNvmS9Q1Jga946n/yv
OCMqIGbstUQZS60xUYuMVKzsa7dmxVpZEPa04rK9T61wPLhYcRYJWx+77Chmo2rYaELb5iJ5kFqu
bxr/1rQ1CkN9fFYDgKpWpys8AC9XTETcHt9dBB156APwOkM+8e6jc9zKt9xlRGb9miq59dntswnm
qqjU8GKbbAc6/GqLONCo2XdN5cQ3UYUrobIYG8yJyi163kq9AY9A0x2esw5Avt199z4NfZHSgleR
9ihpClRmHpDPW7o0P6wnFbI9THNZkEYPyZ2texN7I+SwxN4XaXqn2QIIjQPdxptEtagC+tcgggkK
HUmqa0X5o1v9p1Q6FYvb7wzWnm1WVrA+808c5SGPxVyi+eyMTa+55y9KOarwFTXCyeF5g/Gc6lWm
pbtChy3UhNZt3QbpoUKXDAUePhJewFEER46j8sr0Xcey78ltWVt2g5BlAJ0Vdx/jWN1whU2pgq0F
ppIEJmqJDkRsxrRqTzjL6PoHqbjVJ/GdtmhBZJw+mHoQLuOa1mtcORD6ahonGOi6Gyj4SaF90Wvv
3wmXZfqKjF2zL6plzDYN5ZfnwQf1bLZGTXupZ2dOaujTNoJqd5PMXxy6b4UWeIfrTfhUvpRD50Fk
Ln9t6z8CLhh2BQLxRYYEggZRtvG1ALJgo8aVqFmHQ2E8pl2SchzoL62I+5VhmuDUrZ3v4hmzp+Al
SmKgMg097aot+nUTspEp5uyrdNEMVb2vh/ZReWLamhiQ1gqY0kBiPbNjpnOwQOotJw8uYh+LkiQs
Ho/BwEBGY411Udmz88qqtdW03UUJ/z4v+UDLCb+qMJqLDKRYZAlISh6PAF6TjDfqPr1pwpEmP21G
HIWffWfAJPUYy6ed8Wy5tYe6413UZbiNBwzWFeiyxrspmIitsLAjJ0Y5HwptoxixGrnWEi7Z/6SY
tkJXYQ0H8t10w6YoauBh4QUo2Tly2auwLUMHK+DFahn9GAM9dCAERc7ww5ILjM3zbw2ruau7jDaM
C4ljZP5pc12K4Ms3Gt7MUN2mIa7xxCFzQ5ZFtNFy8G+14f96jsJ7KJ8HidLMbig3vBGFbTuyPlvT
t00+c2NBZ01/PRcz2FTkX/UASUP35oRlDdV/OUbH3hJPTYaYQnJwme3jkLXHoEHhg09zjc78ycjg
GniB/WWrBp+8ZYCWC0xrGZreySTOIWf+slaRuw+Q/BxEOjwZExa+SGhM2ys+AM/+hhtAaIq2xCmS
b4YQgj8ZhY8QIpibejj5kZGjwRtvlMX0wLHDt/gWBQqryjLsp3VnkkmhmjPgsXyLLGM/qvBGtAyI
PXoRmTEg1fF4TmxQL0Xp/DTTcLbBG1ClEsYUHzEklwuOTg1BULvJbHxa2VydMUe5cdMYS3fWYthU
1q525N6AmNQVw4M2Tsa5QwtkCofLQLKDS0EMcmD9mJkFzhhWhFaRG9xNGRcDPjezXhY1oqfGj4+S
WRo9tw/TlvKE/pPV3h83mpTBqoWjHNgxR0tyl1dw+SLW+qrZtraxd1XOpRxA8jo3xHvuJljrBuxK
pvYTOd1HZmefEqIyR7+57Wv+L0TdL/FBZRt3asHV0oRM02KtaSkTNAs/n1mBBLFxsdFhYGLr8DEr
NMsIn1hhSYVMn/j/33ufDX7JVUS/gDYtTf820PEdsq1yop+hHe5b0/sRuXzxx/aBKQQU0lSL+NAl
c2fcZXXIdsA2ZvUOc1QNz7VrgzfS48BfdMVUs+XXmTp7oXUUtfFphD2YpRKd2DzNKmWE8CX3gYWV
Yq8G96jIBbXGrccZVKLeK1i4Q1d7tbrktzFxYsOyHrYVoOY+xD3f/JRe+xKIiG50Wd3U9sYIuXKy
pufw63aFrc4DQAm8sz3Dk3XnJ0jqdFtsIgrVmiCCtTPbXFh8vj3zh4Gmv46n4DwgSVuVhv2VF9Ed
ZuH4AEPoMDjT1VB+FgDCKNyLkwsoMCvrYitHR18jm3OoLiA2lu7W6Ifo1EpRb6K2vscHtv4f9s5r
uXE029KvMtHXgw54c2LOXBD0npTXDUJKKeG9x9PPB6i7mKUuE3N/KiNYAAlSIAjzY++1viVqKYd/
qBK2BF+qygWM8qAHYiuvOMNjJAs+PYhrmBaqjZIIfG9wiqpOFYfhLTdhursQ+hYLhGftqGzYXUkw
ian50qIzknsvK85Krcw7oA6shj9v8dHOTarldkHNTweYO8tpl9t+D0PPUELC3PKLC+t2JncZHauO
JkYXBxSrolVeCQBKslM1iBLU5maJawK8WsigLCuJXQP1UVMT9hPIOxW5fKY3HHz41bbj5clCzKqt
awYbxxURqqM4kgAwLuDXPPncLEYdfpemZAhQuXDgGPQDgPhwaejlAWAFyxX8udDLb3qVn1SxWsdW
1C8qifFuVOEOYVwt2AlJMCD/zpWrvGfqzlU4a3Z+a9AO+2mhcUhVDWJlY30affVG8UvNzUc6KKsu
cemVhDuFm1LPZRjRuTKhUd3Ja5FUk/ou19Imc6N4KVEe0GP93MmY4ShPFassF7dwZUCbFfJT2cG7
ySmYajGYlaoJbCvRj8mg3DlKcFU5pyxNo16FxbCyMmnrcCVXzcCuSdXY6iCTgoBq5JgBg0VCzjtl
joySOdNlsJOhiyGdlfuVeOOnoKobaWlUFaMSio1W0iEBEKK92hUfTtB8hCW9imCYSfk1yuuag6bH
CpM+o7v/8Dvts27ShQPpXBGjbCUKHf2yHpBhzl277r1TkqVhj4GM4plwUtLh3tOMx8Do1qKsbDBl
5nOhkvd+K4x4WTQ69ZiqWuK13f9ES73IxYwLRlnYjaUutZwrrNi+I1k/R+G7qoyAg3BDUfeCJUzm
90ufBgK4CtAHWJ2kBystUCNZL16NtJ1O514AkzBDaFcjnO32Wmze4bWiwB2bD2LR7GsnPU0o//9J
Pfi71APYkkQO/HnqwUP15v0u9ODrDb/lj1uEjIu32INf88eJJtdFmRtFkXwDUSXp/N8B5DIB5LKu
mzpdPsmSVJIK/hV6oBj/FPlPETXJ0Mb8ce3/J/RA1kzlH78LPRBNqnCKqKDKGRMP9Ck1/MfblVT1
8r//If3vNE99L+3N/qBLaGaiEDM6PW7C/X6Z1I0x3W9K6/2a/L6AGq0o9Rn1si1RmdupMZx9b9QA
Wmm1SqjOc39hPTYpdbM6VZEd5z53rcLZMyAVF7W5Lwqh3QIfMheCNPzsUsE/J/1QYETv/VXZhcEy
LQTdFuC8cXlygSEWMi4Iwz3GGKq2+MVfPGF4BvyMANRpwV6rqI3DtlvJMfWPmJEZwwmpXEW5Hs5j
aLmz0m/BtEzfBB4h18RpUgD5PtxNkypwgmZnDmk7506LuqWQMUyeXpqCU742xS8fM730y1aalpqe
FIEF+eUgrUhDaMTFlDgt0atqnqdJrP3RUlW9+ykfZXpqepiScKY46j96Tm0rDDrTKxEGo39NqlOE
9/TO6aVbmvXtM25/JpneOM3/x+Rf//Xp025/hlwmbdP7RbepWrIsxSnoaZxqxofpudsLZUjI8212
mnK1MQB4mry95fYx01umWXiPHj0imOV/tDABInRUv3/i17PT2zUGnEgbxvXzoTEMufe1st/W6fb3
ps/69qemWW/cKYBlUqT57ftkEEVA6I3zaKFlO8m468j68X47mR790bjTIu4FwDVOYqFPtojTtpFb
pKvpqa8FKYBiVPptka/PmJb+Wmh8+Tb7y8vh5C2izcP91jQ5LfXt46bZP395+hO/rKVbOS71C5/K
DzqA/CsIOhxXblryKwjaakl2p+cKT9Adg6HTMRZqWmjKhJ5mB8ELtu11enZ6Ynppmh306t9p0tFk
o/rtYVowmWxdt/eYAs24Opa5W/a4II/15kpKkPVot0mwiGSiIqzZTq93CdbVTGPU3o6uMyzuyryp
DXXeCkIzD1USyDVtMyEonRFGmfjlnjaIwKBC6New1uxsSLgAm2OC1tckksAEbOGYEoyV6d+T07Ne
ZezUwPVW09z0ML1xWu42+8tHTk9OL08L3t43PefIY4JAkHjL3B1Q5zRx+t6McUyDU+yGOlXwPUQU
BDSDTkpUvZrjSXx6UKaEJ2JQOLXTmiH7Hc0i2JyiAp7ekdk+RkOpY0hUMohzaqTHQc3vUy2i+tcU
2I4mR5Gu7Yu47DdTFi4eJLx0v6Xk3p4DqUd4ItwKmqFsj6GgtccNHzgPoVCe1CAn78qQ9LVX5MrK
9dpu67g8RDR1lv4g3ftTZpbpEp+FlIybX+1CyZAxcAGRtCLcm8iBnFTIcTYu8hn6SWpyTY1CrAuH
bSC3FQMwk6DFsAmgyY1RcJmM+dEoCJV1rRqAU95upPqRUsGbYtbSMi4RMSLxYIBWFqENd4ArxBgg
1knDnUP1F9mzuEYsSOSaCOhZG+PGpqnSLFRq17WtjPFk5hhUpo2RZVPC8pS1TPUZJcktdnma8kk+
U8YItG48gqYHbwxIu81OU8UYpKbEY+GKA2l6CMe4NYPcNQAVJLB5uihuBfeUi5Ww0gs9mwtZyyHQ
xyXlSbcsbVKnST+pz/IY8DbtUMr4y912v9tz+RgTZzQExkWGSHEyjVagYsrtRGPVgJb8C9E6zU+v
fHFbe6vo1yb5dMgzui2g1/EXHuPrkjHIzp/mvTHerssJugtbksMT1ahIv3Nq+FhUpWbgpwnKE8eg
vK/JKl9DTJY3Hml6TlsQq0eAGsUSpMXcj85ML7Ew9Evm1wMGLrXt861eBwDNihIRmEI0Lk2ygr60
gsOoG4AWGVSF6H2ToMCB3FFkY0SzlvoLnM7+Dge5AvT3rns1vRXpDWY68xN7eCTP/Ce3Fq4CI8xG
PciuGH743MyeUcZn7jO1URJKMcP19fPih5Idc0q35ZpwS9FbNJ1sLwzMXSQbk2ht98R5m7Y/HF3x
LPWLXP2onbcmHj86AMSAqixZRN28egTPXQgL0XuLlX0NAAvhWrerzXVEBGcyhwqop89wvOLhE51E
QH8v8+itLjV3Q+d0pAZAgQjtxuR+VH3A/6NqhCvsGvfJ+NSzTa89wMpIa3rq6yI4pNCqwZ9Fe0pZ
yDnjfqdCHPIOwBMycW0iaAWI0diqtwJ8N0AayJRVyeaUyc/lhKOyWrSmKaVYGwHN2GALPzsQ2QaQ
2LZ+Lro5xEM+0clO6JLjBJeRLdT73ryismvrpxg5ce2es+oDG0yxNXcG4myYqKhyfTy7tEvnSbTx
BJIuzTWmZjiPbng1sI2ptiMe3Warm+sytuncK2+tO9CPWxHVmIUbOdzH5HDndiqCqbGR8nlsXwXW
EO3wGewfagnoVyxKk7MKrZgtPhePprDtaOf+JFYUMXl9kg5E0QoRSZsLnagnZF9k5wx28xjsOmvR
noiolR6qgz8nrMeFV4GsUKEsvOn1DSF/mUclfqYVn/Crhog+0cEMbclfo9zXh70pvwfDVjc4TY60
ub1oXVJhnuorE+DisC2Mc1jvAiJwBo4LZdZR9grCn6n7qJYHl/1oRyoM25ubWtFdBXw3kih/IsY3
tDnnMIHdtPO2mUvZeQGcWm1WA3lQP2Etq0iPkGl0czz8ZrWVfqYF4bkb9BEKcvrcZjsJuDChQ7F3
0lHMzU0gLECmgj8FeseHkXVPFCzVQRJeE3hWNpIazbKTABnLAqZBC0XL3FGVkLq5uM+umgClAn7V
dqBn7M3LDdpVh5Im0Lp0Fw2LFg58tUdwgt0ItAp8hpm6H8J+tuheuwevoHFCVHakXSp503pw/Zo9
sh3Q6jgWiZFGsoqzBMVSO+x07to/g1cKmTogJOpzskh62LWN9wbdpntUearwghjGN07+M2pxZYCX
t5V0RuB2/GIp25JDwcV9es7GeAv/OmA3G/BzcNSSBSH6GbYbDNJLtaaTYuMLavHxuHMsGJTmi3DL
tARSAIoJpCxhHxTvVbwKXSr70n1tnmh7F7RMrBnIFf0D9Yv1AIBNWyhHOC8QkUdRokUSAyPIRaYu
2xfEKbqB5RtbxXIsQBV2+ozLA9ZDjSBYn4v5nE8pkYfisYvmbPMjOzO6gaOyw1q1TpFqVkuu41Qj
YG/AI51RBuwMmzXxUb6ni6Z64MYJ+UC2q5815Tmv11T8qnV9lT8cZREWa1YNpFdGUR3mU5GtWCcH
Fk+8l5WZjl7Bdh+yJyq/qg8AZhftRJA9YGHkO3qylUjRp6CDvW/avS4uvffaPw7WHL+L8Bbxc+WV
OOuFVekfKWshKTMwpT4kT/Eh33on9Z6g3eHq+QC+KQG9KsrJQ8aV1gSQMoZDBTRv8pUSHaRuL6iH
wtm5OW0Oop6WuUlNdQcPGyUaCbfxxacxoa4xDeLZ6DHFnK0nCmLWj/QRjRZy7jU6ozsCFjJ1414G
0mRnhFt3TxYWqX6FCagNF2i8qWRBhgyeRQA/w8KH1dVY6zLiWocAHzfAPBwVhjOKZt4+E+410liG
e3WgKHZpuSkt3yxxXwEZIQeEhHONH5liLX7KpUsKB5LS9O6+9u77YWualEkr28cWEBFTgav6zg1+
tv1LAzqf+0lcCE9xWc6a6iC72N3AzjEjAmWzRXoA5hVqfwR83dnr3brhzOJvM+jj+Vub7SUBmvmK
LQRrrjBnwAV8KMzUDr0ZWVwWplOmpVnzAfYtmJ28Z1/d8enhjhsaT8Hohbxw5t3rdr5qrykIRXk+
VFD+gaqS27GK5qh7abZX72Ah05VXrIhnuReRDNn6FrnhLFgaiGzmP7TAzp6wROjncAEm+aKgmFsG
82TXn/Viobw66wq5P6qZBXuascCrKX7QUQ0eXejUtnhnHNtgwZpLNgeD9wSW2UEjjtHgQT2bH9ma
JtPhs3hCMKsdA5wCLjQam3Yk2cgPzAgLwQbpdSWD2nbWsc02nXm2NPOW2vXH7DNb1D8AOs43njiT
z8oxWcvnnpMCA4AHnGEcMclT8CQqMwQExZN2xf1AkT9W6WYvHPxyGDYWXnRg0TZdls1Gh9OzUqhY
nx0DtcwDafFmsKLYrDm4hGdoktzO9ubkpBjpHJap2y42yLOQjXrgm17LVXbyFx3JceLKLa9EBI8l
+cF2i2W/8LfqvLExp8mUdLFbJMdhqxjYlubviLptMG4yTaKl9LRR8Ry8ot1W9sSQrElfLI/CD/FR
AkyF0/PN5TBA5XHR1vFFfHC34QGTKIIa4hyc4Ei7NH1IVwFrtfIv5gstDl6T8E4hU7WHd4O1XiDR
xkrnpRtATy5ETYZtRBGwbemIXpBG0EIhOEd7EjnCKBNx9/Qg3cvwOe/kR+Tm82TZnDWEx7PmHO50
W6EfNFvWhD2x0Wxtr+zLY3MuNs6K/OXZsB/2+VFZQkdz14jV9jjIDxzeWPtCTGX7jkie+8rhmjFD
tkWYVHLHEukMEsJx2GtL76XaaA1fvF+YW2f7Wr51+/jYzYnvMVeMPvbyNtnjbR+WdAbs0BYW0Ryx
96yeBQfHpqA+R2Z4iJbWErbZudropp3dh8fsXnj2r928fgvuyTy4pxPyM39sF9lGm2WQ2mfVi/uE
GBmz+j3capTc5FDzGFezYi4tuWo8cSZj12EL4x6OcD8jIKESP57D2/NwLfaEjWSb8Cistbmx1+6z
ObpxO1lZ58T2l8aLwHuruXfASTC81LZsQ9q2OUMBA0XM/SIoa8RgXFxeYr7Vyl0xKNlEO3aHx+C+
2rc/w6O5avb5W8Soh8rXs/jzOT76137h/PRekg9oNWwJzjHaDgbyAR/EiPS9S+7qQyLby/pVfPAv
cLrAKrNbcVD5s3vxM6FjaYtk3j/QIu1m99Z7/QogWF2QIHiJ1+ab+lC8YHOAE8CY5a14CX6odnsE
L9ndhbtwJz/odnPOL+SkLmjkzsSVfODRHuYCf+A9wxewwgBuJyBZZtreWJMDv/Wex51uLTzR4+T0
VnNPC0/pFW5CfUChyZPdLL5I6+TEJXGbf7Kvpg84HjbDLliWD8PO5RxTPaXhIj1wdQo/p/2+egpO
HjZrri4cRfNuF/N7BfOKaCQdXbFN4kaGhJW4AO5JP8lxqZ54jYPJr+e6tDO5R2HTwJflgsVmEmYI
0Lv34T24Exw7CGnrzsAJSuJM7VcavWeUTA/Cu3jgvKzb2rLb0EHmaDnrW3fdbTp+kP7YfRQv2HyI
q1qyvydobG3lB0L+3k4fhRPJM0t3nXJFCqQ10j3xsVWeEeht3I2/6RZcixt4lQtlKxwUJK/+wrjG
n1gVtXLuWR8hwlN3FstcMrtz+ARmV7eW3qW/iivjNOxrohsPBXwtAHkhx4r4Qg930ayd86d/adnU
4LRBQCB4Yai8DU7+ZXjqphPgdJZAXcJJBZxb+ZB+unTMyaqYae81b0SuDU2c8weXwff2oHMieKw2
ybzbSNyqvVWnfGu9xyjWEO9d0Zebb0wVL96ztqf7341rPezdwC6vTYXmgjbXrLkznsSH4oTkgBDb
+DKOD16l9/yVVaTnhJsq/2z6/fDEBbF5H/gZEZEk48mYExtDBHKCOC31C6AKODi3/eIdLRdqnFl3
VY5Idmd0Y2zPdhfFiXMpl8nXIT60/QpD3YlTXnRqD2zXcC3aBLzuaoQdJ3nrcYQyBLKlV3GDQVbf
Wwtzw4GvQuu0sQHMk3XH6UZfWSdxJR5TbL1z7d59KpakqVKvwg7Fweuu3715ttDQ1HNN6y76vpml
XPCCE+vd5QuJkyRRZkvuxp4QdbjvxsfwUuET/ZBetJPJtTtYWsfkKdvpm2rnlbZ1lQN4NIuaYHoS
AM8MB6nDsNM+dGuF03OxaW2AbjvpzlzlK0aofPLqbM61K2OK9tMcvz0q6h0k2nX92XCeWMdr2nG2
tA6WwZ1/CS/aDivydVngTH+S2QXCWSfM5YeGI/PCMes8UlvkB1Q/FfrN/kJ87N/6t+xc3IfX+Fjt
E86CAGRP3r1xJ52KyB42zhb05dG8iAsY4y/vwVy4gtnmcFbW4z+9A6s58wtbf5TforOgLYJs1o7u
9FnV2AKBtWvFn4UMoWzcuc+md+BKIz6Wzt6sloyLt/qW/McVfOFsw/3ChbimI8NM9lr5gaQEBBzo
29pNd+9u1Y014L9dyuZiMD7FfqTfX0K951cE9WzcV/eQOd2tzn5UcMSmV+uJlXhHkjqrg6BZ1mMl
lLg6RryyoXBvxP3RVHETxkLkRPqZHr6eIw5GMWWdWoGcbs0xf32aksYS1TQ1PfQmUI+0DS7chVCE
Usdy8vQwVaJus9OU27fmTG5pU05VqGl9TDHa1p6VzVtDugMF0W08uq6505LjiLNUgkq/wdOMzc3f
lcJrQzFHGkmhUbPI8eut0b3SYuaoRtcKkAv5mRGmaxJ8TzI1+VURudwAjw/cupBIrG/cHPQY+p10
O02htsNvC1NI7mgwlMFY1cd2RV+hKEmUnyZD4hC4CrScLqORhAZxQ/ZNKpjmg2sWyFNdVKxQ7a7p
gMwTOws3vENAP6lXkBar1AZ9nYqDND7VkVu79TwJ+GwfvqMVpfoij6QeRtRZ59Kg6rpxUB7bXRgd
+kxnGDSuMVUtOgJiINL+Dn1yEp0MaOSQHmVF4YSbCydqtOsCQzwnTtZJcRXEPelT15CnUocojjWL
XkVljO2RabLudEoavgqjcSrpTjXeqa47TRlTs67N813suPEqUCh/Tw+9X+dbuaBQfnsuE2ofDz3m
haRvKKlI7RgapBXbZnyYZqcHEYsx8QvcgU110OkhE4Rchr9JXVR3MLfVyB+muuxXrVYeRfVy7vPY
ejqg6oxAVnHMaOrGynD/25RWu9Q+x+emh2+z03LT28gXoo0C/ONVMlMK3eVnKJZIUUwgAQYngBBK
nCBynamkdCdVsry1imNUZXyvjiLltrfEYot9DiV8ir7P2WCzCeZyDWI1V6mKZ2PXpiuj/GsqNFGP
JF44D4bujBwhQYtOBjvUSKTfO4gSpxrEwRLFN0p3Ocu3gOszaqT6oyGb9eZrbnrBwqQx911q9r88
Ob3va36abDok4wauo4GaK7BrLisVNnC3oH5corqkNzZNT09PD3i8OLbHh9vs7dW8dKi4NtFqWuz2
/NenKHVRDPbtJb1NLmZtVFBRcBg1hPRipxC1g4/OjhA81HJUGUg76FSdzcsxOIH3BJWgVuyUL2mk
FavUQn3/22vT1HcsICJCGH/TS9NDPqH9VCT5MMgbGcgGR8z0JqrX1WDfIICYmfh5vzMKv+anN0xv
nT70D9mDX0tOr98+9Paer4+//fmvxTvNTUhNbO6+vWX6g61RoH4vqGnfPua23Pc1+2V+Wonvf+o2
n2vo92QLGugNyPg1+f3b/UJodKZlpw/55S99TU7Pfn1Bq+Y+U4eQ9AvX8U+3yfRlYEGwA04f8ct2
vX3Pb1/mj9fg9ieG16FSH2jTvZRjUwO4bbwdRtbm9PDtuW+zf7QIPQDqWt8+RpqaVrfFp6nbMtPH
phMc9LbM7eU/eu77n5k+4tvHfi1jKMO1ot+2rMfvZ04NWDfo01WOhaIaL+RQUHgYX/02i3+D5iLn
53+9Yk5d1Gnxr8lp+ZRak2xqcOf+4COmJaaH28d8/ZXb2vzp+76t2J9+zLTc7S9Nn3d7rhu7YP+j
PUoqv+r/TnukmaPy58+1R09vpYdQp0qT3ymQvt72bwWSpP/TkhRNZwRgKZo2yozaz7L673+AglP/
yXhRkScZ0W/iIxRLoqyahsQoUeLR/E18pGr/1FRNwr9N+IGqjrqk//t/fnT/5X6m5zTq3TQpv83/
L2zz59RPqlFMhI4q+1ps8/Hf/1BNzdLNUd0k6hLOdUnlD2W/SI8GRl21UNb6JcR0TZsy7Ddl5W4q
VwTLUMfJIlYoKGNzRaEqhbgv0l0iiinDVs4adFaJ8S6sdRDV4gH/+89ftuS/1vbXtZN/L4ya1s6y
JMsgLkPVqZnJv187V+vUyPAq9aJTF8sxLB8gPTC4MAWN7BDpkqrOVZNSpLlpABovxSJnEPGyrt2S
3kds+ovQxQnnDLCdTS0YyW8WXCcMi4rUeqfa8RE3M/4d6KYoqfP+N6s/brxvGxcCE1Ix09QNnd//
96tfuFUI1VxSL4PVZS/FkAbHnORzOzRGbf2gynMSRqwzdc1aaV96V6zOlSTvYjgce8VTfVTr5HaT
yHCEwGATuLiozFGJmBVoLYmWTWIHgJecF5umKa+yAfDFcSVCBUdlbCYa+1iILn/zncZN/vvvZMiq
LImmZfLdEO38/jvJig/2MYiUCzt6sipKxtSc6l0CzIGAy5hNDE/SwFu10jIL6RY6aS5sNcnryfFz
2pVv5g9m1+c7I1aWVpBL2B2J//apjAWhetWjgh4Pkt3OgnPy16s+HjT/ueocOypHFEeV8m1vSjKC
4dzMki/oc21RF4JrL63aOC8AB/mObbiNt4Pcgl+/Dw9NHXWvcNkqk56uJjTY0mh+odfgzsEduiWa
dYh4YeuvuCmxc77CTgjkg9AQvtMbxD7JReKdTEFZ4IERd4QM0q7F8mBjb7MYuhnRkn2D20nVI0+Z
jHR2yZLY5li2Frk/UN8iHX7J3Yu/EtosXRvKSXNT0Y7UFD+NM3iXDIBr7uAiqQVL2uS9e/Q93TpM
DyGs60aPV5ru1XYRioe+y/2N5nMjJ0GeUB2Kvq2b9q8WeGEiz/ynRkjrQ0BKy4JTRbcqoT8CWJCC
JbLm5jRNtSGV4KCi5KcI5VWR5fQo5g5AP2tl5oDI2xZWhR7e64MKNqULJYSEagXupsg3XSkWaHyy
j548hk3sl89ywr3q0JnqxZOytRaXxfqvf2/5j3ZVXTE0TZfRdyKv/P2uaramUneGJ18Eud43Bukm
kVkUK6eMZmEdqRvTkI/cUMOM68sHD9/KIoyJm07JrMGq6kgHQqZWNZVSCWn0niy3S0sYGZDFmWL1
2NshUsFGsJ7+ZrXH1fp+hGFzsXTD5JTM/3+/2gSSI/LWCuky0LXixO1d3VA/KQa5t7Iem8ucgFx+
eNTXpmEmB9UruXcP70rrTbREXJmi/9N002LdmngvS3qcgupxT5snA/DQ2l/99epKf7CVFclUTAOh
LKeF7+foBltpSOKwBGXIzM9iP/bpwle/jfYeDUIEAwmeksSkzqDupSEJ95IbPPihWW3+ekUUZLzf
t5siWaKhmiJro02H/y+XMiJbKi5N/EpAIe7yUFL3BYXDQCdHQsE0K9SPcfMSpol65w/hwZU7C42i
LJ+mTYlciCzDNjoWSaXOhx4eETeygbzBa5XNilKCpxoIe36cllZLsm662NjIfnNtQjU9Jnm/bR0J
cpxDnkVh5ND2hKTfCkH0HITYif76q8p/sIsgGFYZUkiGpvzHmQx7ZGrloiNeys7/odZtsGtHrBZK
L2MeBRq5YeFPPTUvVAeCReZ00WugKwepb/QF+NlhmQXkMPSg5DaeIcO/jOG4DEK3GgDUznMB+cJf
r7D+nxdyw2BwwTWDf4Ymj7/dL7+NlJHwLSiNfCnKypzLRJ6vOEmvBqP+kfWVQf1FVYAeYXipjVBb
YHFPdzEZlmBm5HkdamfJowuspt0PzWzMvUTi4Jz84FdVhMvEBZg2oKmEG0IVTi2eC5JbGmVjqk96
5Zpr0VMKVEqwyRL+wrouFYglIEljnFnLQlQoREtGvK/jPt7jDVYA3O4MubvibjL3VdhQAA6Q6Qid
EWPHWiaD2RxzE/+00JinoKN+KCbyOSld7aeA3i3xM+ki1MZWCWp3mwbSnWS5ykPcCfTf5VTdaiXU
NiIBDlDshG3sEQo8fil59HP/9XZXx3PFt3OJIXNIiJKqKSTTfTsFBhEMbrO3pItlZSPceWiuPeCX
3cCN81oX9O4qoErDX5ZG+74f8HK3/QZ/Gy0DIS7wlMKvqEt1O5jSSk2EY12TB6OpZEkHottsAqSP
4J77XeY+1E0Jg8u0llle01rDA4V2hbFh0qt3bkKTogmIoRYS/d40sZ3DAB+UWj7geifepnfagxyq
xJeH68xMozs4owoZHuoyBqe17LgOztrAyBaxFoIYSNHq/PWWkrQ/2FIAMk0VCIuhauK3LSV0ct3o
2LEuXZY8qTmRh8T3PYdgTXdlLqlzmGlYVdqCvDQ/jndaX828GpcpIU7ZrnfQyihZf0gUo5//9Zrp
34ctOrZ1mA8MJCVcDNL3NSNtVQ7EsC8vbaaku6ANy7OlaQnZYQ9OLqDbN8hIFkYUeubTtCSUfeXk
AwBfHWPjtPtmSgigpofZXsmCcihMhDR+3Yj73rEOI5TBdh09wsyKcRQTjL8kEQhHa+2Ra6KsXZB0
11Z5anWui0KLrWzI0LOFRvUmJMQs0/5JgHWt4kjLF6kKoLTDvdPngwXnj2ocOAFcOOPOr6AWEQlT
t2PyUzrHQ5rjW95SMtICPWKoYXMameGx2M1b4lQwcPbHMHwLwr7eI2nC16fOGXtgbE7lxxAW6LIx
qdQ2WRYvLbctCCMc8SiuTC+f+JaF4qfu3Ej86O/Ov5ZqfdtduF0SOaAUzmqyaujmtxPaYIaWkfu9
exHCFlqxQFkdUiT15cTDTCzsMdt/+E6H5GcgH75CQGYpiXdfDQKNGqpLBO69mzAnjloPdRtv6TDM
1Ywgb4beG8PAmQnEu6+QE+JhCvT3qHS5twkaUIxWS9ep9JdAcsOzKL1UVS5dcY7ij9fFQ52eAys8
iQ0eODaYuPKC4odf04eB09ZhwdM8Ygdl/S6uhG2ouPVMDmQyk9VF1yAkMzmkUSP5tI97vlKj4gdL
g5E5i8OYK06wox1CGzi6EtgXUdhnlNTo1lrHTxmYdAEyDx22bvbJSiwoy8edKgOJM9q9gn1r/zUl
15cuVkm16OA/+I6zl/xyIYZdeNJIf4tT4LuKUBgrI0rmGalZFF/FZAGGTFq7oXyF6AqT3YarsE/0
doQWBU8SpUDEFRSxAV8AhUAkVQzIv0ihLFcelD94bv4JVDMyjCBrVkZQGis+ViGAK6Cf0DrcjNX0
JEOtC+ZiSl+wY9CLNf25LyRpU3N7bUMiABXYyVTmhX6PVy5eFOWitBgPFE7bXRwToZ8U1ORPmZAu
OsfSEbrGPwZ6CACPPL6nph47td4LKMRP8FxqtzgpvjdmXZckkyotCkPCoWexWKUk1kPS0ppPBNWI
uUAAxk0krnTTQexao1sbhPoC+w4Tfc3Rm8XGhxQIDkgTWD1DCzzVEZtj0FjKuamCV/S4b4mJdB2L
m37pE+i23CttGlM/q4XzDNYTw1DaLtU09ueFxA4RqAJkBvKZsHNGSy0tP9RIljedMSD4b0zxnur4
Ji3FYcfP5tuCmQJY7aW1oimuTbjTkeTbgZYerUgxjIBV9fo541BZd5lVHehaFamzshJvb6b1J3Jx
cLZFGdBZR3cg60q59JyyJFTML48Rpt8hrosNGafxTrb6BeUMyCwO11sLEBPojTY+OFl5qH0DoLFq
dhejBLyRyYJN/Ga7xKHcn8wIwGdsehkoQY8sdEyueHNjwNs9eeaNw12YO2yI6g6PbfQzjTjAusiw
1hIB1GjSDw5DrtQtu0OvOO681lR97ssYymY5I3BOyMQLCoq+q/SmXrWFhT4wLIoTQRLlSY0G9FyK
zGb1xGhXRORQpfQY5h7lfNAU3aPKu/aCCNYsGwTzqRP4/iQ6ZSUyiXBQxXNUVeK5H/r2HGy0BE2r
X7GRyiADYRiDSoot0sdCz3ePOF62Fb7SfezpbzURaQvNGNZ+1eknKUKpF6Ul/VwNPa9rEveqoxVf
yIX1oweHEDXKK8Z3YUVAntPOu4qoRYM9f0FvDTHT4HKu9apPowq6ozU+GBnC7dykKMS9nbFzPDDG
TRd99LHrnoeqrTaC7JxTWBxCPqj3FLAOReG4B19XpFltFc1a8orHOA/lO92Vdx529qOPmoHaw6xR
5JCWv5m8+8Pw0TuCAU18FDBUVrMfMuCWA2dKgnOhamoPXsa9UDh4yAhUCfTVYJynsYwb+KeyE/yj
YxRAdx2PrKTYWY2wMNQCCuO7JldtTgT6wiubdNvS9st1orjqtHslem8bgSO4U0N14eAtWDTK8Kx5
PZa2HPO8VOeIpRsjvW9VoFco7UIC2ThPeXNigNaljM7H8EoH8WczV3QEvJVOToVEDPLaa4RPvKXK
pi6cs5Km6P6sWn2QJPlB8IZu0ZlOSv4iaarIs1PaZ7dJ7t6ZX3UyVgLuZnMAabQWJ6fbNCtPhpNp
0gxoyv8/9s5ruXEm67JPhA4ggYS5Fb2Tl8rcIFQO3ptE4ulnAdUx9U398Xe/wNwwSIqihTl5zt5r
+9m8d5Yppiz92dzNE8fq37dNRrLQhQAmL8FSzTLdXS/iyYDq13n7yeBrHdZh5P+9aAHBLnYzryRR
C1X03O08H6GqyZDPsamLXC9EZyc9fU6WC480bygT3p3hivHYWAnzPuZ1sRrHgxDFKY0MvSv0+PH7
7ji5xq7IDnVfDmfSX4ZzsQyGh4Q0dtdBo5U3RXcuHHhtLOmPyTRpLBcGY7v1Irbs7myYXPSESriF
avdMXJihBJ3egaTRewX1NHKit9YdWoibeNaDEvFK6jMbzXXOCSiOg60N2fbilewsczuad/WsX0TM
gRr5TU4pdC6HSZ5GKCd8SMwj68VfN2eVooIiqBsyRYeCw8H2ANz2XRhL7OgiDVgvZm+sf19bb+I7
cY5jh1M7jRuWkVxwLq7P6831WqQIPEXHxF9SRh0tRHBkj+VDO1kv6ZIpSPZNRKaGZxwUB/utiDUu
LYHiF3f9gRnfq7WA28Zo6LZjph/NJEU+4veXtqmMnWf9NGv3plSKOtaE1dN68NEyH45fD2gPlHUD
l9hxGSQ2imALBSJXpdV9Hrz2fZvsI2JkdobIP1TQHcCFSlgZqD2GEXwL8gSgj6EB3BWEVyz1XaeZ
JXcgXu/AavNF0a84q9b8BR36IxDQbA2P3TNmhZv1+alNIbX0qK26zNlGoyJNO0WGl+nyJMGK+Q3n
/pzUjWNSfpQG+H8fvjNoe+TZMho2eKKuYsrXtXoOssx4cWWCJyUk/LeNakmAHqI3wkIvtIaOq0kv
X6dCq81utclx+joFETag9a7VPrc+br223vfnsb//93/9859nkDHNwX40CBdbfYV/XrNYJ1h/XqZu
TEQvgIT/8dy/fYRQRfMl5RvD0GJ3/PPkQDNw1sfNz7arBXrpZf5VcXiasWiRf6xm1nrrq6x/+fN/
61tZb2ZRLaj5kdVH2tjKNh3Q2Uz7NGUPqXxps/exQPKr/keaEto92UglZ9JJxO/YrzUNbLmYhSBJ
OTXXxAoO+NraC40iDJYplIjAEhsf6PsmlRigTDfz4YSTqUKvnGZYLb7HaeKeEjOW5xJ5xJmshEUK
hp8QZEn8onyfPXn983oxsA46+x5qNNGg8IZtlDib9S+cBeVZp+mlTckkXR+33rVerDcLWSJTl3Lb
LU+y3g+G7N/X6hwZNeEVpAMsT7T+A5U8yiNWy5ui1v5RhgTk+EZ/ItBgPsuWk2domJ3Y5CQoQ8OT
x/RzpMIXWUh/t7rVwkgyb1+vljhy5k23OtfWO9YL5Zo1UqpFVAS7K0WTZyO1Xsxk60Ww6Df+3Fyl
SJ50GGj+uXM1Df65+ef/1kf/ublemyIU9UHnc4xRaGi2JNvTRBDL5pk5tj8vNfsr3Ktk/w+P4mpU
XC/Kdb775/aa1/i/3lz/8CdKcb0ZrcGQ//lfKAdG7IwZOQEDvY7fwY5FQe7976uzPaHz/fPaXQLt
UXLKkXhH7FjA4fbhgf42WP552J8XXRVef26u1/563DoN+3PfPz74+pe//kUFUBRn+xbYiOdon/bO
7xefQHdY9e8czDoEJvdiLmP5sCCu7Lh+M3UGsBwasnfXFZ48rr/Zn190vRn0hNojZV3ssL+vr3f/
eeh6bf15kwrqI02W5R/G0TKWaPZiPthpcoSWTN2v5qDedUO1bViIr4qzFjI8uZrLFjDNIu0+ry7J
YD10QAyMdhYIK9LnFjBMCUG8o3gqxfTvC2yBKJH+3A6BWm6MDvhhbRFx582SFcby1MvhaRXBSWFF
9CXCS24AGZHgXxPTV5v1W11/l5bCdy+a6rVmVfc7xJjcix6SJLr+HowNX+BfX/963z9+onrdTNdf
7x9Xf6eCJsPw1R+i7x7pAWcpk+qiq3nCgeejBm288mmYwssEO2+bz3J6rrIsw8DDiot0BR9M2T5J
a++ANGshsjLDdDLsK6jD4l0N3uYwgurfVJSSd6mY2xsjiNvUiOaTfCTp2L765VNoYSjMIM0SO4bl
pYoAvMTWt9nqnPumMl+lIoRH9PdDZi7ppM5T47fiSKPlW7JPOqnvHS/LdzCOAOfkTIm6pt1VonGx
iMWvc2t4lAjOKzzxFGqy/63iYHU35KmJxXeMd0bCuZ54t69NW1rwVJS3mRw7PJnauORhTWvMNb8G
se/uR5HOx95HvJpF847Ym7tBgPGsor5+yOZm3w4gmUMzBHWtWNCTvfKRzNPX0hirS5LSgTJNFk9M
mAjrcwN333YIne0MOvVkV9MJgdP3mQHwXsGEWxKgo0ez28UEp5RO+5RG+h2IqHfSpfejDAu9N7sh
wC6oFJzq4JkE4OTZ6+bmUI/p21g4/Y7hMLg2XUcghCp/lxZKfoiRhpltzdGhi5KTYmeAEUi3Kolz
QFRJhQXD/CS1A661DAMAdxOkebOFzO8T+tOW3w1Cim5jDXUa1NiRPijZPYw6ndmNT3mS36epO55y
N3tyArN4HchQoixyvk1Cm+9tfjRtWV2gNXn7gNyjLXirw+COPrXLCJ/Ij3ZKZ5wKU4jbnU3PgN/j
++zZhL7U8pLANi1DNN9Mh34VFX3KzMQsYna4ciRBNXfngjnQtRh8EmEy1mL269S1/kceoRWPxCCO
VhXlB68BdTQN18zloCCtrnlEeDagPbcOeWcF16YiwKU3JurscMZsMj6Mmhxvz5r0cxK3RznA4/Lk
8CR6YD2TrZlRFn52ifqkY1NLWeghXDN8D397GJ3KlCFmWhI9G+eHoUfAmGbbYXT8K3kG79HoWSfC
lk8NuM79oOkhmrImAC7MyKkDs3+ZlPF1OOaZ84T1PLjmMfxgs4jHS2J9MwyDAMaRcYLuIoKz5z4g
76bBhuuSpPk4Yv4TOE1FUt8HNLHJsfW7H0UQJfdpYL0zv6GCZYW+tywF5lJW91PDhqUVDsyihRPV
ei9xbYtr8TEzcn7vg2+i1s86KcMnK3G+2o0zPUZTKM+V1jdGeMW99FIOYoE5ntpqMje66t5bQMYv
osluOdTxa2dO34n9gMg2xO5NG4XakviscboTbstw/RVe+U6Z6bQDo9Aey67CO+Ajfm5gfviGeUjs
6To6mvlFMp5q5iZuVbaX0ZqDnRAp744vGPOVYwDsnd/SOke8Pd2locBLYAMej7onv0jIs3PPRiJz
WsVMRa3co0TKMdbMejq0BA8cGNqg6B/h18ZQ6/HAuNWB9EhQrQupL0jcTSntibYmYqqsB9OP9OTS
Q1ycRgEOqoMPMgpSrKFJmvjPZ6xqoWNfqKOmTQlQ4mg19kbV3iYkaA9XVvoZ8DuRpLOPsaHtPxsV
ySBiBNRpeOVP3Zef49rb85Byb4PYZ3Q31JeGyKdnpAcvohX0E7hJDtWCKaMqYxb/Lchn676s/fsh
zrqT9nCksiq+72viCnQsNpBbk3OWz6DTCv+7MKvXAB5kH2l/H9XesZLzLS3qz0DJ713ZTgczZNYa
TF/MPrO2FVKaXRq0IY4/rGn2TzM9KStoPyxCvsv5ZsTGrm1PtTcAXNBfE8+2T9XofFVicI9DOj73
Mv0ls7Q9Yjl+yGRFN7eItyNr2VfiuUj78nR7KvSzD/INl7sLT9Ut5xcFQXqy4W+WtgungFVrTrjJ
myXMowcGMU/Fa2z724lxwFVCD7hj8oBBzcDgpP3RvOjIPFXkfY5SfwJB0e1qVKD3cizTHflXAckm
L6Zy2msEDW8zYV+GpO0fjJAVoDY8LND0oxY8ECh7IhDM3LhJ0in7oX4RnU9Ly8aCPpDa5ScWkarz
t0rp9smnXUcIwQulnLtTTA+mXOnPdpfdbDu/wt2OX4LIBeMRp2h8u7bu0BvGb4Ydjk8eRsBkDpD/
zO7wNOrviXDab0YHyrBuoCH3GRst3ciSZbTC1+qBbm9J4KIHlNVPuuec5uddjc6bQR87RHsc5qex
R3O+3hPaUXuxp/JnlhLhhhR9U2jc4eZUXn1HGtBpqaHEnOCnDtlh6io9JDWv46RjfYvSCR6TRILf
DIDirTRL33Tv3rVRBYnAL9IH+Mn4DeaCiQd8wq2ayoeJEEHSKXLcqba96VxxGTpODJ5bEyXb6x+u
7EmIsMgt1cmHYbbeKSqXwzbUx50ucam1FJWUXm1AjudE614jehiIKaKGevTc/nAmElOeJh98rzk2
UHtNx3jJsZL6jvOr1IN6r2V6zkw3QSiSJ88dSFdQTREe/XR+jIPsw451devGEoITc+pz/2R4DAFd
iIYpB/oDYxeW8o53aHQZ0e8uOIfRFRXuaaxc9UZrhc3XgEjZSpvwl8g5w7xcaiX1QXPePOQpS3i/
UcHNSQPEQ7PA7JRN9616iuovvOR8UnwLe22Bm3KJdNJmjIWIRBEm97behA4tU1KuwYCX3ltfZZQX
BvDOog29OyvLPgEtDZnoiXkTK9HtW1fTmjOZ7dYhPkqzizczlepnx8nfRuVQwdJiDULQhzpRwEfj
6TWTpUBc5mR7paKHqaX7mbq8idTA7pn4+VHZGiMO8Y0jBoGz6X4wvLPuTTh7fJEgANUXu+ysnQu3
MoJ5eAeH2XmaJjiLTR9fveBxikZ3K8r8pYrYlMfEh3FkcfinhGGr0PODNdvpOWCtrHqveyBuoNuR
LvmesGqmgzwnr6E73CJQmZtG6vkw6wDAtHO00+BH0kz5wRzZXXsERLvUw3ya9aAAyGJIOwdXlvOL
qi4/BkJ521KWbC5D/ZNhzrMchPmD3GoayYH7ibNXvcu0t7UcdFV17r3FczF/xJEb4pvBitjZDTXj
mPkALTDX1KIxDoEHJdqQKjh10ZlTqPluNuU3rwbYnnTqHCZE1WkHeze87eE6R3Fwrd3iwXKheBJT
D9AkxzHRZaw0WmppIkhoI2fek9EtlVcIgyAcskNm+U9zU7bHfmmXmDMeP2HV1T7Pm3qvJncbR5BX
O8CCd3GhEECkGA7DLHW/ELMJgQRTusxdcnOWiF/4mIAU4PpmmTKPfdZAV4jsR78s/EdZqgMJHbRt
VHJhJHiklU1fxZm/NEFRXRoOBsTBNFtroA1XkfwLNrIPz81gPxPf629y6fbHxuiolt0MykYJKT+b
GNjlFPtxDinFDMQVUQL9YmfC7vJWe5gOe7MHD+CZCJEC/7GeAn3OhPllKvJ6m1ucUDyGquU0XikV
et5BbR9rb/rRSOth0vtauRyrCy+8NFnwiAr0QVg0W6wGE8dM2EoPcSMppPfYpNWX2souyVAbB4h5
4LZmKOsp07dDp3g7lFUpmoh+xFxUPKfaGE/BAkSeDP8XBY99MVrsUG3gzKfJUieXc9uDILKzbRRV
xeiXtHCnD7djAOPghHmTZvZQON15mkLKJreb90nbZLuMYDy/InRIoymDmgDAEvo1YYJfybbxfpbw
zJ3qS2KbE0nE5gPZml+AbQcPXlB/AhhlnXvhkN9bd5p6U4VMASVeVGu4kDuCPzxB6heXVnFzG1bA
nFiQW47FPVqsc7w8ZyF7UhWw0QbW65jXR9IqCyZtM7CbWDL6Mv1nSNa7XA+SpJm+3aQa7RziwuJg
4qo4WECOd6htf9Ebf47jki+r8vj54EC4tQvZKrK+VCq8UR51Z992D20azfdmgtqgnR7H7OpFxZfG
UdajwPAFErOp8UZX8wMQcveutttw54OoDeH9VlZvH0LdP+oeD0wmw3PlvLhN7tysvpcbCMbVTcTE
SYFXySo3uQVhrklaKMc9LF9421YMNwQEzyrPjJJc7BwjzvccXzf0SzqGHLJlGkSgWBWP4MaWYjwz
pvtvo838ZkgxenqcRosYZ7NpAgfQ3XfsQvA1R2yQvjqafjefBpfQIr4F7O8JySF2nGzXbRyZ7DaL
ivqkEvULGeKB+Ef+N3OY9jOsuZsE42pgoRywnUsz5D+bCFcvMhyT4qjKzpiECIUurGdI9O+xb1yZ
0lTEJX41aoSaPiErjwiiYTA3nO/Xiwyx660p9CeVecORyq+4zgXGe79hfVbGBVhilEg5gJDY0cWR
5c1rB5uozz53rYNUMsARHrp1CLykYZEGy/ZuHTtVYjynKrRvadi8/7s1kBv2KcqMS8WdU3blceNe
IzedZR1cS9YjdykL523GyeaYBf4PJv5HDgbDpemypybLrEuUus6edLqLtj1+cFMaNydQ8yZshLu1
JuMZDtNP1tfd0dDym5hKrKQGEdcqrojSNVi4S/mZAR9ZpVkcIMg1f1QzbkFvLo296cjuMgxwdtlv
jvWI2TrugAMxVQm3pgDzRbjMzi4d+kIVPXinzfEBqya7I2qiOdECFqem52YMhQ8dgYaN5S3JiqDw
dl0Jwihl8HFgRQxOnp0LtH6dX8qKGGBdzI9uXhhENkNZaZndlElT3VkBiB/0Caivdt04HBlE2J9k
9cOcqY9IHr72rMZO1OGf2Ga6S2c/93Q1nrIsuDdqujS9SRb8EJvTowYT3/cxznUbdQ+5G86TDIj3
tSlunLS85b29L6MCW6qJz5glYbyf64ASIVzg+3RezyIlsGjMO+p5ZF349Yp+2znJJ6wo2U22YFZk
hLmcBleyy2MvOMTahBjsO+pgeNSZNarfC0+mnZBdTDf66HYuareWQBxjaZDkffejTsbwNtXRo4jG
hzgJg/dpge/nJXRjzrtws2uY8cRwku5nQ0UgJBaVg1McA4SCO9vL0cnJYcfUt7kvcnLr+swm8kvX
0LbtdNpWMPLB5D6TOvGzUsxYo66cDlkoh2tQZMGR4PF8U/bWL6Mz7ZvXYdEc2uZBESGydZPkPLOV
bqbWH46ly/g8W4bbcZhb90ZxzLoK3AojL4SQZnHHfGg6V16gHuM5hbF00kasHlTnvtW1cXNtnewd
zyLFOzBPiDv0rU8D564vouHmRfmD0bTmxl0WJFEjUyijw6d5iPfemBFcOAJpKAJgYM4g3hSHxKB3
k1eSFRj8jh4Z5WBqAtyQrZN/FyKIWI+Ll0YaCSgWVBQiwFlMlFPxNLhUJGTA7kO8jbuK7AEqc6BO
iE8ekV/ap3BJa8jreEcx1hH45qZgY7TcoNZJt2gplyWDGmAju15HtKnyxpuAs4YnQewA+oVH0rQc
elkMzlULaa03Nav1pShJLSvFascagfElk/a6PTYx4ssZCt+OINFXWwLHChnzMzAIBYETeDH67BxO
MVnfob91xBAe0sHCiQTIdNP1TsL8zvwIqKBk0/IdZ/XnMcuM8yBF+mzZDEPqne+0erNaEnyfxYvp
wKyK66jcjlH0zZHZyJjxOeJwcR8b5a9CQ/uwWZL7GSi1LiZSRo8ILruh5Lg/wwBtWeptmKOQOpAn
54h0iA3xqOnV1w9EIZSsG3V452I9PvjdG9GQwS7zE+PECN5GzYSftQ9Ff8ZPCoyicLxz1sMNyoH5
76EfWAycnD17dIlQkh21ZZYXGg+inBhdtc4uSs3hYgJbkzHqpvwx6qf4VC+HWaWBSfVeXB+qsXnJ
cs9HBH4jas49ovOGn1A6+9/9NbN7TgMq6rYO9IOeWS60Rp7u5zL8pOu23kXCB/+R1x3IwEfORsnV
6LzPawsm96BsyVhYx+yLXeUWM1wEQdWmZ3eDpccQcTS3XZQNB6P9mbRExk2Jch7LcfwhCxcuUqh2
XWqi1M+J/fYm+SK70tgQNohsogFz41bB00j+8CmrW9as9hTSJa1/8bGf7CZ5Iw9cbDtaphsCCVhJ
1pLiaKSLohYJRxyaX0nuTbd+lJnIbnvSsm14XyIu3QcxmKBDnf00twkJCwxQiK+b90YcNkdBdAUk
HCpr6OP5s7DyN39MnoMpgsoUJdPOGSlAXHMs9mZArnBVyPup84ZLzRDBvHcqcl5kbf8ckFhcrYJk
GSvtt0GAeiIxWza3wCUkuYCgFWWc4RIqle2ceAD6B4toQn8pMEY0jl0tb3E2Fpc0Cx9UaQIqJ4ZR
1Tcxx/7VLugjFRCI9zKdf2RGG20Kc2B7aufmNCRJSM1d/VzF8OHkfytrkhAAF7rpXSz98GDyIXcE
XnYPrtJbKd7kNKlfJD9vNCsmxHHOeBytbxRcCXB5Qd+vnfKb7VePo5vQbKxye59WyFMz9uYN3eZN
oYb2Vin/Stx2+UzfFpRC4npbqqm3PgW4zLgZ9UAi/SuCoy9OXbeXJsIjMXhOsmvzUNylXd7vdNOh
ePAnRh+te3VD8ljNAk1SSijVCAgzKQNm+0EEoYqRBFJd9CFlZW3ShmATVMXDsTOt65zXzi1EFg07
TTn6Recx3Ju4jfa0leATLa3HNGoAZfWPIpvo0hs62zt9+rlhMQxy33gfyf47+Gg+L1FWP3TJIl4M
gELYDD2xa0ZnFTzXXupd1ovccNjmuuI5J0AB5abzM2aNinAY9dydMsoPnd5TJVfXMnOnT1lCGAu8
w9KKsTeUWfBaO8FLzo5wiToCqLpg2aszmnFTTosL+P8DSrjuQdQ+yAcz5xi/M33argYmGy/IfzXB
CNe5njmRdfXNzgrzwpAFDODcUpBUcX+WaP5JErs2+ZC/JVOaPbXfRNccSjLF3zg7W1dynGDREOxi
iPTFRFm/KyzNyMZy9C2wiGmZl+TADgTJ2MHLX3sLFrk8bWMcTVUnBLijMIyZf5h+mxzNH1NsxJcG
N/chs42XsueWGORW91Zw00V2MqrEQ3Lfgs60xNekIXvBKkBHVT7wP+XT5U0mcacoaj2nBHHTgzrD
02KTjd2QtOVAcUgB10gyMY8oRJAL6YLeUuHDCnBJnGEx4m6NsHkxO1z3yor3fWx7z6WnD3aPVq/y
rfuizL7286KgGevuucyWPFtFNBZrtUtdScCDJY1CK6n6S2PEh2oS5kNcVu98BfXOmSnBtW092jEf
v2RCCYq1KAC/pS7hEqB9bSriAxpdwJJ0WAggRrLniqvOjW+GGkGq+fUMgrCFrJe898D0j3GoNLgZ
d6SxmtzCMgPiQkbQNfeJcQmnobhvs28BAUWJL4qPlKPpnY18BcdPdKuzXu3IH0v30ko5GrlJtZUT
Jg5DWfZnCR2MVsenrMrDc94Zr3bd1/fELQC5dKzwAE4APGkwP7XTWD6GEyhH2e/GeIHyyhIeWhym
D7DQoSiUn1uz7s4VljGkeSYymmQe0ciWPaG1tdiNkvWD8GHujfKG6UjCzMm+FxGhspWvjQeG/S9B
zuiDdl17Py3ZrCGZcG37wjknuNNN4V06sQs7uAMGLs3jGDzT985eDONXrnvwXyB+SXtnqaPq7DrR
GbnlJnHafpSwtaVJfHUz+yF1quohsLziPu/eft8QI9sFkmyoKgj2XKckCMtGsGqUytkljsOXzOLs
NRGKjcSKSBPugYWNAylWqp2942q4EIoKSnSsKBkVVQffRN6Yuv61GRlZiciorkqnnwZFJ8+0zMeK
gVUXDy5w1cbYeEQg0YkSx3WlyEdA9ZsSPd31/L4px3tf9ghsQS6KZB423pJBH8MKt6Z0epQRK84o
fGpja3rgHVChE1mTK5HvsrCadmh+DxU/1oaaxtqiDvVu7tx8zAUcl2lAwtFEC2myzb5Ey/HE86BD
Nb3xFHVEY5ijngDTeBAqoX8coTvvWFQ/5aWtSIuF8dsokGjNMnasO077KkCz55C9XS4Va0lZjCQm
vasHTg40u/w7A/8F0TEZZWlXXaCo0HziPNxAMRGxV+7SsLs0cgh2XY1sbhzxm/GZ0CT248EfaMhF
kwW2n2VZo77TwMyO2tExSN7C31h1S5xNgpzfFr19rZV1qc05fWCdXLMUSOC1xpJZRFlXmEXBrrW9
tF5p6I90uumxHqWn9KuTOulTxCFrSeMYTU+/qE7yCDPx0ZVBoaiX8ozolnAWJIGhNJ1TeDyayIJt
2A7ocrDQaCsWr57NJ0XCWzgCe41Nm1f59U/XzpyTQV18X6p6QyNumxmJ+9XGo+gBhvIGu+fANPgX
azl4Fp45HE1+N8gmm7bWLsWflYHrTNqjqDz6d8VlRM2HizaWaKQX+2RCi5Ah1rmKGqL06Gds3IlW
b9en/blGbsFM0yXyrIdEw4Lr2rriU+h+nSK3f+fHekuUT5xe0qo7aQ+oC9yJdacZO/vYAX9kV98c
0aj70CfIIOhYP7MAqsOA+sMtnucYQ/JE1owc6i/CM3aqSF4KoaC3Dm7/OFfFyWkWemJMhNwymSMG
FFawpfxjb2l+PZGAQ2yEdS+c9OLp18FBgK6rPOAAmeuHKp4QaLnqC7ESfMgg3IrKPhqslK65881A
jnuISLdhKNFw2hy8LRPMiNRYl2inyuTIYWXhexH3xN7gHiktIF5lM6td0hK45UcomPPZibadtutD
WdCC7dVl0KN6fI0QK10kOZVF+k7p1GwRM8PRzVpzN7jz0Q9tRiWGa59EWbwhlZ4ugTOpi2ZSNHXS
Pg8qa24tgpVD4IMkJFnvYgq7uKzXKlmXF5VZ71FD9nFImMs5IkH2vF6bZlLUJkPTS8q7m0cej+ti
tO0lOoHWCvVGCGRjfgJSbRqqZ4V9iEkyP3M5giWdUujylVfiV8igmWu4PpvGw8beRr5zN5XxBKA0
2Kz2spLx6sucfkeIRR5T6H7pWK/EgfWlnrzh2c6T+uIpyGW9IpnbNbyLnS2mgoRmYFfNNzH26slO
vyJLlC+9kx0cHYwIzAZzU1yquhu2ViXEJut/VUnxOabyPzB+oKuLep2T8uztqW3PjMyov4rknETT
Z8csOMzF/rQNfJtFZJF+rPqIKdK0p1XS3GZHQQ6MBOpyVdLI9H0Sn+PxNQ5ScTVijpS0oT4G3kiK
Vu8ONcUvq5fw4yS7cWu6i16lv4yO815Y0zPyPMBX5KKnyVwcrNDYakH4lpzlzQn9CvA07t0AWmWa
aBaG/nhpGRddgrC41kOUbVWNjdepqLrtfsCuEQC8kvZbhO8diK/vbnum3HRPOTv00Gt/S2RbcZ/A
MN+v6Ryl4deMA/OeoNWi29T46Hbou/19R6ThJlG2ASs0ZpZcvw653+win6NEaYYYz5lOEaUF+Tgb
Cpi6Ew3zNoA7HyuSv8Y2S3ddMYyM9ir5lCRujj5VnlLS6UX4ZnfEHUuO9pvARZGSeDm90VJ/IA1v
jqY8R4bh3mhlUfYLY5d0pnjzc+9n0aCL4rx5KJi8FEPXoHr3E1yX9HRnKTkP6OqIsEodFRKEMqbx
3IxHW5nm0Si+YXSpDmOVPMQ0ZEGNWd2x69xd56pDNqTed3XsqnanZjU8V6J98OOFySyNfKsG+p+A
JVwSE0fC4rLAotIW1kMDeDZ1sC0X1WeCc0EJOI7H8YXsUFEDE1IhqzwP0YQOymZ3DPIe34vrTfsp
CuBiekV+m8rh+5Ra9CXD7GRr762xGJE0XmbcTU6KW7wnG7GvJQ3VNe61ElvXD4ByM7VtCaQ/17L9
EtnmvSBF8bGXYm8nKrp1vvWoh3imUUuuNgdCfY4jDPVmaTIPY/7E+o/kAanuDcczT+3cPa9+gt6x
XhF4Vicy6Np7x0lf0rYaj3PpvveOl7O09jQuFeOHVJwpijgD3qeDALuNwqbH1Am6jmVfy77/iNqm
vySjXgSk8rfx+f+nMf03IgqjWNxu/4GIknTfMXEk/y8Q5fd//RuI4rv/Wr3tliQNyfMDE9/qv4Eo
gfiX71uuCAIUpGzPC2ACB00fQyshd8nHIeNb/EV43uIA/3ckkyP+RYYSWi7pOoJ2Pe/wLwrKf6Si
/G1XDgKJrxoCi83TWf8jkAkPXpwNMqY/s0zdcDJMD06PlIRpomyYnvnVGN9LQMs1Q9hTSQuPrgf0
X882D4Ojbv/4+h5/23X/iUGx/rZ7L2/HEy4QlMUB6lp/mQ0zvpRa1IW82JQeW13jX0rJbNde/WCW
H0Ed1hvpFz3A6/pBERJx/s+v/7fXcX15x+Xbhfjh+6sb/R/m7SAlsjEARnNpp/BL5Y/Di5zCo9sT
lqdMcpSVSz071oRzy/G/4gX+djDz4mwqcBDAOJie6fz12dtYxdGQoR7KFokefSUgNESrFnrwt2mb
iFcjjS44zDICr1B4pD/cIsfsndIy6pz+YNOzuMM6ENOb6eb/Qpj4H6bh5c1ZC9THZw3D2Hp58//4
Zph7QGgjoh0xZEfCfNd8kct0uWnCJdIEYd3QUQPjM9ka2G5IAygO+RDlW2SOL3llaKKx71hP+Pv/
/IOt1J5/2r55X+wNViCka/mu/7c7dapy9MFT4lziMXQOeDUmzuMorZAt/jIpQN4cMz3YIoegTjWx
7fIRXTvWizM7IkvHY5c6iEi7EddMw6AJh/7eMNGwKi9KH0zrHATj1pmG9sWuiMrT+M8pSBLrotzp
hxu37tNQfQEz5x2DzCEKXaPNTqLqq9sH9H+F80zI7CM7GVBri0zcPrWeXDPdA8Wsz0Ogn4Yo/NUt
K6zw/7B3JsutI9mW/ZeaIw2Aox3UoEiAvfrbagK7raN3AI7+698C873KyAirF1Y1rolCYlxJFAm4
+zln77UVwE+sSQJeJChlju2mXYe3//7VsuA5/ZtJnrYjiB7Pw1zte75jbwbsP7yLucWEB6O8c82U
MplcaCfyXMYS9Ag0thQCMNeZI3ymSDggz+SHwkix/399ItZGdLC407mh/uRBlzk7ZbosztUN+uky
mOlDBYbldR3mIyXYG53po9ss+kpIG5tjtUn+5g///YvxZ7P59loAaiBy0je58f5M88iYQRgewYkg
5tPfhn1yfLKD5mE5O2H47GQMduzm75a3v662/E7Ptu6/my3hT7e4OeZk0dilc8VpdJo75UaGtpG9
BM+QjIwDx/n1WjEAsnsLcsvqPzCxoGSyxCeEM39z62zBgn+5GITtE/0nQCbcyVt/vBioaqxxNSyB
LqC/oQ0QN4HxM8D3YOZl+GoGyw8XNXhU1X62L1FJH9axJvdArWe9EsRKF8x6GHpw6xpJ+WUKFiwU
XvkqTEQ0asE203ZFcg56dUOwtRwKclZda+SUyXTzb6AG9l9Xbs902MeQtPOJ/ecrO7EtxJBe4Vxp
/1L8rU3y1HWb6nhOq+OMyrvdythm054AX2XGrZkcJgu1uWraV1Sau6lh1NMMRU2iJ1RKMXVFpBik
n4eJMBvXNugqSWImMMt5FX5oE6szxzFJnU6dB4O7WHZuo5l1Eez0N8sv1LS/vFWOIzDnb5er/2cw
QoEAaa4KIlVF4ban2WhIB9pQIFM9ILsZvwxyVn/DkPoL7Wa7Rj1PBEz+OIb8hUg2N0GnOr8V18wN
UYVIuTxDXXi2GmbeoYvkLsRefES1E1zvHwKo6t7Poq2rv9mU/7T3sNE7DjwfQhM5oQD2+POd2qS9
KlGBGJc+KYxDZplvThki4PYkA5SZAsWecvPQgCbbVRLqg601O6HuiD+39XCk8xhJ2cm3GlTj3zCB
3H9fUbfn5gecxgRG1u0C3M5wf7yJGuzKG9cuvKCAgqle+rHlEiFBseuyUYQLkW85oU1B8GD6QMus
HqM2UqinbV+RE4ITu8XFLUdhXCeXvB9vzk4ucvmDFbaEZLvhsVNcxnXt+qcZknnIqWyXbVOD2eYb
88VF7LXgzLAGEgzaUiLdBzUWZF57QhUTYl1MXkwZ7BoZhHGt3UvfNRIrdWAC7DbN3X1mVKQVVIti
PrQdOescjwo0ppkd5bmKLQMGJI1S83k6ZZZS1/9+GeYt/Heu0lbK+ezh3LihKQQBqH/aDOpgzp25
EuRuSYtug+t9NFfyylTmGQevrp6YBE5s2oOJvKMnYoHnTufKo9UUjIQ8JV0xXfKcfaRFqxpnAeWb
qeAUVWIh5hatUNkv9iXrGdZz7HqvnOq85kR7pDPtROQbAnucJy6h773ME+MLOjzoQXFPIjKh4C5s
/1IHOj9O3vTYShARlWTcRY9EX1JHorENk3y/3snLFrLqSw41eN3fLcf3r2ealJEOsWCb3RZQ16A5
OkDqI02JxCajHEdCnWlZZSl9ZnLdwss0n5JhWugikkhGr+BqT7LeIyvtDxwPuISm4tq3s9iD3Dix
bhB80AsatigeCRL7XOKeOq8ppOnApWNupqftWNSV4/vCQJPhmH5LbVKvRoymMRated94XoL0mqLb
rJznnjX0aTJ6RdbNmsZ48aYz5/9jm6eakCsmyg3BlnEhSjLcFh3ewPwikQpBI2jXJt2vHpJ9u5aQ
CWHMRGZl1BdBSFze2l98s9wu4KHci3H+ptmE30qgTXX+RbgnZOpZbA0kBZFjBkPDYTazTuZnugww
9yz324BHP250TmN2CwhXVqKOeoNnzL5poKcYxYWEKKYRTpM5xGw8ZoPwHnSYH9dZjde60yhPEHaT
3BXulJcwu+n7Y7gm3gXcwMd8k3KjMzvZrpmecZX8qmcmOUgB2rj0N5iRylByWAMN3ZScbLxkBA8g
0RSlTt+LenlygvpUJdCyfJv3fBIc5Pvh1SvQtSVljQTFTeq4zUufY3z6wSlaHyhc0tGf5OBRVd0R
vWZ/hh1IMkRd/taelq/GmPxOTDuJwalUTGjK8Dj3PYdZt1wfavmpaLCi4wKMsqFOH3tcQTt7DYIv
U9NJujQPbT5tsAKnAQtLOm6R+BNOB3ordME7zDlDHJKxNJACIQK9vAZVesRePD8auKEFI9x4bUxG
4FzWZ4vOKEoDw4qD5tFuV1LFS3c9ca0JfABM+wyL90aEWGpSuwbuX5RT1Mphiy3nCu9qbNRVwpUa
8pnVJr/DrNNXtaqfoWQPDsNVPU/BZkAp7ahJV0IUBdEUrjaxhgyeFWn93eDW+JiIr3m9pS9k9m2d
OFkIKmkC0OgsT/X4YAxAB+Fnv2khj9KZkueeMJx80QS25GTUhN6vrA762K267qCN1NqHxajODA6u
GqEDmvY8JTMtly9L3n5zUBKcOo1ODDbNtwQlIwtG+EhjsX3mD1S7IUebntgIM8NkufaV+g2senqQ
g2VCmRYwGHlXdyg6sg90gW5znV20lS2fnOStszOuimHwf/Y3dx1TumEa/z1O1L3ji+5J10W0wlK4
lGYtUGX+DifLeGCm9Y3xOVHs/rirhvW7NOvNpL8Q/VcIdSyy7ktGqgMsmM/02d4zK4k0nfknTzFB
l4l0oiUIiwfiMPfT5AtIXfzCWfkwGza9zl1ODFLhcUBBczSxe8VmFZLUZKYm3kkjvwG7/NRRDh/d
CUl+V6IlQg3yo+JIsSsIVIBZ1Dw3hdRwV4pbpbIEKSb2VHut38w5JfwlFOfRWN9Td5NitwwILMMv
MUA5UdKO712KPrDSUFO0j5MdIwF6sI3Uanm3LLBOi04eclwqLyI81ITfHrx+HPYOdm1uOzLIug2/
Zijb+lD7J9n78sNgESPlltXHzsnn231a0DrOL2nOuLnXpaCM5pmM9SBeyoZc+3uKNHJr9QiQAWmh
X5JumZouqA6jPmU+HfauJOE9aT8D4Ydz4ciOeOmBOJ8x/JBuqdOtHo9itpwnI/Xiuzugncl+EbW7
fJC32Rw5XTsm6YXSfMxUWLyPEpG7lcuD5VBTVzAXtG6N89hbz23SBlELUQdUTPBgrAwcAHbei7Oa
yvhgo/jb5V2XopkNMnXEh+jvJ3stOS++rdpWu3l2aHCzOr0UiKpVPTN/D9zrUqzPNTkGcWcjjK2q
rCPlTH+gzeVfZYVdDN30e1J56rWCmrfPe6gEHiK5Tf0nPo8OoTENPq3ZYHESiAZula1/rTjRonoS
47lOSJkzLMvdTW5LWp86TtQMUYrCNEYGPnOR2C/SAAngudQSoZ2k3Lp42TBwOHFTlx98Yy5vQt+W
sTNOoWqHCLWMZGayNlSLzfysA2TXDkQi4CPuDRDOx7CzoI4bIzE6UhJNMjSU8UXHng9DLC7x3u29
DnGfYVQEMEIctadi2BU+giHMGF9avXxB4dWdgDcNKOjar0bLMVui1cenVXmxyWA2qgETnooVCeV9
Rob4Uf9ccnKlej8zrwVS8x2m2TJuHbRl+BijwHDFrU39l95rq6cAkwNavoZoFDLJx7HvXjiHr/y6
UMZh4h7KpkuvpXZa4LmduhjuAVk75p6U+kUssWuu4uCp1NiyJJDJBcKMp7TwkIPNVJeij5zQGI8o
7MzDTPCMQYt7h1kR3xwStrjP8473cYBFNpOoph36Nxae2luLVRB9UEM7mWC/bh2nC+uwWVMSh/7i
U4+PE5GgPdr70HvqVNvuR4XdL3fSLYjSMq/Y1R7DofvZ2gK/F7Orsrf/CWuatRM7RT486sTLMPQX
YdyN4WPeChp9a6OOcy2gtPa0vGx6qWz+dn7o57qLwMJt5+Ri4+xWc4wAeooDbUPyCB20RKJKDpXI
cpK4aDiQG0HEyh0PBeULSQZyTnhXX9EgTIxPiaSikwf80s7dW7oSQ8bOa9+c8iKqHiVdvbhnlOtB
nIAQeZjZwY9YzOi7dwFhfiWsKLpRzC5C2EDB71SN01kHzvtYE7DY5JS7jhnXCTIwIJ7fCyPJKElw
tE3G+DxWvQv8aeb6twEIdqKLE5CrpmBk7DHdRCL11TbCcz9foQM15EI2v4BXvYvQ5u6yPVIf5/xo
zRl7h/NDNVOKQK36MqgiPY1FxjKNYU5b3utczfMhCVwvauv03fOuWzNsTkV69NUMVIpkznolgs2u
vgf+8NnVBTQo7+BlZNo1qiJHpnaBFG4j21W/zdyysQYwh1XxXQdNcazIK0bJPO5kO/fnMpTJoXPq
qFtQ/Saw0pyW5DvASg+GHcwnsz7Ug9Ufgg8jwpxdN4tPAf9dLN426G/vRDh5B9xG5wAH7650+4X3
Wn0zq+XbYOWnYbF+uPGIZwO8KcjEZQL5FuTO3mmcU9V9wk1hk08SYlV2tdh37k+7dOu9LjpANxa6
r6Ek4oc3QzmaI3YIG0s1JMY2s/u4jKj3pxZz0FIC5hONhp5J/mjStet+gtcCq69+Gc0WduQyxJbo
kUmgbQvwYZGuw8uDyK7L0Nf57a2dGWfirMl3epIdUbItp18vUhtaoDQdHU2ZelQ5tmzi9nzbCngp
+rehWZGVt/Z4RjiIls90QmuvLS13zrTpPMfygNDxZHloZFc0CnuPwWHKXDnOen1abDydI6ZoY3SL
uDGQdVVMeWEXameHGJGZMFJKK7OMmKJP9RkmX59U+zxEYu2tT23xaIjiK7769yqFugu+xtv3iB2E
Wz8ZPo66xOz3Y8iCTqUWcUYEX6YJFQuQsQ5t9ouK9+TUDN47J0Fa2zmf2BieOYv+RP2uWJPYuaXf
RJw7J5wv/ktgINuxtXMQndviqGlfy5owYnKtWwSz6LZCfzf3xblS+F6GmVXON0+N0f5aXEoMoQpk
zM1nQHTgJGgluaLiWCkNC6Cx/WamrBZVBf58JezVyRm0VqJ4o6q4rJNWyOZqksiT+lhLQRCk8gh/
brIo16ImyAzWcMmo8JgUPxGU/JpmtI7YYvyDXvLjMvsfMmJZ4qJN2QjyJK6qVESelDfTEu1B9GT0
jCC2sCgmL1UDFy6YXhsOwawfsC8cI/wxGiyVY0ebnrGPPEBO8wLjB9hPEEzum5gc4nWn5OPUiZ+i
wVQlBhrnlU+Ka5uNUWsf5rCIE6jfIBLAwUvF9qN7j6jR4buon9cScfAUGm5U+LE0vP201hudihTI
aiS6WanvpYH+ra+lPqEuL8ZJx+BU3F25gl00yOtaan1TyICn3vo62i6ZVX15kxwE90U5nmo/BO7g
Nj4r7Zx+RhjY6scgcUfy45Bqlo5+sdEaxUbSEFsWGmfoMNATSLRB8YP4nx8HQbJwmu6x8kgxDdA7
jymCe0EipWmVF9f7ChKaLDYYuE8LeW65baF5c0mtHlNjN0GB3XHpBrz+xaM9SsiEFuW4Q7MqdmAt
BlQTLBXfs3c1k8zpzPM3WLhs9SEn5cBmdxlEuHMR/mvO+Riu9ybhS5gwSc2p5asDJmvXFLiLEvwx
sZYekbrsrpXlHlFWfxZII+f2OEo4uTa0Rd8bv3Xul9LufxphwfEEAghbmD0vQyS1g00DKCdVjgDn
Zt2yjlyZ1CRIzRiKizOlJ7+Sn2qz+W1JludhRl41hZTDbrDvg/JRssslNjLHIvSejX6BGVoW+5X2
9Mn3Vrm3zfB1AjFa6nq80QKd3mSorJjaAnZJSJdIrGAw3KBW7D6IBKwtaMwCIbMXmCST0Hmn42le
ugQgL+OCJEqhwZ8sGfi0sGaTMDAwySWEpX3bMov2p8w+zqr95YaB9eB56jayDF+sjIN2FPoHc0Tx
bJvKQ3k/54/8nPzx/lk51/ljKqtnAZT3/K/H0fGTGrmicXHgv1NRmagIbe6L+5f3DxQlcHN9jx23
EXDCBmeLvdNjfxzLNn1shCgIK1TjciEO7Nxvj3X3x5Y+/YnFMD2puZOPk22c0PmYF79N5eP9g/u/
P/NEQkSdJBBtlsFHMXlfnFKMp8GbaTqVGv9mKo0bMx++RCVzKxqXSwjzKfaqgyR1Km6ysnkvD6oZ
mp02yupUZ+NEmbgEu9ofg/1gQKKwK/OdqniOfGudDneGocdbaMk4q5qfus43l1/e7zVmb8xjYU39
42MoOjQGaY2hxRkmxRuzgHZDVuNf+JPGWh8GF4IIre2Hzp0OKQTMqGR4yMJJMqzvoR5wu9sKPH1X
SPpjLttM4Q5vwE2fhjI1j45KD/zYJ5oyW8w31RxuwnK3Y0pb4FS2QxCYywfdim/wKb2I8uT3sKVt
eU7LDbT1GFPB6R9AcuXSpSbgkPcUuV531s6avgbWeNO2SJ+hGhRWlj5MTn2cMzqiQnvjbVsppwWp
UQYA9izqzUYpMQgEUptnHBpOpACaAc0Ig+vcDP0t0C1WzKF+0phHHhtZKixHMAkAQmyKyszAuGud
HHsibDxt7bM2Z4yKFUxFodI3phcPvo3vOAjQMXcNMMsZNvCTR3acq7sXs/DDU8fRYrdCR3uzXDYT
kibGyEiL6qrd6km7Lpu1LKdTDkb7VBQLQRtTPx/9OuRE03CLpq2EGWjl51nhRzLQYhEvBYGOfJVj
Z4/q2aRVBv5UkdwR6luSr7FvT58rCBMR4w0XeGyNj7F9crO8uMFX2OnWh1HXZOkhsHnKWCGCI/vm
BMrmuTa1HyMMtV4A3habbmhKMvl51OQRNlb6XTWHPphpunnor5sW3LBhI4vkbvlKjAjBtSX+9H9q
VZeyOymfdO6e5X2aYTfwpxYW0L2ZfUBi/Xkr83NpO+rqpupH13Ya3KfKTusYwBdd2F1td34PR/8T
9DM8Dp1VAcNI02NT4WWcZyjhk7hwUC2OXYAij4EHKq0aPiDFbeGE8mFanu0VZ/ksJxkzkgx3iGOB
zmgr2TMRxI3jdstrw/G+l0N7JcLgs60qk2j40oX7gOQ9aOu3EHl/aKj2EHjs/31fVjdV0T+RI4UP
iRufcSp9MwI7uwCPf102zAOCi49W6VpXa7bXnUeP7gKd9KO5pAo7kThTbgeRai1nfy8+bdXKMzbP
BzpF8nnQEvVgjdmtEJJQSvqHD405Ep7q5NaDNokcYx4bHjQM2QVmHw/e/81Uu+ND8FbjHzccT7+k
jgnbDfD1IWMGTMOKI8B+wqm/4MDDHeP0Z7bCcqdm/G7EkgM+VRtbuMJiBlrLqcfdODMJQNxJd6SW
Rz/4YDUGpEqQhWJV5LLW+FBbyp/TNHkfNk3cqe2qJUKVvvNoix6bCTZzgB8dMyh2z96ezHOTUz7j
2diDqvK36/gVSP0Xc/6C6XOIEA/qvSMKoC7myHuQIs1vZjTXeB4iUXP0ZMEyN6cXvh2RcTfybFnk
cH/KPOFkF2SnKcfLX6n0ZyZIGwEtbjv1A+N8B+CsWx8qB5xj9xRSkO0mLGTVri3SHwKrVbxixbzA
ygOwCJ050IZ9wSzmnU35qUHIfbl/4D56XR2yfQ18pyqYW5ZdWi1rACZ0mOjZ3z9T85ae2OS2jmF+
0Dvt4eObFP1RKBKiUH1v4Vzu8qqUAS1N8PLTZSxJzfCsC5yq7DpudrGJun8ibnpQIBECa+dOYP3g
FSDVhC1CgUH/JBA33LvV1WRpNqUxA5q1zsiIcfSEZXnWHUWIvXhvy+T90NJ3cSjc11frw9TO7nG0
mpepW8b9zHIdz+78lOWSntS4AyTMyyzGfKeGrKacZP3SAjGyMeT4uzVnPNHDkxqQ9znz2Xf01Vgn
ZlUc1SOvcgk2pBvdSvUbjp9xZfU/0YUjKmBwllMRQPyg5Fs8MREP35UX7IMfm9XPXjKc8gGEh8Fp
PTBAPOPZNfJ47FkdKcl2ZtnJB8sjNacB3gs8IueUVRMoXqlE4NiNZeln2Emo/poMS1Xa4qpNuxIw
Jxwxs4dRYNKKAK8cfhKjYV+n0ngDRrF1QHa+IT1wLTT3A7nhMicCawsaVGHZvY/UkmcU1eiuSYT0
Ry7ufElGxIMxSNN2t2qzOAxlxeudAypCyYuohTbYYi8Xys4d5tH1WVioumeSnnV6lJ6DEcgDgL4O
6PGQi66D2rnw3WNgj4TyOuBbKoM5hts4Uc6ZBIYY+E0frGBiiK8ZgJqjUXYPvdNV53K2Ioa3eL+b
8shIIdinVUN2xfyD1pxBtUZLz+MYSn/Rl5vDYG1/mjSJqhK7ydJuLZ+56uO0+ebD4X1M55c1XZzT
WpjPlmz6I8oZzZg4eMwqMlKUjWp4MIYd7ophrxQJoKZFbobdyZhmCAnOWRXhAMFp5Q38bQHh8H7N
ftN4v1qnGg4AJl8EdTaFT74vDfXZY2MgN56qx3LAkCVfq9Cc4tYKgeRUI/HNBXx+UPnjfm3wCs8+
5A3qan4YwxSMPZHbqJexSJKD1XzXNMNPXjidVErSbeW9Smcso95Ofnae8cuVoozHhGBLDn7vGXoe
GEQcruFNb7Jn6qAs9S8m+MsDC8RHGA1vxFrIGELH16nycM6DYDhATYdoodE1FCz7xw7/TNRX/qk0
BZGY4lMi5dewExNS/6XBUxPIaFnwZiqIHXFNtZpmij0xYZgqALIb5FQG9VzGK3W71sJ+9Jf8E8Yj
Jh5F95p3w4917rkUf08Zp4WWsZOdTc01qSEEM90Lcpoi2RCv5hfMibTws7blx0Mxa3B6rOGYgeby
IpgIxZUC3punH2GztTiYSEeTU+zzDvCCoSTH9GwPD+LIRJgdr5wRZ1nLzaJFcUBGhuMPe/ykS/Bx
3RY4DUoS4jpTlQZxcFYhet9g6avhvC/m6LEeBJgMsjpePEfFoS26PX3nKVoSh8UCdzZz4d9uvphR
17Vl7C2oTmlO0/KwrsjLxZHhK2v80v5EIsbtAXDMTLSN9RdPQE+ObWQTeFtYNIEm6vHQ5wC+jjQy
wAmCy/hoVOolXLG/GWZ/0v1kXtpmbOPGWWBEmNd8O0jS/Np45BkzUrraDOLmDgmYlb/NlPDXSUUC
7Vy0cPSG1p5zJsWVtEdZg+lg8kBZQPG5uBnxzU67fvXxs3/ESeQ+een4NIyhfLF1cgrdqfhAIhmD
1S7BoTiVrAn4p/OjbTBPnoiqBcG9jNeJs53tS6IYqzNCy+amMduF7sc6CL55pWpOweKDl+/9p4Ys
rJA+/WHF2n6AG3WbKpvyydLlE76qazWI+a1iZIgTvv+wSiMhU6sObs6Qcr5yokmEyXEdnPDY+ByU
mkrntJwEdbBNdVThx1oz4im0xzh/IaWbuQHX32B9xIE7x9oporpoLsboyDd3zX4NhqCVo9b6oVLz
ozsE03HB9RibTfWjXkdKjFxrKCDBNyRb9k42wvxkyzXZ99C+7LrQpybLEJ4HhNWK+bnmwHXBMnd1
nPCz2oYdiY0lfVaf4XmRVO1P8sSp9Iet+GvUiGY9qCpGRivpBX2OS0j1vWA0az2bEkASaEL8AQ3H
lYzIDmuENkBqRx0SAoKlY1/V+NdBSxI9nimTUTBTojs4jCzVn4rMHac1C9A/1oOrcGyJbDwVqEnO
XUAunRLlvkyVOGL6nWLhskMzQwoiDWGN00QjTzXfvquLAEzAIMG0gfOgZzVYINbEd+bR/Z7x4Ati
eecogjLfL17bACLs0B/WPQHz3gKYwAj3BdHZcUf3MnMbJlyz8yKt6uhhG3oEoYN4oYvcjNVtIJJg
tyQVpy2HtGMZwqxqiG4bsvB16FwTEblAmz4HXowwda/b6qF2J3mEq3FBqyPJsiG5R9UDY0nm4VYK
RDyUbLpJuvho1e2vcPaTfYo4orTnBp1BcTZZOfdBxlCUhm4B/OUMhDHcJbvUmTu6kJyh6QhGOtcn
QljSi4gVCdMl88x8btNPDY4CfP7jXjG52ZvoUuNxLegXQA5gq8E04wI9PNhmB1BiRR4Vrl5zDdP8
SqzKuR67L51f1cdxmw065hSQ5ZD/XjJAoc0kvs9uYZ6GYCUtfKFCb6WMer0cW6yFt65wUCnOeAD8
LIUCbhTGW9Ieg8KNOmJ+mAihHfHucKBfvlHv5dw4N0UyQIRExdkBzD4WnmufICUBRDewtHFUFR2b
N+qZvQPi0Rj8jOnZRLN1CuOFyVqvdbtPvYYrNIXFQhsUf6TRo6+w0Jq1lNcaDAJW0+GcY673MXyA
nGQkbqBT2tMbp0DwU4ClFcWn9J3Y7sjIwz+aPyOi+mCiStupzH4sJxIpcHHVUW63ydFq4Wd9sWfc
g/RnqpvDfN2Y869U2QG7K0zopHN/twGp0XmAZNDKTlVWSSYg2bZtaJTU4XRhA30cy/7oUJY+uRrz
omFpwphIFi49iYR2aG6j1z2MZO0dIJpcnVHhPV4t6s/V8ukc3GFMvHbdMo+RN8K99KVO2bwWK0rG
9qO/cKtAbvzYmENDqMNEv9zU11WndqTQZUTu6K6PA68cepr+4vj86kaP3Q6w0xoli2Solg1ndDEn
afcnEbY2Fa5h7WlIEH/cULvmUBZ3eMihGkhkV5tqnnh6Jii4n7ABVSpecn95nlyTQ2eigzgY2huq
hZ7gl/XZ8GodC6owjFUNwgZMxvtQO7hsG2s5jotHAprtzxF2OkpQESSXYvyU7z1t2k++MnKyfEx9
8GcUJClcjmFo8T4CkoiXmUlOMzIzCarxVSIVfIPZcS06XrfWypMLeQF7+BexNsbPGS/f3pTuCme/
i3IZXqc5/Oiu+XdrSE+cCwe23vyPH+6Pjf/+P+6PGeC52REgUAZmYcROwzD6Tunf0Nm5vyV5Z9un
9wfvH1o/yPdYcab90NXkaCPRTAANXnI77y7GavWEB2xf/+tBH/TepWXvIh5j+/T+L3XCdZb2DNkr
36f+nlgtgIp1C9N7vruq12ui2CYLU/Ec7r85vT+d+6dmBTMZ7wEbSN1c/vWhHbEC/uFBf+Ecmnn5
j3swQMufd1ld87WbyKRwXOUeDVsf7//vX/+ApEZiw22SLzUjmX8+W0uuZCHen/j9A/Fp3cUfxtvY
ZjnHeq+/VPbMh+1ln7j9y4ogm3tAAWNVMvZEdXC3CAOc+k+h59EK3b66P0T4ojpo6bw5VV6xgsoC
1EOhzhkd1p4mPGYzBQDmNCaMWdtKfvOgP9+/vdjemcYJOjC7H7SDtx+cCrHyIZKHu8ru/1t4PizN
r//5P779rFgKMxx62Y/+j+nEVrgpNv/PDp7/1RXfaqQyf/2e//LvhP/wHNfBlIL4lnmcT5raf/l3
nH94FrJPj1gs1yVfGDX3f/p3hPcPF409/p1QiM2gwHf9p39HiH+YlsW/DngYNwVK5f8L/45t2X9S
oFoWP85EL+4joSAv2fuTprzNWttp7AG1WwkJQWydElnpKymfn0rHz4iqzUB1ec4P0hB9vSeKxjt7
YffVn0FNEGWXnaS3vNEn+6rDMoWMEnRMiZDQWYb8SNbzg6qmjCV5mGNbZN4lzUogKw8DbJ84tzmq
ME93sMz7n+WSzxzY8zhl0NnIAmIc0tWFQJ6HKA3y+WBUuMQJPXIPti2KOEvEviks0sGY5Zj6hsRg
pPwlu6v3cxcFEXqdVvm/sQF6bxryzoTX2h7y9Kl0k1OpIVvWQ0m+cLhQds+mS9/N3vG2zHukzQAy
lvTZqUP7XJox6Lb3c9ek8JhW7xq0AYeTdtK7cXUe0bisz3mWWxFpcDBsXlJv6m9GkDOKYzzDqwEs
SpVk0hQ5ccR59rzllWagmPbKzucnd6MOBOrQk4cVh2Zl7W2H3BunSmZ6puoX2t1fiS9KkAvqS7jY
1a6aahxF63VZV+QXqjb3Zslw7NEa9XRWw6UJE+KBOv2gx3bn2bkgxWv5RJnwVnGiwuCefg5XAi8Z
klLsIq/kbe07xvW/k3J+6onYKcHIRJx9ae9vU7NsbEg2Aa5fDHhlvGmDJpkbMpBacaW9Mw02clDH
+pwoIpRIF6XcK5JDIrND53ntgfkeGUCGIlhnZIY8uQ+uBfe9hawYBpdRMfxsUrpyEHyTHfAYifsX
magJfD4KlnTZSxfoCXRNWsIwWjOKM+mRGbRO9bsyi1elu7Ovm/cuIEyxrcL1MTH8zdZ+hz522XkJ
9aMtW3hNhbP3vJRANrN+p4UftiQyIs7FvQGLof6Rc2Qe0vl1o5MFC9IB4EW7nKZ0GmyZwsxNp8ph
Qs7AYxokepXGOvVe8MXs3OFQdiPJ06H10wA4FOo4CZsPXRmQXFNW/F2W/42x1lcnWCi1B97d1lXf
/LHMd3Iq6ggOUbLLDMM/VdKmmloQGa1JcjWpzxpSYmxYMHu/Hxg5tM5Xs8l+rXZH1K2ibyfoWhAa
vEN+UpVwLXMwkzSqjJynK7+NtqQzlzzjAJvjsFq+5MI+2ZVHpdZHU+vC/mVy/epX+G9plKyp+apn
98eYlc6xqOUpr/XPJE0navwlhaJpv+gpeCvTUcSfVB40h5pnvRsCCKEbVmMevOeuoN5Re0uHWWT4
LdyIIsdKPfV7kSsVJemPwtLDziE5hney37e2eHdyl9M/Y3mKAY+GTreHZ6Cw9WIsantyLVEke9N4
ZALsHcch+5QipK09ZEkzN3Rql58a0/mqCBdMu/4q0Z6EDS5+elxqeuBvAgny8B/snddy3EqWRb8I
HfCZeC1v6UlRekHIwnsk3NfPAqjb1OV09I15nwch4KpYIgtA5jl7r21E8iHmimsl7CFGyn4tUDVB
bV7nc4Ns6OZ6dF/vzYQ+h0Q6l4p7+u5bG6XjWKn4gAhOMR4xUCLWEXKS7LvZwVcds+yuQs6DCgSR
phYizzdRcHpziTI3zE1W0ao3ugRrWN7/0iyyEbQUFxzepTWVbVL84pOketKkYXhjw7v2P1dUa8LV
ELpU39XaaiMF4YbGHB71X3Bb5cpMyVQIHmTp4/ZhcvVomydhih8w9eUuA8VIXzDl0mkz4gXsENVZ
laxnqHrmpwyaGNPSynjFNJmfeAbwNbcl04EO4hFtvM/g1B+GwdLnixL9NqDiN0Sj1HL+N3WzQR6/
trqBgGDQJswQIujOhX+gfm+sMhw+K7czYu5l0bDKouFLP2rJhoI1pAXxzY7oNtY/Emafa0Y7aC0Q
ehdNmu1qEGF7/mqgZVKUbfGtlVTpbkxIrwG6jjTDB38iQQMYje7B26lPIZcKAeMBWhqiyy7wedYu
d59DkjJjTn8UA5TWAJXt7JNCLVusQLHpMBqAU1QpCUal6raaS39Q9cGD2VJ2bxKt24HJWOsOdk3t
OuqkWFsRxcJoiNYBGRwnkZUEdrtNup8lHmOBatNvrqEMKJ/AWN7IlHCnwYq1fTvSbsWcwheafGMj
LHBDYdXctVX24juQuuh0rduwibaW31sggF2XlnbMjAd9zUgNe2dmpvZ1MFLzMOQFj1hd6tAn8ttu
KD9HkZAXr2+RPBeU8pvhFe2yDoT4VWtz1OqkzUE10RANzM6BMGSCbACwjpLbGrAjQRgQ5OwcfDYM
m73jM6FqXO54qNvJJd/HYw1TsgaskVrOiyyClwrfwrZCSblBUkHGkZNbUPHpEUYj/plE3aSuae17
SpCbHj/LygySr2XUP8dFPb1M8tDYntwoK0J7kGw7qz/kQawOs4dn1+YEwLkdlS41oLuobvNuSreO
dwqsptrA3rm6cwCrgjXvS+tQ5yySkt5P1Edg07yXzg2fI3AIASFLkYvm0LaIZi+7C0gUPqqiyNlM
TrEyIcDBC45XwLfSfedgm0Gowm8nxUlRvVDvKjauD0CknDiRLh4ABUJUV3BT8mR8THLz1m35jBo3
ktVM6KNzYm86ra2vbtXO1d3xfszcL/SfAMkM/XGKDO/sBGQEItJd1Trg7ZoLGerI3ihVePXJ3qa8
u/iCsf0XhzL3I7Re1dcRDl1snnNf0DUq7V8k4fDNH3dFGDbPYQVRAOI4lohgRdei2FDo0amahLfm
1KVX49zkARefM1hXf7IORkRfC9/eWhb8QiPlHfTJ/+m1n7LYsVG9IYPXiRUOoSiShM0EK+n9rcZs
2LlVI1+8xKi+uHpCKAk1I6OHPiq4mTGlLmE1ZgN//YQiJl84unpg6Tz7W82FiHBNvXZagcIbXr2r
UnczYeNov6CNI0bax7zI6I0W+9gA/LGDs4Ne2IhndzBTaa7c5CnWKIKJ+amN4bU6Sl33TjG/QOHb
3ZYSgk+ptnmdNEzl2BSuAvgRZz5hOg53evaT1AhwlKOzL7rm6PfpVzvJ4HUgXaE4F8wxHNysmqhB
FKNPhGF7SJC8YY3Pb1hH9vhpjKxqA3FpgD8PjEKvsAHk+jAw0GkQGrbmMa5Rj/mKHrMfygRckRGA
7hqOtMaibYz4EfAHVkYxReuCSiVMSe5djAIVjY/jYKF+Skaa99j5afNn1oa6vbqUKBQ2YIiyTR0m
hK769NIwniNHK7uVYYVf0yTs10lR79JJAo+vhq1gprgJUD7zjeQLmsJlpNziTuqpGzoEO01PS1mQ
bxaLHc3EYmMH5qsjqnKbIw2VknrrMuYCO0SRW/KrjinaD/6p0eISXefKcFJIEtK9lJYgpsHlETjq
FWKykJFFTaPZMBBDxY4VbTA40rEqUXKFt17fBTzBRj5SpT+A2zu0fv0QRsSfOhMqxriZ0JlyAwdC
pwzrU6PouhkxYog4RwGNf46hBIB1rUNm1UNsOaSts3c8B8AGf8x1NrgU2KwgPbpoZ5PpNWXsQi4n
GlpzqLurmMQXI6u+KT+oNnUeEJKptmZH0d+IJXKSJJ/zLYfzqAJvPTLlWKM3+IWCUqwCskPIF+Cm
PPbC3dpVOA/bbIabc263PXzukCTc9L96q/w6hu6uKix68yg4o1Si7FTWK3W1g0rQC9szZIlmNzc3
uWOIKE9VwRwf6nkdl7uGFA9K/z0xzQqdUB9ODyRxDJsU/s7OElQLGmj6Xak2w+yhdFo739aDtJh1
AFmv9Q5JjUgemoLbO73Tx0l0ziZukcICfCWC04SPo+u38EYZbhbUGARy13SWSrpAGfOj+CFFgCpc
GatOy7lOEE1Lmvdu2p2L7McUeiSKdLSdsNGfmbnqT2N/dCIqXiSn7KKi+c5Y6QsjPTxP6GML8Mee
KzdUYMUWWW+DcIKinxkgszQDDARuQSkUJTQJttW2c7tix9ea2nW50pm2bEQ0XoJRP8aGcq/KL5Ai
9v73ye1JT+WZo0RubVE8udSiSG+Q2sbwUUlYu4TC2k4aFvDgECUB6pRbiuErvDGSWxyMxKTQzgkX
4LG2TBI2HKJd4/aTDLECJl38JUMjImINLOLkg16GFgsPKCdSQPWwNVfevRpjMkk8dRyQuawC2X+G
foistJ7QA1m/Uit97Cpupa5xlSG++M7r3HVceNs00W+DZqdHghqq3xDJDGwsqC257efAB2JG/Mg/
agn+GYDaL0heSyiffbGH4TXHTD2j3XVpQZ9d87YLGEsEunmyctS2Qa1H25GyaOBo37Hv6C1D2bzp
7G2TQKoq+CLvbPKDaq3B2qN9ixFhoV3Epe8XPOFQd0ZrJjvGVokwpNaOentLHugGjv9JpgX6I3ra
Kwa1PM+N0FhBp0HNCdMIMRVSijzBMJdRFuRx+kuSWBSShQoswKM6CPCjHL3PkW1+MnS/ffSE9qCD
t97E5SFFvrOOg2eR85ejx9HvAqbs+cjcpHrAgdetvambuPH77gbuIMrA8qtBm3rtRom3cxtGWSQn
bABtE8ZbJE+e6C5e5KFBUvaT5oX0AOpxRxaBrfSnOLbgHg0E8Kq62IVGeMZ4h88IWPLak9ULGjI4
QyM67iByvmmN81zGyFYa89VD5LkhOZPnHsMoy9iAkMyhl8fRhpiEcUfo86ZL3RMK+XqjMAEBTUWb
nBg9xobPbYMxroj0bmf2X/ooJLiKWwHuMbmPQ/MRZdUaZXf5ZGf7TjcjqpU4oGqd1C4pNt2Ec2iO
CHDaZOtRK18X8fc8CD/FssKpUqRXfIyYXr4Yg/HL0+ovgfJPstV3NmDXvaTyAniw35pkv2E8Affp
uONac7iGQ8QABp9xpWZk7xTwRJE8ooLmDsQlkvr0ggoXBl0f3wi9/6HyX2bveZsC4hKORQXENenW
Tk9vA+neegCNuJn8vttMEDBydwBTGKAHaIobQfD4Pblvq1AM9SmhE7yqMK4gDrjquEmZvWnbTENR
70j5kPq1f1BNtM5aZpWyIs2JwOn+MJJ5UKTtpbUpeof0LmmyIfoiWdvsK3GU1vQpE7tiFklmMTeX
go5dkrXmoWXE40Ku23S9xnM0mJ0+WA+BTSc8UJk3WSlMAkez960cUb4MOqof77m2uNLc9sWt5LSz
XPN7T7bICstwOdoEXZDaALCkDa8uVS3HDK5ZmT11+E36yKNq0SF+DzL6yCEKRyyVBoCxNHhMyepj
LjbCyqI01JYj0nBdNx/yKXolkKJ5oN9GEmbef52cfd/E5ZFYm1eXWItr67WP0UQOnSVpmjbcwCK7
BF9MYEqDsnp6W1224+xHomRxBIAeHypt2pZ1y2NnXhiu3Ltcc/tlC4gI+cVG3u6l7d+ZaPRHiIJH
cl28E+mV2s5X+m0X6SRTZeoIb9o44l3ivzDKaLEx5ac+lTRHEQ2ERsSdLFFIfJhMyhqpWhrgLw7d
prsPe6CHVf8rJ6boGBpuDSY6vGuE+aKaejZidPnBYnpndB0sU+7I33sNfKijvvUp7U7gBUjGnBxn
pUdMm3JrShw9jeHIl3yygRtThY+uDerv0LqOLqS/Q+wo7miGs+U3nW+xqTFrNpPb+XJdhd4MXnjU
RWivgCDcWb64ar3LGHJM1CYKyqPeKopARsSUTj9YTTs++FoxMDjZdnraPmhO9Z1bUb4K8AbbMjsl
ffoFR9sNKop+U2hwvpPgxhRnAsCee0smoG4JeytCNCklX+1SZpDziNTRdYyV3Nohr+l8Q4DVj9J8
QKlqblpRfubxcDb09lTFoMWyeIIK7jgXv8wZ0WkJ2pPS8DYilTdJSxRLab6WXvZQlUQ+MUD8rgb8
lj2u8FndaLuQz+MKyF3TpRhsU24rMC6ylbsBux/pd8qrr8aI4EbA9qU+69NEMSD5Ic4Xo27Bus8f
J23LkOy+c7QEYVGLX1p0r4jOkIT5yP2zLDn1vSK/j1wL+lo1XfVkadnIaiJDPE3OlBNubILgxlGr
ds4c09x7iN0HFaqNPuc6m/9eYOYoT9Z8yrLPQZi21kiXAqRO4wTRUrclA+J7maXmCSX7LcyGAJUo
W36VPTeZ/BZ1VE2qJiXqKKWFvVwcblQWJ0TiJjcZ1F6pQmwWJdapPc2BZqfcQ02e9nJjDdWrlep8
vsnD8MoYskSpN42bxna5U80fSxumHnMcc78JOTaFEPa1S/tJ9CFCt8DaYzf7UtgQcmOG/NKRJcA/
Fhk5Rylqt7+2QTWs9Jjkw+UjLosxH+h6vV3PoGUopx8LZkYtBv1dFWzqOXo89hKU7N3gih3SkmvQ
ECxJoBLXH7PNCuTNp+VitPD7W2ZXH+z5/768JV6Bv959/tlWElEgDWRGdgY/JNUAUS7/Y0cokrOX
38OynYdevRPm+OBY6pvXmWcVUj6BFuXvHVXvgf3QVrXV0BN5ajOcYj6mr2hv5UzGgv5E1tSxnyNH
QSPwIedPutxQls2itiYYrMybiBwrTstHr630FSOe4BGjmpNnqjUUevtAv6U95H6xxXg2IEXsGTaa
6r6lpbgbnBjN8ZBlKKCWcFSN2NhdlXsPdCryU4e2LSwLXI2U6riveXiy6f5SliL9dMwGbW+5DTbP
KCZTOQJ0ZNSKGdkQ9njcwUToQZsBTRfuJpvm3OglenX5OeCImcsAIODGkbQnMdMdHI3QLgg9Bxdx
rr6muDiWUDXKt1tyEkKZxJ58047LnxCSsV15jEYTUoT9Oa58WVsWyzdOj7Rfkz6QKpCHc5czoMAs
Z0PGcqn8e2G6IzfMUoi3gGSFPJbW5Xyz93gxspcGGfdbe5jwHiLbXZzSFgO9CGtlcSxHlKJD6fzM
AmWestQBBqI84hxVd1oWlqiLrdNyyQsszSerrCSNXWsQOMJq6kY+WVUi5W5DmHPUMFRnclWsVerv
kyGOzgMPto3RMutZLsZlUc7f52UtjLT60Ab4W+ocLa3jIbANKrd4W0zzV+O7chVPWYD11hwJYZ2U
+6zncXtc/g7mv2NxJ6o5qN2/Y2tjKuhG33DmjhemehNgCDggThDX+0CfngfTEehnsttRk9ZVnxcV
SnmlmSOC6/BFd5jSDXL8fcyotb0Dv/kohsK5oGruVpOmb2XJhImYKPviSipdaeTulxNyhJ9nE7nL
cszI+gsSj1+9TYC1RcSXTS96T6Aalp8+6OxVkNV4vrnQVnWZZzharEOXesAvqYYaXV1wg/Kd8Fo5
1CCcARhyT+btZSjKDdWrR2oLVHBrBknm/KH1mh5XqQG/zhhoXMOBaanWsanZ0zcPN2IVW+rSAqzr
mhwrcnZVXkr5Ajfd1R9/FcqAjG021JAouK1QhiZHNGcHGbj6Lm6ZPfdER4wrvuLGlVumee1quLqm
pKGAEvoCcHI6qEojVBwLYssUayWk9rkKBLMpMpW0Any1n0sACLVPCOHg3OsedARjyL6UI9UeR09f
Sbrst07JlwES8Peozu6ypKDqAIJ6ryrG2Dp+/nLahm50AZlVnpWHYdAcyad3jQZLDC4d+ppjHa0X
qO77QgymuyKc24D2djE74e5C6aHGqnV8rWOVnjMDvbuaWsYgAWzUiEcdNKoNUSPmaRGKL2t2bG41
KFkHXQe4bE0yfVsIsLtrSEfTWomfwyiiTehk28iji1+MgXkybMtA6sxaNS+WtfcDIejV0+DnMHHp
mK6XA4CWGf2VTkY0zV9vsLzLcrJtRC8N9fVdpWvuqbNN92QWcYNvbl6FyafBww43qeb0wG3Xy973
Rd0X4u1FeY2UqnDmFMbOYog2gK9pW0g/0/wkoU5+IrJGYns3ifTL9EPtj2hH5zh2vpx9pQfYE9tv
FFds3oCMiqzfe70fEnjBFeOVYLr7E38Xbo+BpZ1wLtvHkrtqP3LbJHk3pSjfu2sRJP3ZwGloxz3q
sYzBpIEWeqZdrlstKXYOd4GV5WDsxYPUuc0nUMM/qa6sC7d9hbbH5SXbnSqapyhhjptI71OfSH8N
8BtpmnWg3KpucFz8IPvBR5uPoxWdO623eovbGnEsNcyTlaRfDKwQY08dg0pah+sf+0v6fdCramvx
K0vr5rsn6HnLdusN1lPsvRJ9FaCQteM1IJxnHtnkEJAdjjicSldRPwpJ40u6MZUTCAVtNkvu7H0V
Rk+YkycAMxJxKekGQ5F9SpsY5jNWmNxSPGS54zmEgDcNCsPWodyWx3eyCU9+Gs4dtvCpy75EWSe5
r91aozbHimW3hanpMzXq2W/ni73YQoXbch8sj0YOu8KrGCxM4dqAULGqRV7eSMraRu1y1fvdiXjH
9jyXZedRPxknv4RW0vwSBywu2PFsZ2MKHqVT2n7jydBjMLpNST2mj383FOQoxOErcA5iotInQnfm
LxbtLII9+/ypFqAd/CgJ8KLyDeBOufe8Abt/gMHCIj6AbMnbjupiPtT8jgAuNmVBxTjFAb7VMUcK
boqBs4KdmmNXRiyZEFKfPjVtVG86y7ybuAFyBfvbmgnu2qxQIOmTfq18/3NrUKacda5VRsDnwO8n
+lrSCRBZOBOAbtKCbo52p5klokla3l56X6HXVqlBCE9+4xoAOyJxJAHhRyfym8rHkBB20VeEG1tk
Wqq0Op5o96SH4Whr0IYXebAuoeVpHtkYI8r22TauNlQjNkp2e4OSXxFrK5sgecc2LxQCkSBK/dr7
3V71DD/R6tOFuFA+t83hJoU52B2ihr+qU38fyukqEWgnfUASQvBSu8YjoBNfOD9q6yYBxbyi/vc4
AOdmcpMcq8GLz6OGLtNxLbxqnYVvaV4sa8tCzRF1o+RemoXxl3IyMBEJhmzENYY7RAifTAdhduym
OZX+MKSzHq6y+RZAzwH0dK90QozieyKvCTlsTsMIZEjHkXhya8CrDM7YbhoxbSLAT6vebL1VgoF1
TQz8iiyEijkcd94+SKzPIWOPNwgX07mNNc8zqVXwx2yplp7qeWGGPWWpcoy5OgGMRoG4UcjtIsus
Tioo6hNQ0oSmEGzRfmQeviyEEPdNNtW7sqV0vELUXpxGaZXTuhm+uZOORSFjErNorboOCbYvRowW
/iwnQMRv+4y/l4PDbdwAU6XiWp6MeQE7nRFapnctCHQKTFkVIz2JoJ/EXCt5aI6ryka7LnKu4cSo
h5Pm6vzhadARpOesO4JuV9yCvXUXOr1JHQwART/oOPbBypyCeZEx5TnpX6x5vN1O2qPM+Z/k2vzI
W06qMxoGoZuvF7HaomVjsoaMbVkd4tI/DvXWSFJ/28jgk9m3/HegtzBaXHRpi9BO8atZ2wpVBmw6
S53xtzLyVBml+HmEajVjxVOjYD7zvp0bzlHvA7hYbU+39/3HL9I5Gnt0urm36HwBssSWQIkQ3CHU
RzM471vWloVmFhfMtwRDJt5wYqgCw06EWz+dPlt20zJzzV+czojOPAsMSnAUmYpc0KQrZh68Uq96
g9nC6uZmIcNfV+nqRClQnQJhEZwaERXduAZPo3kRTFywWKnwRXr6aVk4odhKX4uRVM7/w2YiRyVl
yEMlIDbXEAMoYxkxatzSek41bovbYY4sMERRb8oa0k+jOo0vAJpA5l5MNyIXT2LDHZVVdi66wb71
Hv9frJe3UTv+k1hPnzmw/0Wsl35tkq9/k+otr/gt1TNM71+eMCUjGOjTNl2Mv6R66Ln/BUPSID3W
MT3Tc6GH/lbqCeNflo2E0xY2sH7HmAGOv5V6DoccSNTSsiwItSYQ7v+DUg8o5N8hnnwexHuOjRlQ
8rGl9QEVKUWHxkTp9s+paX/VwxiAnnHwvKs03cArmkg/oAFvtPGPKlfMrkLDovLQxEdDiG5f1AUh
5P1wH4TdtFUKBo7nOMVjXXfNPfgTRvhp+bgsAoWeA5m4sw+DsXwMcERdlSPvhKD8Q6WRyOgm0Tua
8LwiILXlRBIHXMUpQLxdphiYoy64Tripm7SY83x+LwQpmbREWggTY0RDt+mrbPN+eFlbzlnWuk5o
sKre3mTZnZv+C2J/tbPnOlsTVsZrKowb4vvUT4NQjdFQ6vNYDzBEBse9SYMEvrVuEftB2+fR1rtp
VQlsxOR3uvRvi5o+nV9d7dYvgQL5z++7lv3L4n0fs9xtU6FGWPYTy9JcenVPGpDLmLIqh3M+Lxo8
8udlk28aqdB19r/2S5MOOsi5tOLXyNnL4m27GBKOLW8E+eNYp706iOV85+1VxBQfc6ovK1E3HY23
piGOhhQTm7zIJdvyrHWK0duSBJeMAWKXj6t+lGVnu9TSo7e2RLJFRtFf3Twj62NeA4YHiFY2TXye
jy4H2qoIiG1p5U6PNcZeSV19jibfRLPf0SryAvlaIrHBmPnZ88tgPxCwJjw1YCeEJdhDX/9sGJG3
zmvsojJW9oth4l3vy+ozU7D8AKcu2C2nUYq8p3NoPYgYWOb7yyumxpT/AozgQjFbzzUjOklZ3b1t
Moa0b1yffJnMd9GH5bpGrry8RXvrc4EA78JroG0qtCe3wii8W2deeK6BZwFg+vt+FeY+Eqrgftm1
LNQ0eZjUk24TZf3v9wihDSInGrId0IX+ouZFpzsdabhdutUGvl8fDiynvO9roowwnpDO8hIH11h2
uDea6tOypSa7RXby77C4P7aBdXFIEU1xJt2H9DFlW5v3M/M6M0NMEtSe33dyY936Faryjnvsw7Kg
ir0HZCbIM1PtgyqNFrRidI9wMv7RGc0NKfHZV6uM8FuVXvA8NkgSokKYJMqF057uTnb2457EF3JY
YD166hzopdY/h63yAVKZmUYLUMeTXo3GgapXdPe2SPPkkhP9+Meu+aAmK2ftJIFHlOFf50adF939
MIch/P3a+UgWN/42zgGDxpj20QRWEj6T97SU5ZeFbfJ3Vm5ov5Xql32RP128WKMtr4b2gZhTgtCl
9vYin2L1UUQZg9vCtC+emvJLku2XDSyiKCv/WA3Hxr6MXim3dG1/H+nnl8UmvdGVHfoDIgRDMD7Q
wxuJHQVutH2NFfc9NYNF2nk/iYfs9yXuo3ykjP92npr838ezhtj4zDgBlqJU2tpoMet0fGDENa+/
LXqz3AfNKMCqJMbbPrLGX+Bl15AV2TUEWc5cL0EF9teL2hBh34c3BbM6n10E3S1RXxZ/xjC/k+Qq
Trqp0Ayx9bYrUc0u7qn2Lpup0eR3sxL5/dz3/Q4AoF2mzRnYXNOnRQk42UT19rHpAYtzsu+k5Wha
On3TESZAssmSK/BvTnB+PxX++QQnBq6NXOyP8cDdf8qP+PiQRXdjmfTB+OfYlvnxIYvr0ShaRGI/
XU+oQ8sv74Izx7iYDl38Hck37r7K2mfNNHS1yhBNbttoKvYIMowHhQhhpJh4C+xIfzA6gln0kWYN
oezGw7IvDAzMR0wOQElFztXI4mNGupokkyn+lk5OuGYUvC+n4CviRO0p7arhvhyJzZy3lkXfHVNX
Zb83yuiih1N014a99uS0gB1IplCX5cwSiNc6z1GSLps6WsiGiNSVQPBym6aOdrKmUSPdTI8/TWl1
F4RZ/MPQaUUmyngm7ZyM5ygRu9GQlyxEwlBCyb6LYlvs69RCgtd0UNqyqdy6vp4/GzlqhbBBM4gA
FlO7MpOTiTWXSXFHjIFiASecaRxl0OM4xPMmmL9sCi7L1nKabACepSU/emyE/fB2GoIg+vQEOWZ3
hWzsPUXMOYc4Es+O0G/dOui++QGNbL5d0x24ookKYOBvZDYU3/ybXhiYyDJq3qiOGP60iXvz3780
aL8+jMw8ITzDETYmDoDnnvFhZCZinHUo0IMfvSCOLSVO6aELjOneCrZJbHaYGTvEv1Nb3blyzHaj
37RbAqazJzyy7UXgDV31QTycrYoilDbZ/pn7iXZmLIqPMoMVVxWdD2fhrwPL2rJvOW/Z/LDv/bUf
Dvynk9/3McI0aXcImnhmDpTIdq6lnWhHY06BTTq7u8u0CsaArdmvo1CPHsCxXzUpW3jKg+8qzIx6
bos6F0CS1skRjXXqa11S3Zu3AThRuBfz3rfVZa/bOs3eDKPL2+nzict+z6TJmxB8denxNx4qOuRH
WpblrRdb6SZLLO9VFu3taBT+z0jL90ZXlcfMczPcfr1+k5pq2vZx16ybLmOzzSaEVvMqIam3cekm
1AQ4b9k1+oDmkHnwmEvE3Mp3vg1gS4lM51qbiiwkxB2xO63u5J6A4OReL1udfYwKartI7kFKJPeS
nhfymhlnO+9bzrM1PAaZpLy/bC4LdHXETMfj6/sue+gyRGrW0eJXvjHr3jzwU2bPeWI9J3U5C9zc
87KwrQqmV0rQeT6PEN4PLGvLPuB6c8Lxfzis6sRcDWaobT68rqWbBMClsb5OqN8vrhf8tGFL3AxS
OS+C6PqAKPgnYwr6xxBMD4JR7aHUia4sPTR8Rhsa3wDUHPxAmp/ElDlwpBDj9eTJEE/RfV9OMBMK
tI7TPHpOVB3t0Qa6r1nap1rJvV32xjfPD2IyxLz+1k1keeHpM22WA+k+yJN9MJEsnJNEtC78Kbgm
tMGuo2sWDYIc89hT97phaBw+Yj+9i4qQOh8ojUej0LxDLLqQbG4OLotOq++IFNOvy9b7GRX5iI/L
q/79HssZGAz9t/do48CmWJWZ8I/AV8Pb8lHxLatxYciTRj8BKeH76nA3IXzfE90Ybgmv1F58IlI3
TOOcgxVK7QWkfc5QlafBctQF7anRJHkMk1x76ImDBWpLujDC03+IHjD/js23hc6DziGMhEQEQKvM
a/8ePeCHyRBpSZr/TEyvuytMhHc9EZvfyiQ8dxgxw1VyY0QZIOWOYFMMrcS6QQw6tbF2CVM5ZevI
GuBTl2mxW55uMkmtU0Pf5hR1eeHRIepBUAg6N26S9/+QL2H93bfGx3csl3AJh/QeALvOxwgYzQg0
gdXD+k4X4ezWBUHDZZR0BxLLCWVdtr0oRGdS2c1qiNvi8LZTVrK8kuS9Fe2IhyIEaUqdGHoNogTA
3vNL2gQhb11M9porMSbuEJdaXpvjxtLc+HbZtyxcBCn7JtLB28wHnHkhajPYd4gUxv4fBidz/eHP
FA/+YJgBwR64eKN4zMgPOQdASSrM74P/A3LEFQJ68TKMORN1ab02VqmOeR9IOIiW/RrrzNG7jijO
uUTwVBGtOfml/Yp6KDpEAMW3y6avih+p1dR3ltS0e+EEj2+vLnNBuDXUreW9K6+4b/SrHSmCrL9E
w9RQfyybs85vBHf6vPq23Yrfa4SMlPhd5wCetlDathjRTxZFEXe36CYhIIVzyxn7tG+rYyIdDNwD
ZN5zlArxtoiHBh3sst0jdUOrAsSxyzScHfPz3vZB3uEdfqWG2uwGsxiOXlHWj9w1fiwn1NzPViD9
5cM0paDVYaDtGnCOn1PAiHbkJV9p7Ca7ZOCmTpnZfKbmp+/yhu4U9JI/N+0RlWRMIHUm7OC6cEOW
tWURlkywpZQKtSNAkfcDEWmj/xBjshgx/4iqmv/8zPItnWetJfCNfjBqGhZqWG+I3R9dI2v3xokU
jFu3vg6ZTt54ND4Qv8MCTx4ZUma4c+bN5UCqtVgt3fHttKDpfXiEqYLXla48A8z7SmtNeY9ywr9P
6tBDGZm9dIX07+0J8d5owOt1ApiyXVoIeJdwudeJGxNVM79iOXEKgk88opzz8oplPzXd+V2XHXlg
y+Vdl63lFcu7ZmThrt/fJRxrax07VbRfzouox1coZi2LEHVUFVj33lbn7WVtWfSQVk+9y4wHsQmr
BBtu9NpyEF2TxvPfB3vGkrH09z8DpT4bY65NBceiYPj32yZF/BTTiWPSN0QEC841uc3q9MFDZXES
uFZvl0U3GsltHFmEjJQoGZd9y7nLWt0Ka9sbXke8M694PzBUfXvswvH1w/5xqJObsn/8sBvTV3Jr
BvGlLcbw/P42y2lI9ukWp5b29tOXfW8LC5ciCvs5XPqvz/v7Ffl0MFssqx8O5E2QXANmdO/733+Y
ZpR7yBHaeTm47I8IwjyFsk73WV51THZCFm3iUfdetj+uLif49NTS1cfVP14W0tXFafDxzebtViu1
jVtqM+VtwCekp/K6rBFIYKJIujqxeoyG4NEKaoK3sb+sZK9oIoft2K1gycB2mY/gHpCXZXOkIrdr
seCskrll42lh/4zM4dMEx/iBmttwg1IOrqg26Z9TKIz0uhPjMgUyfypT87zsp3wA4gcl6yELI+Oz
6T6MCLFeXepy5KFgoVrO+g/vahA8vPnvX1zT/d+PD9zWpi5hkvAM4X729y8urkv8PJ2Z/aDMw1/Y
9Qe41sqU16Svd9gxkvOyVcRmqG9CM6NHPAboIOdT/jjSY4H00+ptVzvqkU4/UnoMusnHez95mALv
7ZympGs50kFqSY/b6z33LTNR+4hwnBs4pvIelwAjPvr6sMK8+2VXjrPmBBcDlTpC6XtzXpSTW+Nq
RMa77FvOS1qp1rrrqv2yr0+Dc8YI5Cjr3CHCuXfOy9r7YtnnAmffcYsG/zKfJ8wqpX8/ry6LD6/7
47CT9P9D2HntSI4k2/aLCFCL+xhaq9T1QmSJptaaX38WPWoqunP6nAvMEHRBZnVmBOlutm3tYYOw
fAetS/96/y+X/dutiopX4mACufrvf5lT16gJ+B3t0XhJB2yZpYM4C4LqtY2AuX3p76dpjz6NwuiZ
k+nTYozI+eP6L/M6vJjmJQCrxZcBivbh2okbVjB/Fjb/WhhvfzrFHU2CghuHyCEyXX3vRp2+JygX
7kcHT+2orFZSTb8YtHtcRGZA9Y37vMcVxBuvriuTS/1zk8dl4p6+vg7cp1hP5IPNv2UJI6d7rVXj
Q5uC/REMnprIyqfZhoDhDL9Yu8RqL70XL0vTLr7ZAziYeCjZUzWFdaAcAWeZybQaud1KBDrMGBqP
NMHge6wbNlYRIikMYezHhXtW3RGopJW/SlXlnfO4/kjcrHgNvSg/NCBGiDLTbMDFbZOoVLHnmuYm
jYppxhguo2m0K7eSdUiCqcgF7+yL1ofldpBNAJmGFDx1GUH81Iqtn7LzEdo9lZoFvgOuFIw35LL2
tg3thki7Nr3Rm/GWg5hAf46BhegzKJi6DIF9v0B0kd5oVqmPu4XnhSOKZe4E7unq5Jl/FDPanhq+
jqDekiK6bm46lDdQdULRwv2JBweypaSOuNegFAQveB6Kgxh9PBkfAxHvFkMlEv/o6sRNHg/Ux096
9InZyp/buxtlK97bOPjwHq+dKJ2J9/q9Pb3RB8Ugi6O4x0fX4/Wv/MtqQMx7LA6+3O5xLb+C+PdP
05XO//8sFrT/2mJNxpDm9D80b2QWp0fy3/wyNWxtSogD1Q+99LYqAsdDnLvqqinCX33pjPLKKKr8
cD/1nLc6lyy8xFz5B9C2Z7hM5qviI/twe8PZV45VHVng6oukhJZdwpDfW7jZUA5gtsex15xnM1Ex
QZDtd/R76aa1dExjLN95r/XmM3cr8xJnXnz1HO+DsP71/36/TDnQf+5OMHiFYYL3mA5SxPwaOcXZ
yVZ7VU5/mGFPMWnYmzeKsGdj5AMDmFoysus11XwK4MeBMjEcYcCYsRkTowm1hEDFEiBAjqWvIrzC
cJoacaYbChcnO85yrTu3VKyuRYuMp4msaxoQB2MAAj8O8q7DI4ukhOnuCqkt93VUow9Dr372g55X
LlGIZ8DO3rxxcn0Gw8if+5Ut8XONwDt4JgciqdJenIm+UVfDbWMhYZ8Gv0wTc5uo9aqZGJbK6V5B
0J68ISheWIQZ1KkE6WoMcTyqB8T4CEeqnWiiAHyjtNU4i5asLop+rF+dXsb+oBivlZSGm//7z6R8
TSOzb3b4QLI8kFnbqsrXYKUrKXKfl4b0PZCMfN2k0jctbtOrOLgGTjlpHF74ZwLjZ/cvHwOZ6sXB
TK+BEabXsvESjN6SuSMVLk41rmdeYOm3QRsMZJU/jU5yz+JeOISlhMQmNKVenh4/A5fCfW+z4BL3
E/1SUL54+NvWkTpem9xr+PO7zr5xoSlnYT2uYtekLiKEfhZ0bfeJswDU6Uz/y47hyMam/al2AFNg
hHhPA+SLVaukYDMAxFG7jmBPN7OTyASJgz7iwNBoCuXn5MFu4hCU5g2rYO0gUkQYwDfHWCn+9aKg
qWU4AFxgTReIyyW7b47TT6n9GAvCfKDC5PETDKm4BJRKzfMiq29JUjTHMihPQSTXN9HFlwKmsg/S
RjSV1qHG0UcFly2QzpkH3S1/wVzE2kwLnCtYsaeOb9V7aVbjqqHIiG9VY75jVHNsWweVV+LH57Kz
8SeZ+tsEcKoOWQ0rpWGYhVFMba6EEaM+xLheddLxcfBl83ezrPsXN2qJsT/5aqtB8v3PQXV1bR83
BpUDLg4F29iIF6JPTBnqRNv7la+sI5mdcxlmzZv6o7Ra7U2ui+GYFDKJ66mJYKZfldqAaUwZaG8l
L8hZ16be6fc1mVfoN8XzzTXO1sXJ1gqq/PjP+FGZx1HOqZ2BAQtjAAhX2WRP5sBmXw6BugzGgJxb
0ncWdWwviB82WDyn36AlKkucShIIOUHwHiJDEPMTX7H4duY6Cywud9ATcvFHiqx+QyC3uaO0fvT/
z/uV/VuOSYHA/+VZybfOMkTUiloeW/m6FIcEkJcJZYjfqZ9U5lpum5QmccAtERREgsOz6OuavCSZ
KKub0uY98ZjnIzbfu7F7KDqtRpgJrKaxemXtDY3z1nrdMmzV8TN0EgxjZNs7UHw+7LQh3XqSWl5S
w+SFlJpbSILVRXTVeugAQoBq8ugTA8Zo8gWO26PrcmVROtRoJ5myMihVJNuuIbsgXYBS17d1Es/o
SETT8/IQ8lA5dPv7qeg1zQrG498miNM8J+cThv1WtOrpbvfZ09WATkf4EpG5b3WJQCm2IE967web
KrKJ9Q2pfPNKxPUpKL65EeIxEVaZfxAHirP9w5Cn2KkElCc++sSZPY3+r31ahEWmaz4/Zomp5MgG
NLUtngV5hWAzb6ylJBUoBfXYwq7LdFV4lWxW3GkrA9dmVbkKEpWpa7Di7CwlCBinluiq2jTekZhA
e6i64UW1Ol77bMu0rBo+ijL2NroHGqnJzeHDD/w9ddPFsxtHOmk/DYnsNI0/jDFL7Sg4damr3dpS
v4l+1DAdddeWtxVNlR1OOCYfRojf8kSQDTMc64yK+mTqpJ+p9EU8jIANdc/TvcdPtJkHB3jnm6Vx
jtIk3/tGvVf7puRPwEGi8HAW+124Gynqe6p8DyeQEEdLMYovFuoGeci3EguHxRB6wQmZCqJP2PMA
XqLmpo4y3ge26X7HP2ke1Lr7C1jUGynp8q2rOmMhTxcVvgR2zDMn23McKmcgL9koiVMrZc90P+Ag
gl3o1NZk113nYUnB3uAX2kI1dJsslLPx9BqeFSCbamZLyUbkdlJY0KQPvGEtEj9wBQFoRQPy/sh7
YxERg0h34iNUh/GJgOYJfLPy4bmpsYxqqV/oI/YlBhT1i6/XDvUH+NVMrSLPrIs4g78CciczT3Yc
kJWw+1UkD2BBxDPXDjCoqdXgQzx3DUznfw+IdjL2i3HI1f2X53NgaLcO+Dg1gUHOOypxKSfMuquV
AXTwYGC/xA6J3jpK/A89M39akZz/6LNh19oJVTtOd5UiakCaiAauh+5JHOzCTPA2w5sOboB2H5Ak
wz1lqfIejBrJbDEgNY56yot27aSOfHCHkYOdKAfRtOt4hBY7tcvKrDaFlV/u86au+6ho8/WQ75eI
eXzELuJW/QQxLuNsofjYc42hTE3LdFAIzSP7upkZGSg3xN60M6NyLcY8UMDHXGlfRKtx0/apKMPv
BuYkc0qc01VuG+5ZHJwirEDzpLxp//Q1ZiSdO9dZgb2Da/Gn34qsaQ/X/uInSWdVLtiB8SyHK9Ab
ykp0isly2obbMkxPkZXV26lI/n3AFaE2EnJfhFgvTRN+F91hoEdrypKblWi2fNBnIQ+zs4kD5bNT
S7iEcHVtA3sgi04hjmLH71GPvegQBUjrFY9tn5kp3zIJbnGW8yBAwe9cqBRCUqY45acbkYZHvuNd
0T4hW9A6l39v261gTAPJcSW0/NMhwtU9nz3avTRCuO2oLWyn4UQMe2He7CNTrfdKjrVmE6sSFUNS
erEcKZlXpRT8pIrJgsn9gxxvjytW0JwpOTHJrDa8w/A7eu2T/ipmBqr8ijeR/WIow7CSYhBUDlCi
f97Ls0GSR2Z+sbpRgdGvWAWmQZzqfaRBi51Oez1Y5znsNRl+4t6k0hUd96xyzHZreWbxUiRKvTDj
DmImaZ4X2Q1qHE3wh2PZWr5kA66Xto/LgRh1EiDuo2vICzFKIUe0rcxUn4tmlfBI05VewvyPa/1W
Tg9NyzpFNFP+YFasg5kfCxgD2FD9cqjbatwO5zXZJXQBC+Fb6CL8DxSb+tmqkpaGq7h8N1r8GG3f
23TA/pq5EkfWqRhyfwnER33W05oqAysfPgHY7ZtSk75RfIK/nuY9m5VvX0bsG8mQhRXlhdGHa1bJ
UUV//ZzJQbs0Gt3DpkNPt6Rgh32GZTdGMwdxQO2NLOhPs1Gs5NBNh0ef5JoYe0K8QLDgDSslDakX
oYRNHIgD13vdx1dkVtsm6Z3EltZSqTe4QnX+WRwyJwm2bVp/PrrE2SiV2DQFmbKRkqReBDrmjonq
nBHiRM+1FRR70e9N/aEMTxnUUt+W2p4aYfa7HrX9PmYqJ8Kr2UmcyVQinuJ2+D06TE3RJ0adGClM
hzviuw6Re64OsnHSzL46liSA5lJeFd/BWM3HHHTl4DX4+EKj3Bp5oT7lmvepjqyAkYtufKcuT9kQ
lidxphL9WrDJNudEjvg7STbDYoSSHpJbnlHyOKbvMSAuHiqDUltrSNdiQPTd72CowZPFEm2tq9XB
4TWGQjc4h11OzrqwKaKfmljLdfcmVGTcYKT80JWAebKxxDE47wriI1Z0GXPMNXVV5p/OdnkGn6C5
VOAwYTcFBgnSUIMobxRE6DCYL//ZlEqzW+H8lB+ST9fO+BAXifYswxf8aDVQSHDstKtex+aqL2p9
n8VytXeaAcNzW86vyDXwEy9MwsFALtZ8c+MzhjOvaZDKW21qiS480uJzbDVAkXE9XqUGqXB+LQwn
lAsubWX6xZbF0c5N/6Z0LQZxpiVTwYu216fGIhnN5lkJWuuQ44ozV5Oi/aitWKKIPOiPgWqOT7Wq
H53Ebj7UNEtWfaAiHpkuR79D9WMaXgspBPNN4p4Ahb0TyXpxsCb0gTgTA5lI6z/m4GDjL1IDizup
0Z9UPVy1cVu/xXw/9wAgvLmLg+lbSBXZqvMl+z7K304Bn9JZBzEqw2RLtcR+1uvCvaQFuj5MEI6Z
7IZIsTL3QpIyPGYm2dypJbrEIU0/ht7UzjpCwcsoOfkWz+CLHKXBolCTbAs1uXpVE0Of1UmJXffU
hNH+WQ+dcRKt1FUpUSzCm2jZ0tKz+uYJe8lgHhbFAuKFeahwNjhMGSvIqdOpaItD0PUu8M0qXj4m
ioEvzQYEFdqw/G/3e9zky9x/u2ddkBGUuwZaIWq7c6N6wUYrIeEFBFaiJbacNkwuQMly9DaYjfmz
BnGq6QDlQJJW5yKIpY+Kqsv5qGnerZs+rW0nD3vYY8Shs05ZKYMcAVwn6tsrabLHBhMRD0+Rb54R
AsWT8mfRH/j4JYr+VInPBuukm9p+1kngX4qesFue9+X32ihOVth7rwZVz5hYsgerBnt4LYk/iAmS
GU9Pfx2HHfg6B3Nscr4fXvU9pUa2R5v2DSKrvixDIKGKH3c3sw/xA57ubYfhT09N8qfeq7St3ljx
CuRU/zFmIAunCVoJWaavx5zUnG7hZIeoOp0Gupgq9yzoKH0hgyKFbbIXKnBxEPrvhND6Xpw9Br7M
+9IUkymLjua22XuLx63E2Zf7PX6GyoIeZd6IZQjkuJWRDf2mKob6wy5XuDdE3yrqz9Z2zJ8pVOzo
G0GeeUuZFbFQbUTRQJWlmJZkNWgfo3t2zTjAIVECiFQP5b7vrHIfyFG1fzTbqS+yJaz0xLBo3yf+
ueTRl2eU7GRR6S7+bbIPMnpTUhw+V7IMaqLGp0B1lOemCn/4AGmP+tQqB0o2ow4n+1pytZkU8Mry
KVhM4IhNmmN+PQaVdoH7t5CT3Qf7IjD9e5DJdoi8hVXwdo8gPS64t0OJur5psjzmMmQ2w99JMEPI
d4EnCECJ3M+mPkkPi790LZ8jCXAOmmmxLZkOovk4ZB7C91r59ej5MmvUe2MOfqhD5obrUplVt2jS
xg1oiZDz1Q28I5pKLeksLiNn4QAlfqY+NkV3JX2EsGGggIwwxrJYOUpKJGOn7qQfMdBCP3LNn7ih
vmqm172mnmks9bJS9yEAmmMTFECUY0okuzyRdioI5a3lTkArzZTOpt7+PvSwY6k3NjHCUGLvIgZq
qavPcrMSjSHUXQsvMIpSCdrtKifEtNPDQsyTo18KTBzfif9qA/9XINvkb6SIXYE/jkef1NSuHLtk
PdpdfkOaCKKVF/T3GJ8ecRFrpEudOyYFZnq4cLBjPzcmQnKt15dKUOJc4FQLXxrr71hBCcVzUGCJ
2SdFcDInVR+F6dsBo9GrDm5kpuqp+p0SvrNfR+6LUgf62pB11q9UBr7otnurQIV96y3jZZST7GZF
bXqTLZuFQgG/UjTFgFRWm4SajJPowsqDXDZpsVp7Y7eMCkDJfypR9UZhIMUu8AxXmuP1O3mMxjNb
Q0ovgz79gTefPUbFzwQbhxks4+gau1Kx5Z9erWF+JM9+jQOtmFIN5lqjBvODUg4IXXgoHWAD24eO
192igV31YbTJRvxcAuJ8UFmj3nKjNJdV6nan3hx/HzLETvvEaymn+E+/Y/chwaQQhX/BtgnC1H8m
P+YMHemCbFDcWRMZ18CVw3XY4ynCUo+C595PNvemXdnz2Oc/QjRHJaQOkyLCnWgaEYjbFpbsnmCa
/2pMXJBCicqjGA1q952AtHXiURq8sg0+5b3VXO43Iu3sJV50ExcqmjlzuzqBDwfyTLy8E0RnXQQZ
Ury0RV/TheQQS7hB03v88XpHJNcVRJNr09uy4Qvrmw55ZI1c81OpW+SjxRAX2ywefyAcHjeNXFHX
XfBFATdIKnKA5xZFlfNzIOWqDvhv892rTg2R5G9BipW1PBbNjXJuNoIYPB9Mt0v3+COF6xwA1JWo
OghxBKcLSJIu7NMBZUuB1jp3jPAmDk4Tb2V0Qad7K6iI05rS1hzj6D4Bc/pxrYVtM7dANU/sEMmI
+qM4uGodg4mY2oPz3o7haqw89zVzLX/fwQOZ69HovAbq4KzU1IJANzWBBlgwIxVnK0aBwfzMU90+
iUuNGAs2mXAZgY/8psXGfZJp5ypoymiEP8EtgHbFmzRJPRzgvKWrszQZJ6/GLhscZTXkk/kdT6eZ
Fla2wq4wACIfUhGO3wlDmQPIWMzXxJ8gGXLM1uJEnVcshM4KZdsUpSZX0coMrz7/s19Wu4Ea0Gmu
GsedmKv5anWfhmb1b/cQ/aKrD4buQKjqJZOTpdgMkcVSl21DRtlSk+CtB4or+iHdq0sTF7atM/X/
c77ob8ssey49thw41O6btkFFPp2pCfJyFdjaUooIlveDNG4yOBuzxwfS0ElujF2xF122ZTsX8ZEt
3V1Nhm9b5IVUkl7p3v7X5Z0YUGvjV14pPuuif6wnH0vBJuoUYs8NBbbmO0GT7oMIOL7NRugsranp
B92Z+CgLoThU4RyR6hH9GMnxwS5H3m3YQz+3rPNL9hueqr1IfhJQ5KZTXZLI0kekSt9KtzWumqNh
qu2UbASmftNmIcfWPCeg5QCUylpz18mOu+OjR6D7T91GpVhYPUVDvfGm0g7WG9LFBVknWqL2Iw/l
iZ+v9gvRl1gGHOgQ6KVStEukGeql7EvjKYytfGE4ZbHm12s8ETSX94Wp4fiRS/qTmPLngh5xI1vl
EMEipgDPvVotRxWrRHVqRSXPxCwJn0MJGD919LsWWxBtlta9e4Io4VJmlFx6g7Jnsv67NAbi0IKw
Y/1QH4dJnCYO6rTxigzr3e3aaiu6wmmD5k8Hk6DWHP1jRIKGFJ40uhKkG29wFilkmB2Wlsd7U8QP
9Sg/BrkJjWsKKZajygPVBgRKnnDNIsh9EgcEjm9abxaUFTju0xjhGcXiHUDo1GxcVix6Ln3T8TnD
Lxb8K6ur4SLmZgHoW7wSpfvdtGCKO08+D6RZpScIV+rT+KPvZPBw0pDJONAF7Q7rPGMFlcjc6uFr
ilrlL9mlVsUx6nfPz72FlZo/zaCiNj9M2F4DpyKJoZsnXA2ra5nq5VUBTSa60rRlPz7NqPvaOolB
MW3qsl1lR21HvmEHiKCMcmD7YJmZXy4CJXiSIcpsWNCMSM0m2YMYvs8slHFc9JqGAerjSjHJ8Lyf
UQdJsCesdisr7Zro+vA+ymz1CR/hpzA1qRf4FvPwulTBeJ+l1MTU7BrZecBGcTqwpuHDOMJUffSl
XupvyZAWlDHWujQDPDJrQbeEE6IJY4tg7/amvxdNcRgzLyWtBKgTtilLYdGpxBK8UHEaoUgBczpd
Lq6sV+Q3wfxWZrHBKKC6eXjeUw1ntT8RCnGitt/lWEYMUGrVuXYbKvAVXk9uZyK0a6VvpCban2oI
zy1SrgnE9l3iJY23blqDFHpAtt9OSwiMKYCYWduMF63DOVItU+2lpYIBcJV8ga6uvfS0oqklxjoq
bsSYPM2cxvIyUu5j/32dGFMmRfCf63QnRlvtR/68ivJqDpKOjNrgNls0192a10D+lGkYx2eTuMeU
vJlOTDA062WTBPr3DpXQbGgS9SKNZbbHLjRbKijYvxWszfIRVzhv+pNDxiSXG0QnRJfqXAwAfJ5D
8Yu+lR1fmrLytV1g1HxAC4tX4XRvMP3n3pOwRVAIm6idkm2UGkNjJD0Ri17d2IVFYuyquP191pvZ
BjKnv8Ezd5LBTFMeo+LscRlgbSjBqRueWK7jQKGZ7x4suHUeRf26d2L3vQeR7qd68slrql6qCjxA
k8fzM7+mi8mDb+b5ADdBeLTPbukj1YoaeeUMUvsshVFP5LyCYTONtnJFPSLhCC21XKwh7ApSihbd
DMprn6mTJxAs6+P+cafKQr2dTZcyf0Z5Wrkv3ag5wHcTns3SHP8MmpXFH386tDaGJ+BKOL1PnM4i
KXxV+CStH/PEWTF6V7RnlNrn5SuP/eqvcoo5UNnwkyUvjskBbJvctDzkpFigVX0g7/UgBBYq9aeo
tPprayXDtY9LlkQIBUSXOBiTkbBfNWfRIoLdX++j4gK/ZIXQwuV83KN0eHzHRb973CPATgQ/vPJV
dCU8Sk5K3iESmkqBkWtbezzbrH09HR7NRPLeAhmijicqisUAKne5XulT9bBoi0MVuRGK6gJLUG7w
9a5/a4PYvxWqblOQbiQbBUntQsHu6xViU700a6Vdu16tvLZKUSC96Y0dxnDxdpiC656KUslPg2wV
pz7Oq5YzrkEzKgvoJfFLmOLCbuJmMx86OX5pjcjH/BiM7L3pU6WkOtmLaBUSWlangPozOlGxL0Ot
2Iuzx0GCFpbPRDskl2XfZ1ZeU+zDGtPFIG8wy5OaZxfu7yzx6u4lqMJqB2obltXUDE0j3qfqZEYj
J/1L5oNicHWw52LU6iX70PbgX2LT6F66wDaOICV+AFjvXlLCHacQLx4xVhexdnaC/CIujDxXuwye
j701M2M9MK6FJa3EWJbnFmo+SAPTmJPyxqtTCH38a3rdj14UnkZeGAzzMNpgeak/i3npAOOoJCIq
frbVYScc9vbCbyoYDY2ZvrjdsI0MUpVo57OX0a/f5AyjHDFmh4hi1bCPDmKQrzmYdQeXEjEqWQHw
eFbUG9HMWuIEad8DHg4xqy5zG8uCPDjm/zwMw6KVO+UgusemzIlQ6+PvaSG2VzsQDsAiAxUDqOlS
GRB3RyJiHDexWl5/N8WFYlxcHeKbvHJ9PQEABJ8hNzt5x3KAmBOvbCQ9RqxhaI5LlEQyfVFjWc6f
aursitJFhSkm4WC50OWR4GKnjsfHYew9+aiGOl7VhrpVppYYFP3RQPybCnGnXHcQL2eiM1WoYgfX
zW3uF2dBsKzKZlrQSH+1Oeo2Ur7oVjslWmS9GcO44eB7yKTbe7WSONpNjev8NJQU6S0YrInH8WeO
OJWkMDlY/LIza+jPkTUAuQJguyv0sHoNCt7uvWN4xGNoljC1sXUOL6KlNwBgtXZ4YvXCViM7RF4B
qqEssOZRSZADNtWmJ5Z+9YsIhjZukIsQxBNWny5KLa3NslWk85mbJxaZdk8mb3ZvK6Vz9hN7PCS6
ql/FfeycF3iqXcbpfvhf1SdjcBFg8yNEF+VH426I6r9E170feuM687GXEv8I0dcCfVrYrdcs/VbJ
VoqDUZA+7aKi0avOHo46Ec7B0JXL6lxOB9EvgaDwcUA7iql6AbJ6xm/q3veYJq76M1f0J/ZQHBSV
z32TB8M31wVooGTyew88dAN6sV6F1PaJfs81x3e7HOuNIRfNytExRWah4h/0IuzmdVHo6yZp29tg
Jd3NVza+XetX0cMKRd0Q55QgSTluPA9TmKmSbVRbybPam46I76Kw/7+PIgiiFCfwnbm42E+iXy3C
2oXZDNFr0xfbPk3Uq9bEEYWFsOLZpD0pSWC/+J+iswrs5qlsLZIvXJD2hCsys96LMZP1/tmRhjcx
5hGuPaoq+MCmDtSb3Rqv3lj+VN2sfQ4Lz3zKzVUlwaWec7sXyXGloz6NmTHmg3aU1RsxFfbSuAZW
UvGwYDQZXefw5z7qUIn7hBHr1S6gdLhS1LM27YyKabeUp9qTEnbgOKeWJ+OuVOD/jKM1myUncMvT
NF8MgokynuTK+Dqf+G23FIOuNpawjPUzhDdESzF+36Pd2zszN6JZ3uX6jZeUfgNXYOAV4mTbuvSN
G9ZN3nnAZEYMimm+0usLnCHi1eMqo3vKKN26imvUHFbfGA3G/HFRr5Q321VDTKf5SeCk7Z09/WB9
+plffrBoemF4iMrgxTRb5YxVUrWQI999BZfylwMq95evPWeSFlN5TeWxYqvjRx14DWoVDfERr5lV
AQV0H2UugTWJTVCGQvIaWEM97yzbeHXzZOPhql4UffJUTYfS66jAwH1gnWZx8uTYLCTUwDiIlphh
FZU1cxwdHuZ0gdMm4aEcnO8W/oaw7CyonKiSG5RaVrelGjifqZEfnVq7V7eJ1Z5RRGCRXIpj4Dre
UZE/xIx7F4WI0Um0gTYvUcbJe2XqEv3Q2MBlhEW/kLOmPWdaxRYkjoqPsdLKRSErww73dPetK5/t
RM0/xk52N11bN0sjiApikDElIhEe0b4Hn7tw8vyWTQfdhWzpj36+FX2aohDwZRvU2N6N4rbs5hKE
Rd2RYbE2jYlZOaAHyhSKo9G12lmbDkDbICEbdbgSfZUSaWdgEtrZ8q0rGxd19+gqtEY/BcpVrVgX
zMTlOVJxvvDJnG80BSY/RzMyDuIg2Q6hLnGatQWncKCHRcLuaP6YVPXN7+nkew1WoP9p+h42FWRm
t7DqfvDc+IXhFxnPfhwPiouPcAV7+YmCX4t0vux+pqa1VlQNZ/bWWUmeXHwfJjeCpE6Mp8GPnCVW
SOYh1CplF8BTmmTV3hXkwi40PHRaBtzsyvrAyM9eKXjmrZWpCYgeQZtpvNmQ1rdhq3jLLCLJnvmT
PdfoasDFJe0Nn+kXCu6Mi9qn4fNIdlV0VxFWz5KfTnY8zPI011kkbaL/nxdpeZRiLIM1e09wGrvw
7+Dk1UVe1xrfhsE7e6k3o5G/s6/80GVUNa1uGDe85g+iu1SoJB5KiO9NEBfvKc57s7zvTBLMPZTV
AIPY6epeVQkjWklzicHA9yRjPgjFQPBAJ7SK88H70Ab/gpPKRMCogzNh/AKkDv3QbsCs9+oU3PT8
j2JcdaGRv/sp1mI2Tr4LP8OgG+oRngTJxLwkgNKyYzy2ihrMpSm7XXaEgIZWC48oZ6NnXi97keYu
A79djTb+OCI5TrUXhPdgeIW/W+yHHOK+mKZRC0MVWJmedUgeV0xv3sVtiyxKMJL1kDJNP6XBANkt
PqoYHhW+QhhUTr24gPP/oCP2WVU8UccCFxBS7GOOcZCBOmBbDd+NVg4HTCaGpzDyNTyt8j5b+6rt
b1IqgA6jQR4hampnLde+TllD3danuqWEoQ+7PcFVBRu5e18WHGsAjdnUMvS2XbEejraSOUj7Ms/g
aHWJ8xwUg3Q2nPggWpGmj88T82Qastuu2WdZMnmOh9TWULB2yEry9EFDNZ+r6DKfrsx/T2znRw7f
/qc70eZDEj+zmoWO3ZXDD+qOcdkLOuMVdkwwCYwKpLk9jmFBX8LG7wdQWgXIianZUqd7cWR/MShK
TXhbQ62ZUrCw9DXXPeWq3T55SKt4kN+CvqPRJcUi0oAciDHJz/ujrxeULDLoVxEzIuUnpOfoEFFS
sOLnktSKNOzdW/YXY5Ho57yRlbsITO2Lv1J5SOAHkFSzWOAuhDhMafsVdjHZm1JW+UbTDTRvvWZ+
lLiUQJP85FvcL2Of4moerX+pmL5TyY7hFSyHUltU2sATOApYBIEEFgfKNxBkilMmcpqBMt8V0+Hr
+N+mPq7X6qb9fb3oFJffh8uaeEGRqle7IW7U51H7acnIQiz8oGfRyS5gSyDU9s+BI/mfOHeqs6LV
neeyoP4ZJYx8Jjyu4BZfRxDYymovhZU/02Qz3pWJ4V5BTrVr3/FZMfe1exV9HdUQcz7L2qpNZQLD
ccvnMIa/k+ZjsW6QPL8PpflpQ1i6lJQwPKWJtobOXLBbbcZ5NJookXnumcumJ0iEiqE5uCpWmcch
R8bgYKBpDCQgU7QfN/DZ+Ub21WyD7ka6+R3foZx10wumLDbfmioht+aWb2Pe91gkGdER5nr5JuHC
VNhZ8ALyB4lpa91Ed532zjbKE38BDrZ64x3vIsrX2o0YtR3jL4pUnZMYFF2iWWfdHkeV+qXvu3Hj
wEde6l2jfBAROzatazxBAveOll89R71t4VfXhpPIgR+uKiFs5d5ZqlMTjV0JBzqNKM2kSWGCtJNc
MuEAroIXLci9k+IT15eMDwwM32RjMJ6rKlVXaMWyZcUv4FlzJyWtVfrztpKMZ5vkxEnPw5e4q5yZ
Wne4/5baoTGs5ul/ODuPJUmVJQ0/EWZosU2ts7J09QZridYE6unnI7JP15meezezwQiPgJRAhPsv
uhnhmSNQA8A3To7jjA9FTSrY4+uYgB6gV46L22hZMwG8yVY/6qgjZEAu3cq7ARIuD+Ds7IcQKAD/
22b4romK5UWeffHNOFwzt2d6o7vqRZSWjgA3I0pU5RQceFqyVssGu9OLP4HqcGpHxxUV2aZGOIte
mS52FZ38usnfnVgLQYsl4mAZfvbeI3fa8xh6EY7dXfoSi6KAL+K9w5F4zUxU3xr1iJBwQH4E0S+M
eXC/+lF04Tqt+JtHOsIUjmkolxhk52Eoecxw/VvPuGoFCwPvj5uZhvEuMxTl7PXa742aVo8Wmhz7
z3gL8jI1h3Y/5sjLGvzHPpSpuAowzr/8LFnVtpp+zyMyenYN2AkOYrLpBOtEdVD7oz3xwqqe2Y9t
qWMVgnDLN6fUN7Fujb+MwD+MZGO+NHpRL9Ux8E6WhSWIktRioUI2fo2MPD4gzTMuZbMObRvHSJMq
3dyrJ+hThJlvbcCn1a8UbouVoznubpx7bZ2EkW1WJHfmXiZDsHhbfgmF5MTrpGvon5XJTZ6pFHAQ
iqZ/BqYzPo8GgsrzMbqh5zu/LOyrGIavALrEL9/dm2rb/KQYjAlxopUvNnSadTOa+TnTSO5bYZZv
R/K8NxW45HIMce5NXEw1PLv9lVXWvifR8iUOg3qZR/V0S/QIirOStYe8DMezqSYFchdCfzHmUi0G
wO5PWyyZ/7W/uAX8yOxEfW3T1AFM4BX842CIp1BRtwM6Bg+WBwJYx7LPavgegfF3ByV/BjSqRfvK
aesjajWYME/IbFMiMZP6KDey67Np6xGgKhfdsn8dk+P2sdAqT9nx+Cgu9bzB2ChdaTVmTihVFhfy
S0DYZLfWYG742ROxpmPGzhjZC6vlxWNh0A77wuVZfN9YRcDsqG83VZ+CV507egS40S5s9A8Es/y9
kM0aaWRUCAGszkNUa8J1LPE7ii8I/FIRr4uF3B0Dbd6d8mZb+N3l3lN1fnTsOr8KN3L3X+ND94o7
q33DqnoTkR15m1QjP1NTBFI2N6M2aHaGwc1B87vgTRU69otWMO1kL0/qajEVoj/LXorqKHcp6pM1
VtXTfMqh1ZRXecpITFjZzE15yp7q10o2A6Y391PKJloJW8usnB3XoHpoWrJVAXQsRMpUfJj/xORe
7/jTweprfDtk+3Mjj/tsyr3PGBOWXeO1Zyo8JtT6l7bMoEejhPwgAsd9cOFypXYxnT7j5jDomOWB
mZAjWN+6D+mMSmzJxFKh+udQvear0e2uX8hxw8E0KMpyf062fYinVz3vaW78e0/GWCr97v1r3H/q
BZTg3s9XpMHZR801SXTn0A7wCVEigiHreqZpLuWuaU7MOuTufYAcSzFPX4Ru19wPlbFaHi93/3UQ
5RLnUGpWuxpDJ4MogPtI1AHUzdI6eJiyIICzoTGtrIHp4CJD8fFPx5g4wQUy+VIO+4x7CRqz3C+A
25OqdheyuzX1M6ji/vg5Ton16NBE4/tgWc6+9T114zTqcNBnsevOMnOk0uY2hhLjIVIL31x/9ptl
Tr8cKoP38fe2jqknuEBAoKg+LWIsH5EG/xoUGG+pad4ewijqn3StfZdxvy4X1jgOjQ5RnWleqgfB
LWs05SF3UVDjz96u6sZG67oKjWZH6RFPn2BAdHaqWvsIyvI+Wh7C5NK7JuWzbFD746jeUjYeJa6z
jMmNkYItBsLLXUXFFKtzmzl5OrNkF32TmyR5Eo8rK1cOHb7oMNHHF9/I2lup6tUtLZNXsyzHdxQE
UCfcVGGpvrQvte90L43fGezrSde9SKzz733bQHgyC6YrNG13GduFvsGuU2d9hWwSkKWftSGckx6l
w3NUg9AMVVZPUewPz0x1g51gBr6SvUqD5V4zed9kZ1oZGlOkI7iEVOCZXW80I8B3oQPRaFbeWW4y
QZF7Yflju+0UL17c25/9cs+pxA5XBv0gRKKKbatE+LbgjLz04rI7Wh25CswYFHGUbWcOyr2/Ym6q
I35FZpKJmIGghm6C93GN6NR2TnAVbv97YznIBQ/xVG3+6oAwgOpT5ap4T/1zBPm94JqZeXzm/7L8
Ky7P6YfF04hyxV62BlvvqaqRSJ65QZLtM2FmsLfMAq7WP7QfGbdYpEFF+yQSMWZvMO4zdN9zYQ99
nk7G5Dn/jJWhv86uh8FRs6tmZw5TgvN2hHSF5Yudl2TYraJnNVKm64ti37nJvEtb7uUopeJ6FZ30
EFPyBJPoC4JW5sXUpwBFnXGldUp5sUcfIWItyrVVrMQ5oPu512T+0HferBWfnsEq8+nqMXobdf5G
udll2EjRzH2k55EyqfbghuM3Q4t/6jO0SXYm1iNXiYOvAwBwCowP2CVGb2AZvYPdIWcoBwVDhW2B
W+mgGzghl3W6BA/ZHOXgIfTPNeXom2vb1NP4T8hwk1k1srR2dH9TOnYcivLlDn0o8w98LJMHCWlg
jtLciMDgSR8+kQ5g0P+KFNpHnHTJA2Dh5o6X+O/nub9OY71/nqMfIItBVz6IfARTQKI5PNaqP2Kk
GCpAw+YNzMZ2lU8p94m8FNAVFRGfMgirJ7nXyuA02SzO9TZk5TYPkv1Ro2Pz9K9RcjfJqKgj/AU0
96+TyO77QbETJidxKFgRHRNPNNtOeM8keJVjaA5WfZa7UZ8HMKwIjlyQ3DQgNYD2czowdhAd+R9E
uHhbsa8cI7IjeBNcBu9H6/rxak4jlgtZdJSVyP9clJRdAAKqoxypGOEGR4X8YGJOnVYQVCt9RpPW
rM/v2mP39p/uRu2V/vKnOUToVC+kUpmGGlCzSpNh2VcWvnxa3AbbT/my1hjvLxBbVFkuf5r3M6Dn
MyAek/WQOqf+pn3YlmXc5Ka2dXGOzRC4fcjdqwsbZR85mLd0uTBueZOat6QKYIwoPg5Ef2Ie9+BV
kzgUXudTyY7Cqf3FqFNh/Iypqv3uJVN7lGeSce6rqwb8ODQijjS0In5QHCyU53PLUO2aOeVZ8SiP
wePmQBZJ30essSDvl8PJaLlfdb7XMUOt4kWOYIfghfuYrVpbFLvmAaMfrJQyHg7BfGApB8ld3GEw
I4td/I3nuZvc1H/2PmOfk7P/GvuvQ5qkafErQ/p+6Fj4TOAbAhHUVx84M2rD88buH4LRGg6Cx7wF
MI1YVTivZGDNvWw5SV1fc0Orro5X/RisClT1n5AcMeo44AoUfXejhRRx0pXKGZVVXK7DbnxLJ+iU
g/Dbx6HP7HVaKv7ZazttZ2pNetARcD417hRsjaKtHxTTwhc+i7KXaapYNHeW+5qKoTsqQgUfRYHE
BabJJsiG7FRWRy2PvJPuB3SKzvzdKUfo+hifTD1cqCyM1dSKH4q5sBhHsXNx7W4tW3KjcBc4pEb7
oxuDJF46bdRvS6/CenE2EG7s1Dw0AWTzIArxXRsn97lTahatuX5sLTCFlLQfvOjiWFaCGCKbhKfx
rUW6N3Od9ipb93jgHVgLKicKENPMtWu++HZkHeQINU3Tm4v48oLStbUznUANlhA0gCQ0dbj9PLua
IQTa5xTOP2NFkyrryUizlTyNPKGoxLilrM4nmt+UNW+GPGn3mMXgQiPfgqfizeLZ2rPZTGOwtFGm
OIdtt/18z8I28oeC9On//nQ9BlDYXQGan9+2HI4O+/3TfYb+fMLPdxCbLiWROLB395fMWW4AVGH6
8PmaseOgmZlTgft81S5S8JuxwNjK08sT1lH++xPev60odJH6nT/d/dy6FTDf4dPJ0fL88hM2yIh9
vsl+/oRZe//97l9LX0ICT4bfn04erTrWQQlcUFHzFyGPLrL8S6zX1uHz9A5lx8VQ4yAEDK96Anc0
813V8lzawn2kVPbU6I73AfkGxTlMxA655ldvhZYvS1vJLoXumWtvwkoAu60rNybrKdfJyIWTz10m
Sqh6png8KZrxVXbKTQUYw7C88T6+7iDNtyRAN7Ieio2WOLll8uNzvKeRP+SZz4TTVVfCUJjrVbNM
e4ZpfBO72mMYFPojOlAnd2iVczy3xsrpD2HMVys75TDbR7Ke2XaIKiRD/DZEjsJF8ng+h9zobTms
s84p/xXzk2bj2U5zvb/KGDfk/H19IV9GHtWaWN1Pdplh98aZBm1sLoCb7y151NAiZ1TZFeKcf95v
qPegDzT3QYZiBB92iEkUy8/3i2b4r0JNm6MckbZxeHb05v5OZQhtd/KgQxJS7eMDyZjxkQSduH8l
gP3LrRpnwPiNL4N3Nvw8vzSKBoF1DKKr3LPSDOpUX5c72XQwwDUXlQ4CITLbePXXaC9Rh30N2/Hz
BHKE3PAKfj7+foXPsJ2UuKL9eYXPjrQSv1+lgISCfjzzIRVPN1MNszVQZlLbTDo2OvaiUOqDZM90
HjHryRuOVJ1dyu11dfE8rBIGNWxvBuiCFfUc+1kJ3WDZ4Rj/bjV9iM2iMX6Li/Zcu53/y5uo1eTh
wJwQG2Ck0lElT10d+JQafndM7WfrBMp7mHku6lwif9Hh9eB36Zk3qEssTQ1DvfB2ta0dds7RUTp3
7+VuvR8U/rk45UkbFmZemv+di2s8AdUqxaKRW40pf2t02V72DIY3M45yaskLvcvG0z3qGN5i4EGw
BlGR8xO0/Mr5MmpwU9cULd0IjenJssrncrZ2y5PGfKzQH9pGTbmPai0iZ+oFV9UDDwK+WEGOsUuX
iZ6156mx1cdYbV5k3MVybBVPdXvg1qrBqTRWeekoH+BZtY2n+zaFZA4f+nOhCyRoezPcc2loaxlm
hXjsqwG/+Zs1hS40MDttkUL14FlumCaShKTimx77wUyPTVNiySd3Jx3VCtfSDr0WFOQXw1XkduV6
GvPsxbMpn4kBcwTXsdOXUsFWwS7Ad8hmJ6BcxYX6S7YmpXWvXuyd5ZFovliPqKQvUQrmWTxv3HwH
sqR9lo0+Kbcot7c3eSwe0y9mEKkX2eKToMvrh/FJDk17QICCVP2e9IHynLH+3HMplOrCLJuIXD0b
Y9Bw2XRyY41f2e/YlMHnQuG6AShskfaTA+NB/6d7HmiLCZu9sQBv/CdeWnOioVPxvZ+m1wS3FWDV
VfrWKaOO/D9Pftk0SnKeRmwGhwCQ1htzgFfVwpkQuvr0KqyVHKTlXno1MMWWLVeP4TPZGjOB+ZDU
tSjnKz4ogfn8o8bNsXcm9yx7J+rf4JCClxF01c0y2kvdptmbqbnRcWqjmnQ8BxXdVGxsMBYbeZBV
qgoo34jFAw4rR9T7/U2QQMOUm1j68ngRPjzpzMOUQQMsIdlRpGBwEq6fYtJa2JHrN5EYNdrDUbIu
+IY3srMfXf9KnfHekqFa9MEyT0cuoflwj5L2UcMhcmEMJQVIZEFfFBHELBM4E4lgbx9DLgDB/Euz
mm8oOwD7iWaauOmUD4lZWVvbn2bO3IAIoMIj2xN2MzOrvQXS3uVXjPsOsTaX0TWBWRTQpe+2X5WL
JCvUlzK0KbWYuk4i2/R2PQpRe0+ZZjxJGa1RVi1empSlGX/K/jv5tdX9TFWe7Mu+M78mJkwF3NrM
J9GS9WrTKDsbakHlLhmCXaQ6/jV0jGLlakn2FtnKj8xxrJ/pcLufB9Orm4LVyoew+hbwVafcPFQf
Vv404dI0pC8TtlbPEX4Qz12DE1Ti5I8yFDfmtIC1AbJ67qxEVm0K0ulr2cu9MTl1Zg9EdO4tURd+
bo+f56IeN2e1kvYk+x0vy9bC4U+mfOSe6J7HLltVyBm/4aWlAb+IjIVsGqXlbOxQVAhZt80bKzGs
nJIB+sQ82Mj8DYUPFFD8rH6EWnUPD3YWHnNMEEHwMCotuOagjwzbURXWsVcwRzQtpT/P+hQrtQl7
LOCn4SxjcgMUYTin82aKW1zgaxQhZUePkO0IdpUe2dZVBEs/u2VM9iIHB3oqt49qk8ZL0U/+pbED
59wWzrAc8cH9SgruEAz+9FpOGDhgDF1t4WRG74E54S2Rul8VCM2rXJ/MU9Rp8UNO+QZar+58zePx
TcN8IqCysQj9vAfX2EcPnxun9c8NE50jZMbKnd1dk/2k2OFCDkkj5/fgIEKD2FTzc2JDyVvYpOoW
ldU2XP+yzepiU2V8PZGVjw8NgmaHqQfKI9kBuLl/ryeUlSRzoKUFpCdEzQlWwehF31VbRBfJDpj7
2nnk/+M4eRbTGvauVkdXdYIqoGC5vPatxHvE/dF7dBvgI659k5FRJemDTE6LnTB9MmbjdDt47XSV
rdRKkl3To1wWYgKXL22/eUC0djjH8wGFr7ubCRepSLfsxxCPFUTvMxYmRms/6sXk3lIHmAt9MtLY
lrL24bOvcERFtTFO4rUBAeSsgcp26zrG0jKpX7Ui/70nY9CsxNM4lEswFNEXr/9l2EX97pR2jgcw
SoEy7AfR0XOESbGXuxXWMUgZZH30JZ7U71D2u1uYiOIyGqOzkOObHKtSZhL9xTPU7Obr5k8Zt7zS
Zx5Q2cjWcJ15bnWSce6tLdqZmdjHVha8xybF+fntKL2SblMk2Layybuz/ry7vneHdTG/CxRmjpVw
fr+7jqnUstf9TYOUSlz1xc/K0a5kZIv3KS6wmk4G9ey3XnWsCsQe+z5KXnArDxfkaYqfsMGXSTuY
V2Ho2UqYho/UZYAJyLz3ucmEMm7tLjl5tvh3XI41VfM1MN3wpevMo5ba+rs/VOiQ5Ul4rjQBPV71
i7We+c7boKdXP3K1H7FRPIKKy96MgI/V14VyjI2pP6NOAXPUDJsPsPL7gLn3D80vv2DNZb6otZJv
3JLkuxG16qUPpmgWzfS/JEqwlkORQ4oA0JfNcwH7e9OZIjioUNmvqEcNS10buYhHs0OKe/RBtU2m
s8cEeccCI5FiQW9TXreLfhrTL1YZfSuzxv9GJuFSINDxs9KntcptP1x43RnRkyJeCBv5GxgjC6gf
G7PI6p9eqD5gpia+GV30c8IidafYXr9RcR558gHvFeUTchHFU1dXLEBHX9vIWDeZ9RXi2C4v+uI+
ArlCTLpTkzQGDnNjET2Geexdy8gCxTzvwcRvViItonXrIieyDlEY4xfwjrVOUZrHK+tGq0oe772t
Dy8pdttonTiIF1HuFpznn0PuMb7V+yHy/KFWaOt4iNpN6nbKIlZS5eq7vX5MR4BySVDUX7v4Ffyx
8y2thb9Eels784PZZxPZ4WU9d4jxewYP+Wts9/E6qFkH2CMQlVLtkVdLYufbZJYwMkT4XvZJt4nc
WN0rpaU+unGIZdQ8YujsZwMO5kuUm8EOfVAX8J5dv4hMe5IDkCTKFoj6ATlrmnqrK5HOV0C9CCgm
8Lrm3QGTvVPSrNzUGME4Iglf0b/X96np9Wt3UK0v9ihWkZOPb349mDtcUEFWzfFa/dYOUfohsHPb
CuBHW82L7C9plllfDJeMwpCqzrYSffoxpt9kXwLHecOy2thh2TK9jUazknHNYqGKF69OzmsIX0ko
7+RLkN9xVpESbQ07VZa1FWJ1xlriKPfKufkZkx1mWP+fIb3pmfAphLn669gBpP0BVXccLZH4k5s6
BqdcYQz7r1ie9cWVNxFvqRTgRfRncDp3oNbvojpt/fgrrrdQbsOgPf8V94MiPwsQ/11ij8sG1vKy
7/u33GrqWzUzF100fI5/QrDemxvmNPcQVbaaJBKsWIVlbWiO2qrEUe8WFJaxbs0BwZPO8zalYZZn
j5XeDlbscFRbfk/K4v4+sL3ymBVht2tQ+TxbmORu26SkgqHg4peghfwQxg2aAH4dPGVah0JszGQ0
1tULMIDiWtuGurG1Dpve3PJZWN+/C3XcoZHAytS286uMyT0/9awDzKCLbBlejOc3UKfq3FCQitI+
v95jcZ1hIZip6SocR/UJMniAM3INgNU3x4q1Hl7OI1UR2WulbbVyIuxBZdNI3P5UjsW3os7Up8as
xQWxxVMa+Kj26nFERddKdrJpmlq/yMvYv/dG/bQ1vcR/pHoaPLe6WMlR7sT8pTaZx6uwFQF+oTUz
WnhBR70fn8LabF8js14mo4Ecs0OmcDI7sZZN0SY/4MaPD27WJbectafVpoBEPdNYl3bVonvJQRlu
VQUVk51a4O/q2FbzWLtkgc00OotZ2TZprejc8fCXfXIT9G29FnpYr21bm1KA0OLBtGx1G4Ag2eeR
n13lRjOrZKVWNoZ2RpHfY1E7ZbCVghAXUBs44zxYxuQeDM56pwoKnJ8xXwn9FWov2gLkYTmtu3Sg
NjJr8GSeyA4xpKZtSvuB45Cz63BsLnvvxdMN/1eUHnhguD/jyv+li0F9zWplApbUhNe2aNwd+ugR
Wou2eek1+LulUVavWlxG1Deq7idYXsswvF9GHT/Hz3mtmjyhRvu+aTMHhbouu1VJgaXp/453c+df
MXIb+I+IRWqFvyoraPSLB54ZSoY6rU2ABediMjSwkfFPLIlGVF3G8Sj3PjeOpWVbLRGwqHFx8+ZN
yDwE1uO8Gxv1c6dTIf40epNxXYGnL2P3wX/Gyd7PwUOtVetUNf2dAhtti9nqCNrIjt50TVHQDlSt
fdwE0VuYZF8j22uuPLijN3OugqfNa+A7A6nh7EkeMlWNfqBk2C/loJQVLMgv2B5kYXmmjDw2ph5m
kTU4xosdmxpWbGNzTTU93WlqlYFfMOxTFafpJqwH7dGBJLbsoZN89JPzSJJ9BvIz/aJohQd49hz5
TENC06iX0B3bR7PhCZJVmnrS0Ko95K4S7KZKna5lmI+rESPT175nlVy+c8/JTqZVUgKIm35BgktN
VsBb01Mw06Q8ARVyIdtyAyQvBuEgJjwak3965DnkcDnmfoxs6wqKrX33MTZmdgtn6Wtt6IvTkFdI
sRGK5xAIBOsc9+1WhuSmN3VxJVewkMd8xuWePmti32OMuA/9c36kwbb3E6oZebosaa5umBcnOV6d
ImXjW1MDEMvwthaJreNUxdWhLXqPFLwIz25jGBvwbckDTlbuioXL+FSMVkvB2KjmZ26JVZERrFwB
78xMTO2IYgsiBtmsFqLVbbKRwVjL3eq+6wYoNPtk08ajOupA0DTW00UgmqeuT0GCmz7J6kzFn130
CCMOpbkfs7ra53NmMkaRcTN5dfpQKjKVrQfPplpkS1ttqnd8hEN0QkktdgiTwubMmSqPW39eRC0A
Fq67vkJqzC+creOOC2sGfHSVEh1YgOP3NjedUPgL+BLKKU6z7vXPMOGALnQHGDNFaPwe5je2j2kZ
wzzOJuPybPY8DFzLv4cxC7HBCUzpKWnbequkLsX9ZNSfItuubyF3cLsNrWrp65ACOhQJDrWX6k+O
neu7IrBg8s+DXaxennKoPfNQs8yKpQbWbSeHamqbHoQCXFs2TafF8NKr9F3vUBJCNkh9ykKUNS3P
Sl7LgFWPmHT7vY2ZDPPza1+TCSmJsNV+KHnHnCtFaJtcxcIlzRUvgnrLMiNHoyfK102SVTdFacxl
I6Ca13GHRpPISB1SBPgKifxchIK8Rezugrpwf1Gfe/GHuPooM6tcOkplPhqg5DYtOqpnO06MvRgz
Y4dpWneRZ0TqJ0eUy0c1uxvCr3XB7JRn15w7vp+xykDvzGc0O69cjrNIoQksai/XOP9pFfRXjIpY
dQgzUtuTtQshKcaFOeT4zYzZOkN/CJVuxSizW9SWxUslqpeiN/TL6Hf5C++yANxokZGZOyelQOrO
NeqD7HVEE6PfaXU72UvVo0Ldybfx5+RY0rDWpiHXPTTiAoamAv9upB9upJ6s2YPEdlieBL73npv2
LDcaiYsXNwAzO81ned5CCEuqbtEYTvtz2viBUv6s03QAIIIkllr2H1A7vJOv1L83rWjGdVqkxuKv
jr+adt2w2oIcKeNTVKAd4mEhmE2mdwpb0tCIr7NojS1W+FU0/GBGhiDz0P9C+fAVQ/Hw3cvQCYZX
1F/jdLB2DbwcuC5uec0oCK+Q2ba3tjl6Sx5vfO3zRkAwONqai47cYGAvLoOF43gYS48JlWnL5/k1
RYvIDMxT3zT+sx/084Witxgz0sw6r17XwsLyYh6MS4C9nQwTuY25GQoPHWfMkO+nckpPXEJFvMhD
J1bFjwgeLZ15qN2KfsnUJ9qkrCfgRQZTsipTFp6FoQzGm8i4/TQr1g1DuACSPOD8ECE6YK3KZOx/
qqX2lFNl/Op3drPQHdt7xc9rXOK5mz2pQo3WCE8fvcxBJzAc0WyNp2I/gMRB+URTimVbdwemGi54
dno1x0y3iuWmqyLx86ds3oxUFqg03GRE9YOT50x7la5zGNreWdcKa8K3G/q0avvZCohQr65kfz2S
ES469Iob4Z9j8vLLyhzcRR6qz4kD+8pu+N1Hyk8b28/rpVQWksJB8UyAbYtyto4H1qpODY6Iqf7q
mHw8N9GvsqWSQgd5/YynavOgoTl8qIu8XgW5Y32MXfHDyazsVnqNckEemqK31XMd4fMwZyNvVJOb
b1koflh8Zx88XATel8ACYkNESxSbH3Cb7y8FJKZ15LogiT0Hy0ytb/Z1AN3aR29yxDsHux11OnG1
fNEmbpD4gOD/1nbBxvZAWKL3Fv3w+GGMWtF2iRYrOxKA38YaYfPMRIC8Qg/9N5cFhchcL503czT9
LVYn+dauSnEL7fKc+qOOKZfB0r/Ovqstyi4kncMHJ65uvRLG+2GI7CMi3ihCzhsrvQbl16IK22AR
9PBFi6j71esb1VC3Q1R572Hh9+vWUOujywLiGvAWl7FgkmWg4LDBddu81pMIlj25SNhCVYxStBcm
i1YkDrRP9WpoYvqqzRariKfkC98pS/5R46ZQ3bcQrd1vrhuhrNJDOOOBEm/tGmUUX7X6N88GrlWb
Yfc9sMZtHVQU7oTx3OWmB0tPuQV2vmtNxBZGB9GRMdGXbYvJdJ+F7jZBk/xYDM2ws13l4E9FvtZG
7zilTbdQSXqQiBHDposMe1P44j108haHdzdaNPkYfUOX6cG1KudnycWDlDMesMigbzylbQ9Ivx48
+M0XBsxm5jAULvkILj0BBjIEYXyTGwTKtKOSoEo/hxJFQVYsc601tR3t3DujdlZ7WHRu+VDZOdn4
on6GPp5eEXZWXwpFQ8BLcy56XDbn0aof+hgoT5nF8THyfsaqyE8qohNePIz7wEEBBXh/YZ6Uiy9g
KoZ29tGDytiCTUeaaW4qo32dM1uPtt71F2G3ENcVQG2mEkerWhXhUffEWWuFi2b9jDicgYmhxx5T
hB9JGYKRGpEvkHG5gYwFnl4OkW0vbL4w6c9XnT++DHgLXas0fmm1ormQaOVKmnoqfH3TvapuHi8g
WWTbOup+uFRCbtgEG+dhcKA2mmG0ZLZRnNi7yU5E4/tbNzjAlafkG2l9RvSaNe69KCkX93akO8Ni
bPQUUF3ercvBrV4rIxZrTCHLrWzahs3jx9PQlw0m+G9eOS77FhooWTYjP953HVatR9+E6becQRXH
JDAfKQUry7DHhDD0DnkzPlRjbF3dDFRr365Nz/jBuq5aqHH7rTet7mFqM8pOBTKfdfQx1VyHsaIv
RxE3v3rzqXcdVH6S0DtVlJkWqFB1qyGBPCNirMgjRfg7jOJIOHE5P2QoeT7k8x5l6IdMTytInIRk
Z1dAlOp77pWyqepmdlG0+lsCqqfA9+u5TtSOZxCyULLpRMF0Hl2SZTznnsF89o+ZKJbQIOznslCz
RQRMgML58G9vtWluponBUze0v/4nazU5QnZ4PB72xsir/3Fwc1DKHqP0V+WX7mGo0H50Bf42sG6y
XWTCsIKfCTO5RpuMJfe4MUqjuk5u7UC2VAU5nODBa6tiVzBVP+YudbmQy3/HM4TiXIGUAoKH0xVR
5mLtR5H6KKbEwWWoV5/L9FbXTEBnu95b18XxrjNxhI8Dr72O0Vx88dL6Q/fzs1pxpSfpgNs6cCay
XMbSdrBcN4Rl7oQ/qTuw0jiZF3q61iyn2ms2ZwPcPT8y+orKNPNSWMtrXa3tn26ZPWkjNkFNoarY
1ijr3orLX6zyLiH3wo+g4x32YVIg0RSJXT22F5dLaZvobr8dLHd8UB03WKEBrb+pFCh1O4t/5faZ
ShbQcS7mB3tonQ8nROe06rTmkQKT2FRpW4B1qcFGk8ZiztU8FI0plnnjJN+qYliGRZ3+VMMaE4Q8
Sl9soIGbDumT4zQZqLRYYHlDr9eo6Y9nvTXdZ9fzNG7ZG7Jc1dcotKB3uur/sHZeS3LjytZ+IkbQ
m9vytqud7A1DM1tD7z2f/nxASWJP/6Oz947z6wIBZCbAUnUVi0isXKs6+ebggCccvmtBwo3SdYDi
W40NEL6Lz1ARx1syN9ND5tnlqresP2KtDF4pRZwOGsSpe0hPvQ/s0aGKzIM/obEAQJhn0/OUmQNl
P7W6q/O++wQv6klGRHY7U7VGfk4fmmLfjc1BdYL0CCeEfdQ4f7jwt0w4+mvtG9QT3iaCyH/bjSTd
Jz2aLjlp39UYef6rZZqkg+rxJLAngwFDcDWCFhzb9BoB1KOipm63tYVMdcB7ubHRvzzy46J87OI5
XLm9y/G38Dadi+KMZb6qquAi9Qseilp+SGsgFYbZD8euI3s9u1r+xUud7wNI08fKi83Hwgj/hVh7
TgG0tyrBUa+p44NhwVPtIyJS037sk/w50EXmuuiaP23Is7Ko076zy/leqZHzoYL6aatpyRd3qssN
557eYyYaMMswqXJ2dPBtRVfg92i0zVyDWQr92nuUgZ5nA82POcRebKUy2mR/ubGIVWRYSl7p0b2v
fV8stRHX6W5jP5BsVoJw6xZlflWCBgGCOYX4qTfSC6iLrw6AyWtkWNsibF6goI7W+qxf5sY7mxl5
XMdztWuJqPt6nkJtY7XtePDSRj+iQzLdStFEh3wi5QLKIDqUgRdtTLvTP9kTfPr1OP5FMdwcDuzY
gz7+UJNvXzWtV2wHCJK4XabBfOIEYR2aioVQVGkc1AkQW1rZGrmawDn4iZKv+cjzfdXSz6GnQwPj
IgJjqOV0mSlWXWcGx9GxbYybwUrI0KuTQ0ld1/WrpO1eIAvKDtK2NFSF/QxpXH3YDs5grHgauZoc
FXxym4E0jGNGHwUb5abPLOMx8UJvF1Kc7WfWnhOp+UKBUX4ILBRvBr2C8Sdqr0NtZC8wKvBc7apw
LenmeJQ2LQP6ArsscFDFfWQr4HzXdNJQs5Ajc58Dg6dk1Ca+qYoynUKzmE/gsXl3fE4wIor6Lx3Y
Ix4Ek89Kw7HDQBHutoeA+ZBVo/ukIu+pOnrPpgeleepeyZVG7HHCqFunQRZdwAznx2gmYeEC89hU
zqxvjNDzIXcZngOy4Z5lc4Q/x4p9bUEo+tSrPSlFUDzxLC2qnZGNmG2emgLQux9shACQIw95yEvb
+gMqXyTRE/OVz48NRmcNw3v+6HZCp7f74FCM/EjmM7s3FefSmwqGsO0koqQjrhr/oS3/lAOETtUt
B6bJxnHq+RGGKW9laO3IKYsxP95tqmXv9dQ1wb8SIh3sFsybBURSWMohTtaqhYB7q3T1ZfSc6tJ1
6Y9eCtUCDN3QMEJ6DUhZxty73In4XKVqv0v5JbzWFuq+imqV+0zzfKoqafgYeMeudcjf5/PVqm1+
ALL4qa2UhK8/t0WeYB0UYWHoRtiEEpLacp6krXULEo0NtKWxq7NNanwO6cjqgvrbz2qeb4pqeuig
A3pUYTZYG34YPIW86j2puZTTwgHW/GB+dAETXfjSNYO2gVfQ5GfaN89eqWf7Nja/9GGfXMP+XyTB
64e0m8qd5/qwxUQoEDU+pJuyB6cyNDmyuzSt8zBW40TqFPmR0VZthCYc+KqV9IsPK8pXC3mLlWUq
7Ufu99q6jf3gpXJrlNri2r/ZKh+KKIG0J0rOdoc2r95Z/LSIoWwGSD2ogvSKsVhJlz6St86HjTKk
+qPRPEemIGdS7RR5Ht7gO3eTSjruSFUYxxczRSXsenWR6kPATRIsyaYKNR4LQrvbaYFq3Amc6rZD
jHTU4RcSFE4ybkDXCr5o+5IU8AiUcZBuOkczT21Evb4HmOtVC+3mme30Sh2z4hXmxy0wSeVJPKj7
XaN9MlKvutRZ5N+HVpll63ga4h0ELmis5P2obBEvVfYpMN3nxiz+pHQCjFg+DCe+a9Fq4KTqySoS
8HJeOu8tzwdwVSsfQ7StnocpW5td3bwG01S/Fpn7WEIm/FAGSv3qGYO17qep4w7L0HU1f88RRbzx
W//BKsrh2peT/5Ajtg4/Z/wpyOL6GKlhSeFGkHyyE3KT5CGjg/Qm1FGDkeeoTHp9BeGqPFFeVNdU
n/n9OEjz6PT5JQ0LkE1sNAFIziHkDZxgWkaTbqiHsD9YaQKBtw53OBVV9oesIfcN0EzduGJoTaq2
Lwt+3pXEsT5kVCkBCdXSrZyre32wh+G7297ndiCH+bU3YPglmCe8ZlfMfgBPGksl/RhB2k79lxzq
iFRuYeZXdzI4H8Ckm9CO3r1qkOSkbsJyf587jv4Gwh91L4MNiik2dej6d29qN93Gocz+IIPVaAD0
1ItjWHndOVTWZtsme3CjB8vx+lsfTM4ui+by4ibnggzdK2pfvaYOr6KS5jWrx4+cz3nXAmaBAwwP
sOsb43Dr2vRISbt3dgwFNhZpa7Vv1Uxl1t3UG0PyYIJU8NVSj6Auzc0zpyMnd3CHm4zP6yjdsH+O
kC9H3cTJBx7xIs6J1ThFto6zi0wb/8xLq/9WlqGOTLhh3ahLjw8RvFEtx2GPnZV86FSkwmwv10/k
1Pt17I3Bp5rU8c6A52AnvVqD7Adsf6iLCG9hAulriv4xiFzjY/etqbLgoIcFpOUDabs4s+tNo1T1
HuQyv1tuME8nD5kKaxtbzs9uKrqmllX6+k3Am66ZaeUuEdVegfXsT0Pw0ea/R9HytFGgAfpo8Gl7
8lOEiMRIsQbzFgfTsxzFc148VKDz5AiMlXUxUOhZRYJefa4heXLHEb5zsSoCncZOsGttYlsxbpOv
/mhM5egoQ3BbzDzwl6fUB0wpghZ7asK5GE6RvX7nKIJYXVV+Nu2XYBlCPoK9jg3X/K/L+T0bRqvW
tA8IE+yo756+uLPtb+bWGy6TlqtXVSfd1ekAB2P2yOEE2UQkFIVkUwlZIdlLDUvwYCAMOzsoCkmb
9quXFuKQuUee9p1DBksvrL2IfoiV5TQ0fwN4FCCy2M6AqO+rNuSWgT1xKNWtQDJvkmnOT0UT/Wio
DcxPZL7zk+wtjiVucbyL+w9CluWBm0F4L9df5snhErNc6T8IebfUMve3r/K3V1tewRLybvkmUH6+
/N9eaVlmCXm3zBLy370fv13mf7+SnCbfD62f0HcMo2dpWl7GMvztJX4bsjjeveX//VLLf+PdUv/0
St+F/NPV3tn+P77S3y71v79SNwhrng6NAtHeiUe7SHwNZfO/jN+4kiZkVs4Z4X3WfdyZSfF2fJ/w
Zto/XkEa5VL3Vf5d/HLV5VWrAyo028XzdqV/t96/uz6bGbbegxnzdL5c8b7q+/fhrfX/et37Fd/+
T+TV22l+tKqh3y3/2+VVvbMtw/cv9LdTpOPNS1+WkJ5U/Mnf2aTjP7D9ByH//VKuV0OdWxvfJsWK
zp3SC4ZEwGbn9FcjPck0VSfdeJRmaZG9Rk5YYm2/js/SXXOAdPRSZNmMIXgujM5cB41FbVVrKU9F
lEKg1o6v7IIhshWjtKSSsAffIvxyzhyZ9onT97+kX9p9eKJ2cw0jlrTJphlhy7BNQGAtZPsX6KJv
kHqkt8pV0uPgegg+D9T5unZyb2CoTK9lDgOpiDKSBCU56Y0cBThboF7uNunWE/N7D4CKzFkHtYxc
qgxH6pxLXd3eA31YJTeNFbnwJFvUlxQzEjvs7MFhIqa6CxO0XF34bizq54fqZpI04Nw+prpHDKfI
qW6VllY3TeuMfWBWQNfl7N5opoNfgWx4M9sZPYDJefcFckFWlBMbu0SWyGqflrXk0uFgNCQ1g/N9
vSirukucp9Dy/rykDMvHYbzqPFjcw8yZLZqjHzy1HiliRi8oEAL2d7F66JEpUX8jXN+p1F/N07C3
+LudAeUGl7ARWvZS8F4a5fTFXYET8RTPPGVDB6rCLSuKTnOYPgrnWFZOeB94WuSBhhH2EjguBFck
r+4zpHGZpjhzsubQo92+mXOPbKZ6O6RZfn4/cdam8NjFytO7teTQKuwrmW7rqDUWWvUpQmuzOgQP
UZcFD7IH2CtAt7UO9j6QWc618S4OGTd4c3KdqSwVocvM+0JG/+y6SUreNDJPsplJnZ1QRjZPsodg
2nTMlGwlndmvMDn0TTPIKThhRkFxNGKzyqr3VOBlqI2FEI91lf7QK4r2IK09YnJbMLXGWjruXhEu
e8OskvLWg4uMXSI4cbJ3SgmlB3iNH7GLN9HCF0SGdBK2f3Mac2EeTN39ttht8IQ6fFp5wSmPr+6l
Z7mYh4YhqLoBChPxqn+9rvswp1SPUkN3K1+E5QQ670idwbDl+ifZWEWBYv29XaxDYmMtqAkhWyhi
M5AtCF9PKN/N6aC8WcCsShIG6ZAq9wXvk94sWI9wvSowNGx0mNHPpmjiuOzOcih7S/PORp0etLFs
xNaL479aYJl2v4Y+ersCarucjU89XjK2iCgg69ljqIb5Y2zl7K5iBCWkg3xbggY1IrUFHOnw0ron
SgHmfCXHYE9/GB0rfEVoQd1JO+gx77TMWGJrKWwpl5Fzl5h3wzIYqcbw2uOsJl+ULucko7RgcjPj
5CUCoHZ0HZIGKp+wT1VvHGQEBVwee24vfHQEjD0vqK4r7bQGUuVA4S/gJL2Ak3QToJ5yLm2OHkVX
Glvhkb0lRk5pxp0zIt+0hErzPw0jCVFZVkrV+cHv2+lp9qxHs82G14oN96k09Xo71Wn+LTAtjpQA
WJE6myB5E0dQauJ/riyAq0kF/Vrctv5KaaejBBtLFLJs2sb115blZdvFJmHLOVV12wz81lo67vBk
3/PjveHy0X8Deg7aPjnCvPjHPbCjiruJYMxF4Mo/eZXnndi5mvlKdmUDF7sFhKBB0/5urUVxdaVb
O2OJhOzUR4ZTxHBuhEysaOR0t2ojAJakBUq7GWEMzSFUV+egRTYnah7qEt5n2ZNNOWVU2+YmqA6/
+eFIfvXSAJADTM7mXgarhoEcdBLCido6zW3M04+x7zmQD6dATpV0Qjfkpy3mKOsmHaHo/c6ejfnH
9NcaSf9K2rK8tF6ZXOH+T65d7Wwaj9QnpF4/TNI5V8MMnqTRyiMktBd1dqdhJWOaAQQ1554ow+de
Qn2gWCvr2ybay27aWd/dSC/2b2zyUvFfJbzgF9lXSJmOo5FBdGd6p0w0o63BSLmMZQ+dYHRJ7Obw
3q703umfbKMV+icF0Sc03UXMfVVplWM5Rzb9ROnJWnqqalIPnCr3lq09mmZYfmzJN4cqQHY7Dc0P
ZD1auys/BkGuoqA+gOtXi48aEvI3a7Bf5Iy4dNNrXfLQWJpka+2OG41JyfU5zEP/LHvZUH6dAtfe
ydEwVf45aIAk8+P+MyT+1VtsAzBT1HB81CeEd3HcJ8t15IrvLtdSrbPJ20xw4v9t3hL8Y26kokLh
RDs1jIp9NZvBk6LWsNBXXvqZ7N0XazS1vxDX9iyTo183iF9SJ2m/eH3CkU7ch89h7HLPtGLlbLd2
en63Tgfp1zkcavhu+BBfNLVxjoNSkn+CdmDVIp5ziZCXmK4drIC7PgZ6CRbBrj/FieJtU9i6Vg6J
cg5Ms2QL71h36UTDYd3bZrHJEE3VtkntKsfFLicsQxkmbXlp2Ic58dBq+9uSVjm/vcIy34g5jmiz
7NG3LAqhUsQdHFjJ93KYqmX24GXpAwDbpFx3OWoWQYjaVmi08HyNKHBpRjSuINUaODj/W1Og14ve
qwW390q64kGDx1p2yyBDBbYirfbG6FeFvTWGGJSb13S7SEs0UXIQvsimMyGQQOv+SY6CCgKcJWIQ
YQMRkTP/jOCpCfyjhry3VuXNhmPH4FpLkqSqTXls94txK41QZ4bXSRIipSJIGn8fs8xZYhpBuyQd
cWwEBxWsHgxCpfEBrpDE18oPfYMS3c/BT0+lVMoupzqKYhhx3zOCYhtD5bCWt8HlrlhMMOOGwrHY
7vdR4TAnn0S6uK3KZllqcSzTlqWW4ALBJvK1Wc59vZ1fqPUfVy4n7qc5QS9Gz5yAs1ZKilLH76p1
A1dJ2OnPo3BCjOGuOw1ktowdFds6R43Quy2MvuJYJTq7tR7dpDcq+YvkGTTmcuhwMv9gBqMQElJf
6mnbUx/TgKQDsiDkzt3C2PidHR5zhC4umQMLF3uiMtnILsTiU7NyC5CdlKHWu3bKx2ZVGeqP0Lt/
mSp7QyQ4GCb2KnJIlp1qphEQXqIUzy7Vxg9+a2ivE4eeayNxzCOoKe01rB0XtvvAR3G6hCpMNYe1
LU5fLSRfj5ZR/VnNqst2VdjANAaAwLr6OItzWNmYgWYeo7b9U446cWYrYyNKd/4xVqy5TJc9ua5W
KPURlq70PCZDRf06z1Ma78PNrAHMSFuvUa3Zer63n6tCeSip091ObY/a3BiU67HJtNMsm7QB4FQI
OcGVNLxxCX8B18cpyPofPRnyJtpIos95odYH0Dv1SVchlvylNiglB+WwiIozxyLhWZpaqUrYZByd
2WouKPh/6hPK4Nqmck4ZdaDHSBa+mTFq5dmyneB8X0B6llXmHLrrza+XMfUNB+VzkK6tqPzOUWr5
wglU9aIo6VfO+vuLKUaaao0HIJNIWYmIstKrlyLqNlCfz48yXqtmhIhHSqSkU7Hs5klvSd2L6XKS
76cagCO0vu8XcNPsmuUWtf1GWa4HUiUrO/GKswwGRTAf9YlKIXl9FCLU4+RyLAlxtdMbn7qmNq6O
AjxWDp0AUuW5pSpHDivPaVaqmTjXPFDUTz/m9L1mXJUMnnG/8oxPyxweYuNHXUftL4TTMnLSPzIw
OLdCNBxhardQz6ztKNRLF5t0ZGaBTkKCyo8cykaGhGb0MoJOPC0m2aNmdLRJzizrcHbonvwcyt9f
l7tH6tSa+6MH1lW8BNmMjgmDeh7uB19pzxZ7zxK2Ab0962N9sIdgOrha20JPiynVbYOqFTmWXWm9
z5HT7YZDRKC4VbMNZ/DPXVv8w4RCpeYziZSD1rGFkE3aBz6oKzFuVEW/Gyl3+eFeAt/ZZjGjszvv
x2TpNo1U32vg8t8vbaWem6Ht+bdlS0pfDsYEfyO8IOkmQXHms9Z5A7+0JiKddlB81twPkCI7HyE6
q69NjGSgM6b559yfyq0bUF7OFhui51pdOYWqbTyBzEcKOj9bArkpe9I2A0QHViw8sil+9eQQmjTc
npVCyzOIH95iOKo8M1/gpe4etTDrH3XN8jfDgOLNYrPVKrg2pb+XpoGiS1hmBaWrMbnjURplE0MM
sbcBdAie6+5xaeyXuPWLR9CZDltFiyLOoqk9APdcsIpt9ZpZoNkoMd3E0GseSk6rP3YN71ATW0gO
CyVm6n+prva79myK4dCCYKVC2L9Ir+2G34bJmx7kVBCwt6zWq0fpc81y35l2+ix9kdKuQOCkr5qn
eR8G5IdhePFs5TWCKe8RwGZzLnwQqWKUQW1w73VeigiB1jdH6RitoH70arc7wKTF84gIXhxdqBxV
zewQvCBMxoJjC3ZdADBliZWrIyJXJWF4n333hTVwDMXQtkoQ+DtvCOEhSIPiJhvVQhpqbhHQlUNU
i384mrKBmkZVg90SnAsvkhPDJkxKqOd+rZKMWnELQt3bDl2JQNAvh5xhDWTtYsWBjMlUdjZM20eu
Yx9zDdUYQU6pCqk9ZLnQCpa0lst4cSNcCOGlHE9tWx0ak+LlMJn3Bef/sDwF/aNv6HzeRM9IrjEa
gDfOlH9YYr8YRNaHP5AMEI6+bGsqGACTki3e+kpKnX7swRMIAe1x8FrncRINVbmoANdkx1Itch7D
zHIeLc139u2YOKvFZmqKdqHC6SxNcqqMhcZm1eZ6CEaR1aRTC4LofpnFtlzG66k47uGmOXuh0x8p
zKY4PS3nTzaP3JvM7MhHiqELGxVl++bT2CvNS2I6+0DVZ7AmfXBOQZiuIzk0nWSbdkFzkN6oGr/F
vjiqB53zoeLTK6PgVoH4ng0hohUsXTVavoOWI9rL4RxXoCi10LvKoVaD+FTyT7kRdg/8UqX3Seiz
wDwMU8NWRpWGpazqGjy/HOYOhJ06gttmxcfWLguUFqADOjalk++56RovHDZwJ4dI4F+RDf02hPh/
wBE4rh2kvm/vYk14AtBiITZPUXnn8XFD8a63adXZOPeikT3ZREhRnZ0q9Cs40PEowK1WvZG0EG4y
TOrm2fDa+NOQtF78WuZd+6lUu+9aF+1cp6qeykHVXylLBx5ZNzwpRqHxOoL22ATW4O+lNzLZ76Na
YgDAIHhC+fuc+MCkEhFck0N8pAT8JJ1yflz9mbrshqQlLOMvQa3AcC2ilRJi/xliedWy1E3KV+1Z
NhRfqVb4PFh9+Uwx50wuSYXscvaTdO2mbFdz04QY9Vd82xd7I7SsB93Rv/sZgmTjoKW3oeBOyeMk
7PigEW+daKRjzHP7GIzZh9aufprEhDx3y2ttx+t7fGcHpzicr52kKBXk87K3NO0/2KbM+ndxy7Q4
5vNfKO24MdMgASvtw7gzmVQMi5pTvQl1GINoZK8vOSdZyfE7N1jQ6BBG/kXa7yvIKe/iFtubmBKu
jh3fh++aWuk8ZHDhN1dapsje+1eTm+SGRh7rVr8NlCsua8s4I1SsbcVdBaZuNALWgwurNJ/apNxZ
gltajqE2iQAPA2hcbMNooGH0ZiwmdtIo5yxN7TrxqSwH5QngoPXSN/mfSmENFzki5arv2JtZm57P
zQvCIYcoKcZL3rkaKjlUakx2rKNvmus3aZNNn1uQXLp6sZXDUpnB7lb9fCRny+e/q8OPoKEjKtS0
Dq3AIt+Z3oSGbdJ41KlEwUkRzK8sSuIagFA41wEY9CC8yZ6l82tTaB3syH93oDJG9ti3Pkm7PWcx
NBQiREv/agYOkuQaWeGGkEOMOrc5xUZBltrQ+8Iytp44MPD/TBEmOWdtWpydMX6KTCvbx79M0l7Z
dViu3ndHKtqx8kbfZ0v/m6Bfq0nb75csfe/n6m0Z7AE5uVtt8PJrk0Y9RAtUGpTUmKwiuw+/58A8
KSL6i7/MZwNurE+zVrQbX3PTW1HAJAi5n36Y7Eq72Tyjbey+K9eU7nscPrTzJTSBZ+/qkFIip3HG
zRuj7MrGCACo963hA9cCsw22W58vi3uC4r5bdT5vE7rJ3xZHBD0sGmtoXqpZ8cyvLbdj6EjliEoJ
89wU8xc5ks1QmuJDM9RbvZmKZ2lTI4hg6tnly43JRzSbo9poK32mMEF/ou9nxejWiy3LWnc19YDV
l4XG5A9fQ7v8virlYCfK5OKVXEPacg9uWT8d45208XAUrSs9ag/wjNyKckLiA5ml596zxyu8mddY
jCiTr54nWPh3kKbNGzmUDTn87wDlY7KThKWN5d18TrzlJGlqqbbew2zQr2uIoakTHieQZD7SjGOp
31LQ8WY5Rw+tGEm7HtrmmWeHkxy56myCUtSnau8gubWSxnvTqPrN15EKMzqY5qQtHFTjwZziVZPV
8db2lOohKi1OZ6HmPaSOZjzw/3YBPDvah97mAEXtzfBfU6mtM8hQKObuzVNuRsW3sKJw1YWVCrIj
Rdkmc+VcTBhKTl6jmnuHpMhjTz3kBgoW9ZNVRH9wwlX/5cR7FDWCHfeZeu9QPffYebq9LqoAm911
3qrg2fzStd5Jem0lgfE+nfiIozVqH1SwkMcUiZuNodf2hbL571AqhBRQaEh6C9PSLDYbJvdDoXbU
mxMh7co4lT1c1j+nUbv5f1nun64qbeIVsu/StwFI+VocX7ai6cTJq2woNtrEAH4vi0lGBPqk7Tpd
5Q8qYqVNzpdDCkGfwbtbRzla1qVKJocLZF9QLnXqgJULmeXstepTikWdr1DZe7eGE7apyatDoavR
Qz60VP9ahv1ENgjlKc+HXAkd0hWyGNbX0epehoRPsDI2a2vgjJNd/vnOr/qGalV2Jy/Tt3VlUioj
mFV1w6KRPdHIkFmws3Yiax3N2V+zXk437mjQXI9h/wfFKqeKsspPAeRGe+rL+0MV+TEyNuofFp+x
Q+460O8UTvFxpABp77nztJXDZmz7LUJN+V4O/XmIN6plxEc59HRBfoXQxXniVvkxgMmKciOotypV
Va7oP4NrzqFfq1RX/zBq+Y9hLfKtcuglng8VWf/DK4fZY2lup0D93s+zB/OrraI6lJpgfds8AR09
sIOxNRRL+M9sMqVXr3IkmyzMBJGF/j0ejDzbjs5Rt0n0kzYwKIdRjXtPPKxTGFMNHAJRaCYdJlIO
dy9fNZMSJRGd1pa+LfUB7tlfbq+yjHIjV7wvS2Xtasp9ZdsiFbPu0744WUmGTiBysZsZ/PkfqgUJ
g+59VebB2s5aGJ262s1fjMT4AxHPbF8GATidLiiusnH9sb0M7k0Opqaqus3iNJRAW1s1EktjVw0H
CA0/+nlFMaFX6ytPd5SHVgiGcBoQ3PIUtiVLM97YyyoPzNXgQj4ZtR15A8LkLBho++Pco3TJ8UX8
pdPhqLQt91s7BPzQJSU88T11Gd3Q9nBGFN43aIK+aWVfv5jGlJx4VNK2UDwP3xIej1PD+2aSqeOk
tlTBwuraszm73+U89gH8fFN28jRS8ch5RGfyuxtZd0oydXwxNVv7SkUp2p1ARI5y6yibjK1Q6JT8
TIndpGyiirJPta0QCM8dF6bhcnaupWdv5CbUjYVcWx6sNb9Vb00Sq7ei8b/UUaAd5Ug20hkn/mqg
Nu662A1dNy9dacwVUpVq4320Z2O+2n40rXoVUcEZkrmtp4/uXg4zxfqAqvMaNVY0MQRtjanFIe+a
Hl5kL5nDrFnJbhC4SbNaXKrbsmmpNZDhTHkT+KOL7N/KbG0PNsd5vMSiCcjC5JvaGD47hd3tpQP1
LR/pk6j4ZJs5FYdlHTb8rQfQQ7IbCtqdWIhaiB+cy70RTD738T2o48hNQ+sLQiyBmZao6AY+N43t
Z+igMQovtUKqGD3XWT+0QrunAS7Pr3psHNpM1z+ovf/DC/VdfJoGlOF4TnBX1NIFf8xOsq9j0/wL
hv1jE3ck+SBpYPvoH+3GKR5lIj/Vq3mlBnl4lsNAC8NtpUJN5ibOh2ac0UdK5q+275a7tB1JPnpO
/VnYi0qfvlIyCy0rH2GOd9YVCKlToY7RZ9NNIDP2mtduggUyi/rv0uxmQ7gvjXFlZQebPdoJ5m6Y
mkXP/PtwUsZByBfivnfv4SFwK6TDIc/9NefdOvdoDXmBfLWsGXjOk0MdxL7OneGiBMWA4D1SVtag
3Tq0zE3EfLFJb6KOw0U2RZ2/KmPg7JMmtv2rtEENAoZGL+uVnAHIJCI9LVat8jk5aJz/lIi/ovVN
TVKZDrvkVzEXf0BnXkmvFcVfikbtDnOr6VQ1iBlR2HISVNoRVXq/AmUVGJQ+9sVqv7GNTRKoLXse
aEoeQuqWQ4y9Uif2roTPDLZrXVM3QdD+VZak8pW0QieQuhcqK36KvfN/Rfa9G344pAD83SYYMt45
3Nyh+HVZRkZLlfi7cPzf1/+nZRbbXT7+14zcglmF7y6vJhKvJhLy0DJ6ea1WqD8HZm6sNKWpNuQY
ikcUxvJHR/TAF1DAZN+kRTZziIpcPdjOm1AvbSf2Q4f7lF8rjNWUcRvzu62cKZc2XbV/mMhlSZOZ
9SGKF5ZJGjkK490cW4G30vhdvZbusNXkUM7LyrTgOFM1d2pA2Thlfn13iUCELq9MXp16X4cb/tzv
F4fXdv25Iel4fxmmKkTAlA1Czs5TRtqp80iU6lblPqWNZ17BvZykTxWmYnAg6jAmno7EUDrashu2
teZ5Gz3mOXzNDs5fNfiFGrRzj+GPerMh77nIVbgrdE+o2Sx+sH/tEVaXq+MmBzfqrIfWKlJ+XzOO
QLVGBaIDs8FDPJvWg+y5QW0cg7Z9ucfJKcGQ/iv38/mQ8c8g8c0Mh6/EoW2MaGWLVWXcspTAhU5O
WZzul9TgyoioytoM4rRx6LuAEryyPMghWucIAVuUIsmhm0H1UXcvCAa4Z/QlnHvzbigd0tZ7cbQr
pzCGeRDsnxEP6Qp9m/oJjbn6KYo58zJLnYqvYap5m2moM3lrk8H8CrabdICtQw5lnJzbxjx7mCSY
73Pfrdc0YbsvG2qxNVTPz2bR/2i8zjkPPDRQAg/TEsVUPx1CsrxCCAE6TituinoHdzmcE9AMVloV
bOQKb7pyWRktPT4MInzRkEaaVcSjEN9EErPM0IRvY+9CyTRJtsFCLb0cMnVzH1OF6l7uUZMXwGBh
h3+88VhyUiHmw3rO9ps6QR7DU55XzNpXzjNVhTxf0VhJqSDDzKkfhD66dkrGMrpE1LnCPm+c4izd
BeQ4D7FDWdVcVtaJM1v7EJjDs2IMVFnDirwy5r7dsYGaviZkEag/nT7rAZwIfELaXZ32d3tu1/Pd
PmT6G7uMn4GT3OPNtFOuqCpCyTJCnzRU1UMt1HXThO1xW07RaRbau4ODtICGgN6uEWK7BhuXA9+o
cCO9AdSsF99O+IESc6t8sh9VJTp0IhbpA/fkBv5HKEznp8bujVVTw9oDF9wKxm7jm6F1yGMEfQSd
uUmJq97oqzT2koc+KtMXFJduFWziX4BZ5Ts7aBQI1rzyi0clM/mjkmI/NNo58Ec1MbtSollfoa5G
QKhCBGhw67spsEMIijjJr69arZBLy4Bny2AZIx1yKJvSoY7dD1DkCULB+bIEyp4iKJ2L4c9leWmW
iyy2IYy+ds6XdCzmXW00gbarZpuiRYXt2gYh0mrNfbThMUq4rDipLmNncBfPvDjdkUDKVv/PLLBU
8cnwjM19EbnePchM+k+aYtSH2Iijh6WxC1DUw7ReLNAjRQ/wWKKVMEfWKynJ4ChtS4jsNaU7r31N
UzaLQ5tcppE1DfZWn1F3KC52N8puUYPsgL1pY6Tm21dhOKTiurL75tbJcAr8qT95qvOjkTY5lI5l
+CYkrpR09Wb8axll9s21j6zWWnqXyb9dyxEXVtoyPPwPYefVJDeOtem/MtHXy1h688XOXqR3lZll
VaUbhkqG3pOg+fX7ENmtkno7Zm4o4gBgltKQwDmvwbN5j7THtI0GJ1zUs4RWi7I/UgBuuSoVzzjm
oYf0lpTaShCNukuo7yxHKyLZ69ejisslc9SCD2Wc9KMcgvxAhLISBkxBUFq7IXUcVo+18tb32h7m
HGrcajhQ/Jq1y+d4NVXfjQSljigO9XPZmocm7Da9Ig5xYxXvYeY2PCUN5TmKzWo1NEp/tVUr2jpo
axxdrCeWXTqWWNvpiN+37ZesceJno1ScawGROEfu7dmnHvNUBAfZJQ9IPwBpVht8AxnNuuK+acwF
nrtfK7yCnxJD5/lpKEvZsjAzenIGfmRu0q1G1torx1jYSpQ8BmEnHpMhi1du5rfbNLPFo1oU8R13
wBfZKQ9D4H92WS2eZAs5DmfbmHA3Y5W00JKLufPFPCf882JTk3ZbEsF3Y9dS8JsK1jCziI9AIRvM
ydxE+WTttPq2SlEDiiKl5yH8lxOPNMbR0gZhZwt86UdH1ZRfsHlxkFgmC6BkIVWmIblKpBUow0vV
ZslVgrDmvmZuyb4gji+NmqqLsWXV4VhtSbkwURdg9csHpzCLB9bSkCXyKd/KpuwwCnjCceycZaix
RH3SW+fpNn6eFCizXWrApicdRZwue7N9j72gO8ohVDLcSzvZy48JmtouVW6Sp0YzF4nDIjgpI2Eh
FZz6ey9TLnEdKGyWAH6esSwT56xvqP+rKaQVHynPreHAWcCjqN76vmbwJvrNsrJCSmTzwzTVE7SN
Y2x/5pY8yM5iHvEx7D/HRoEL39BA7k2UdWG7qBOyp3aRG1mPceYehyGsLniUVEtcWrOv/31ExjWG
36/RaRWeJEYR7KokbR+bUXn1+RtPxdyq8y7cTf2gLRXFbB6NYmgfk/RVN9PkQUYsPEZwMrT6jeyL
Rs85mwM6SUHT3qexDqy5Ms/sTXHmzoR473lkh5YSv7aOZ2waz4j2RaLa546bgd27/rHmMVdD1+V0
mDxl7ZYAIHF9d5HDnDBbmlr9eUR66dbUha0/d8J3fml+9MrB/zQ3J/e3Q/M2m/T2JA+eivIBD90C
Kce/YvJM7VC8IBXsUwXJZ4DnmGGrq6IsuboFuxlNGnfOLrON6TCVqGNLUfYOBySeSc6T0CZlN4oO
qH6uR29qZSwR/QzfAU4CB4vcZ92JsUgsweAkAmFXIzpbvaKfExRkIDfxMzllQbm+ddpx6+ztQP0U
Qmmg1OO/FA23CM+euq3AwGZVeJPxVIVmc6T8IRayqSMOfo2aBJOeWumWhvFJ08vuUfbVCCwkShWe
ZUsrx3LpnqeIW/kVDRz3OCZKsgQAgL3IaI93opqMJXZL4btjOBtWStYn0ZaoiugoZNmjEr6UsyHY
PEDOTGZjknpA0UnOZGkdvU+VtclHx/rU9325Fck6DJD+nkAM19+iCp/DsdWUF1v077VVJxfZUvWX
pmvVZyB13T3Ftbs0LXD+7nwqmXoaLGVTz/tsCxTYXoPTe83gx++r2s4nUPbKtCtBXespqSF1Pljh
gObUz7MhQymDzUC/kR3yoJWpfRvnIPhxRDRs+TE/bSiiYH/UNShA+OHGyXHRGtyOnXE9JmevU3Xu
mKn2gFJzv0zKxuVNn4JF49QmclzGsCzdoDjaXVW5t9PML4uj5lqkoJ0SRUbla2egzk3CrcBqaAAG
PvKUKoweW5yu7R91f/YMz8z4a+r7S1KP3Y8sFlcTMaq3aeQHYxpVeW29pNyJ3iZHqGX62YgrdRVq
FOzR7P4iJ43uvkSF6Ltj9dkiVPP6ORcYrdeOLxZ1gAM49UGBoii/uWY0612b2N0TOYnZawxsu+yt
izCgyGN+lZ1OEXiPvDGySx6wO3/Bv9u7ky3Dbtyl4fYgzuZLI138j9eSnZUyub9fK8LwxDQ0786c
J8trxfpTkGbmSqbdhNWluBtF7Z/5ul/aYlDcZdahONTMa+tWR/tjQg9mh1aE9ZRqsbOpRJ6s23mt
LeIa6VuFO7CYm+pgTGey1tR9aSlaqT8Oyb2cKC/mWOUeB4+eZx79GARVsLUy7yivpRrDP79S8FwG
EY8eI/Bvh0BvLaCjYRJtOtF0C9njierPbtm8jVGzRtuD89h/TI5LdhYB+kELbTS4jdZg3I66jbcZ
MFZqgSn31znkz7LnaqiNEbZMnN5GZxHgWkWLDxMSeaqrvVlqCMy47fxNHxTjZ2NCe+qvcFehtCvD
qvOP4d9Gy4vkc07vt9EyHMbxN69A23hQXbFj52RtE9Ton8wx+CrsevyKSMiDggDRi6nHFuQqS4W5
WbP96aZpIUcgs7jphQeb0w9LAO3dJyPWhqVBBf6O1STKq6rSFney3YEb72ddKK//ytIa267C/JEH
5RlfGfet12vcjiqy2g751G2Nzs7BaTrlJISnr6eib54QNu/RlWuGr0VtzDce8weJoS2qw4su96Yn
AbAFfRIVjNf8rlk1cI9/iOOhdteapfoUuGjB9pb15/gIo6iP8R/xebyYx/sO4+X15Rv6+/iP1w24
zt/Gy7/n9/H/cH3599fz3++MxXqggPJkeNb30Oj6rx0q0FOS4g/jLmDSRQj+W/mOlIH+Ff/0b0Ns
OgdEbgULTsvaoR4Ub3zXHz+j14YUW618cnQ0j6s5jnnx+BlFnqX5M55DtLvF5/GTa4od2ZN2kWG4
cmzMpK4XaabYx6o3HAw8hL6SPfIgOz6a8qxuDKb8rbuIu0MXDsPuIz5qvUWmLFQfsXVGlylL9LdS
NM8uVdUf6O1mioPeWDf1uwGPmuWADMsmLb0aaT8O+GnVJ9mUZ/Kg9JTLA7NtUELhkaRA0Sqn9k4e
ktJr76L5IJu+NVhLJF7a1UesNjvy2LIdKFO8McxgWsh5corsGEtUZeF01sj7O+qbmAys3urguXCt
6CR6R7vFxxiJkyG1sdNUcSRhb2CeRY/8S5Jmh8rpcFFPQXNtvRzjbrTblROJXnhzDlTkyZj17/Lp
cYjY3ngF2y1nfMQdZHp08S6AUiowX5xj0G5GjF1ZcEQ2ND9bv0JuGx/bwUMCF1gGysdeXS2DwYVR
kOpn2WtHM88KlNhaM8LpsUOIa94Ns5hsl4ZqeK9xOH7S0CX8kSZXByXDYGHb4COmmSeIrP66S1m3
6AWwA6F2n3UYbv0W57nwjATUvMU0eqx8UeIadqoTggzQEHZTq/IgWwOpkYs8qy6NqIbbucIzdmXp
Ke/ZABAIDj+soSyAel7BTLyr83IotrUYWTIjqLekODncWdC2crSgUPoxxLvfFMuhHE30bktlHahZ
dEi0fnporBjJWYTldoNqeWu3DZuNO+AYqynB8NIms+Bjm4d7Pe6Gl9GNtQUbwBwfBnqnKuGJggGe
mUUDLiUVT4yfB0wg/2yyP4oPilehR48W0BkalHhunG7JWoSqSaxx20gCPHHmJjx7RO9EvooHg/+S
4czqmgVYYlLwa7ts9NdSmT3Em8S7UHCrjyboEryhFAFfMgw3XLxdVC3siNx19Xt5YHF/MVQNKcMA
7bJbHNkBUymvDcjt+yKFmBLpE7Lbf00xo6onbxi+foQmRDp3qkFC++My1EkxtuHJeJvaIEy5TKcu
X2k+Rsg1YJy7ZNKNT0jxV4HafiosPTi7iHkuZFhNdBw0TPtVQ9WSer+7wYId3FRCQnGl6DNcWc33
dVJ7yqqLa/ZIRW5uJqFlFzcJ8tshw+oE22QksG2gKOcCZOVWNfBhs5puvGSBsGHfaM5nJJo3pRkU
34u+fS1qbXgxHbVfK3rcnHB4609FW1SrXu/aJ1Fl/ooSebRrtGh6Ib8AjCaoIV/02vgSut1nBawJ
NEFaamCxvsn6RzNvzScV7BQf7/SS48xzDSfvQQ6q5q8MnAdt4UQoLet5t1XUIdlUJvp9cF+GZ0N4
J4Xn7hfbRQfTGADnRBGuk1Ay0aUb+vZLNUKhK5zUvR9QFjv2GjiAEaT2l4rkm+E55SeU99Nd4ATR
tmmt9m0uGckBuPSigTvm4lALXX/Uo+qlI++6DcgF7OpZ+LX1NO1pRhxtktqJDpj+QoJEzGqJ2Zf+
Pig/Kl0ZvwEo5e4HX/wh9JxoZ5SRsXMbX71vA7S9ER6bvoEfQkBL+VoHbgruptGvgYNtdSMcLGeB
OuRFEx+9WUFaHvxxUk9gf7LNOEMrPmK3MxeRabflC3XrseaBocZb7BgmQefndXhvbIxQsVerynw4
BJNDavHvp7ItD7ppDgcVGsn/P0htFZWyc9APByuuuAoAxhCMEFIJKiAzI9LEOagj676sB3GNvS+x
aWCrnmZhfgpG/0H2OV5r3YelUHd1Dia1h1IQLxMrNNeisDVqWHM7QGV2ya25QPaN4Z6JxmPpbrMK
lb+x1LXdVFOShszusA7WqPg0E/hvDCxFd22aCNi/2p9lC8Hb7lraLhnmPNHXMiYPs54CXgXaGSMT
LiVjra+/ZprSHm4jrFc9Cw5kKCa0RAXcrQKsBd4xM/6x0p17qvfxJVU9TGZC9z4zKuc+z6z2gKd2
tJDNwBn0C26KpPCEO31ptP4w6CBdFC+Zdq1imhsWHeobAETkT5V9Myj3ZJ7E/eBUycG1dG8R+MEP
s0zmJd/sYW092hVrk5a62WJAQflZT+J01fhVw+unGAGAErxzGhYsjgNlXc1q99iFakPFthAXf7Yr
QCJ2fOw6UIKjqWSvQYBts+MgVGfbqAvA874v/SZ5x8UvWIjMxNijR1ItcRsdM4gYaIYjsifkYvHC
6mLnviPxtx4H4IfQxrVNWzWwMQAe7OxcN46CRe8+ELyNrjrfI1S73ZlTn9xB/+ZWZA/JBatFHovs
Au7H2cykCsrpEXszlfQIhmyD41porwzaK/4JCYxDftQOQrZt6FTfTHXcl/kswu9bMIa7CYuDLBwX
ttCc58nGHjfqajbVQQ1DWk9WXhPUryCQcIYwCsSHDad+LdMFe6HgdVTt4oSUSLqUo1IHzreRutiO
zJOQfFm5aY4sqt6Is9X4Nb9pu8YKtVJe3NCDFOmRnSh08WgFylIdT6F1FmkZ4Vkz5AcdC6WvRpl/
s1QrflM14ItR7OIrq9nUXdN0AihrI3WRBfVZ2vXoiPY7tluVxkLtG3FxZxqZZNJKxi1YTIEcvnhw
ZzquDPVJgDpLKvSD56bl4wR38YDJtFhUdSJ2A5i4DfZI6iVpowj9Cu0sWyBlAabMB5QL222CPjFP
yMCM15XR6wulzOwH5Fj0xTjY/mfRVRdcINxgwaPWngVtedW7KE9gjlR5tMmNgidlbyQK4KgUT1c9
diBmtM4daSpjWgUQrlgndqdbsxK+vmktBJlcytJ8DHG8cRNNVQ9q0uCzhczoItX96k4esrl4U/PO
D7dgku9QrzFPslPNTNRHyJGtKwszj9QFFdKaQXxOjWxjK0jfj+DA+BkX5jUWnnENC1GdIRii6vpX
qJnPWhQm/WF0jh/xIVHMpd2IcqNFSYBONIadu9vluCOC3Rmt26XkhbEc7U5N3f/Qmglt/SEsvmfn
pnfb70pidQvTrcZHt548/qdmf2Bn6636tnhnBWDjokEJWah5SCUMip1sfnTcmhSvEq/J7/4WH8xO
XcXoaq/ksI9DUZDCMPOrjJhuVrqrYdS6pW56+XrwD6oeiAd5CF3eWl8X6l42USrXUPxFiWdoxIPC
t/ABmct8G7gu7vLzLBlDTRP2uhZ7BzmubyG+JJO/uU2YhxV6mG+ayR9XclZfm+KhrtUXLEmLkwwN
Ll6zoonPchLYvQK3kXBXUqE4az2JuFHDudKoe5KxyPJz99TflCALNqZtBAfSytqDNiHvKkcMTvNO
dkt9bFS33tdW02/8Fq9gtYj3TVFaBiYvun+uWvj+nWedUCVBwhUvgZVlziJVWBOukIGt9+Qt3Veb
h0tUOuZLGGnxqQeDtix92301woZboVrH7LIL68XysT/J3HDZFiDmNc1N9k1maCfwadE2juP+UrRt
uUZtVH0gW28vzaaJX6oq0tCXydClt8fPCoYQXxsR78vEMHi2ueM28icfXgmHLuTm7OWjzu6GbLzt
I6yfjm++lbrLdvKmY5UI5zlK7XVYTsTRX9lqE7qpVm4Mb7lOVlog6+qTicCF3KAEMk8fC2BhYTmU
l66c6ns/7L/I6aWr26vMQpZdp3qdRNkdyWZj73lAzbtyEGfDcfJ1iNvuk1VpFhTWPPrS2LhHyy1P
3e8j0ds/EDl4tuykeIuKolqqjaY/5MMYbOQVe7Yetys66LaelazHfGqwi6dqGCyg/Vr0xQrFnZ7o
bKK4Yg6q4ptGxWv8OnvPGHrovtmRwefR28bJyELzMeyBYfSp89YbQFkU1Af2JirSj2qQsotEoGAq
1RxDr/yGogtyszty5+iWEkUHqrVbjvm771YRBlS+u6y1Wt8FHs1epIgl9T2uyeRrwFC35jZSsAiX
vUPCDi0Ekr2UvUYFqd2BWoi3n3VUPN1doVkcvKfhmoe/9l51WotpV6aerKhJL6Ni5jNVbXiaEWZl
oe/rxh6f2euXh0CPw7UElv0ej+a4BKL9Hi9ZL/xTXI5XhrKmIplZOzWNg03maSEW9Eb8HApD2XYJ
+geOHyfPva6UB1vH/FL2FlqqsO8YeSLNvZ6n46Y+pHeTNhdx2uZdwj1MRaSHvkem4AP9IWPUOynH
/0R/KIOZHmRMAkRkR2NRF2gAhzoGQsceDm137mRQRlZi/a1yubM3uo3lSfnW4nj9Us8C+iQBUTib
h6bfrWTTFaAaZabAHDvzLM/0+QxB/8ugTOlBhj7iRW632/7nLNlBQfzPqX5r/TJLD6dv9dSYO13T
4kuXJc6qgO6zskpU1mVMHgKoDTu99HC1gsRzaWrRscCF+wfPy1yKKRH8D39OwR1s61Wde7yNk9fy
fUiT7Uxc+SWoqL69cibwDp3VRMpKmEW9qxG6XaReE2K4Ob9CwivIa8vr3GbPr2CWwlllvkbeyei8
e3vSYNppQ/3NM76XRTy8W2VuLHkbsgulZesQYhC20bHbvYRaYuGR1jhrJfPYWWoif7FVATun0rvd
MDdzq0Z6OXHrg+xFzEEAZQr706hG+YvVZZ+9uLfPcLrzFzNmK8+v6tCGfG3UlFdtJrV8A8OHvFFo
xudY8bJHmEMXGbfcogChAWl4wlHpzenL1ejZ+Qu27+ax7KM/p/sZEmMRKupnw07/cXoAqOXNnorb
dETYzWPgePrSyQzQGEbkLxOPbE9ijOwF3C7+1HSvHqJGz23dKNcgpZCeufGnzgjdAymeFk+bMvk0
sGvdqE4DWorPZOEpdrPVRx+HOaMOz0OLO/uAPvSuGbFIUoJRrNqwtF6myP5RprhTVOk91GSW2DMJ
A77GIraLs2uYw0k67Uo/3jnE9x07Dusvi96fobrCs7DPYh8Ia93t67R6iFGnVrdwAtpfmnjHdHus
oh6qTi3OYVLDMPS9bGWYJgqI8yHLus8pcin7UVQYB45tnF00FMeXseN0G9mU49S5Ixt1ioi1kd8u
UA/1yjNSUHjCGJ8GnyxCbDSvOBBWVMhHawUaaU4oILiNJnd6N/BQe7HadJFYSftqGrZ68AdXWcpZ
QaB3y8zCJlr2qq8j8n6vJFqiU5bipAbHu2X1HmersfHLQxOp9oq0ZrgRKU9wNAaEDY+RHZhj3k4L
hLobALkn8ENkSQTV/yRssr0xy+SsWHu7i7aveb6jUbYk+xg/u20CMguv1O9ZA1LPt7/FwBBIGzvT
o5FjQzsMZnA0LfhsSEVEa8WBc2/VBX5FE+lmqunoI1rvPXdhSoMB0pbYJmwHv3T2cLftcxN51cob
U/211q2LfCEzCncJXEis4XiQluoE1KDw44s8s5vqm6KEDoXA3+JV3XoY2OMunpH63A0KG06hWuIk
7KY/ybMuj/88c3pLOaoRUHEGfIT/NhR39P7W24lZV8UuSUwmlM2SLsx2HlZWt7JZzwd0V+nxq+ws
Z7hIES3G1E2fZPHLUcwvLJXyO9mFf0C+0vG32MpOliDp7VpV5CmHbKCcHCZ6cMXEzlph1AS0KYLN
LmP+fEbefa2oOuViXApv8crXm52geruQIz4mpBHSUp4zVKA0/7pIlPGnuBEiP/PLyLiclQjXXHkJ
duSy45er84LmJYrV8p6tRPfc5O5dNAqQIHPL1bJnRY28s2w5TfHNz2ZNjjETzw6O7nhNltPJmpsl
eOZFZbo90AlmqojWLPXAE4eumcRzIsJxmeGTt5dzyXhjLRmb007OHVRu2GMfmtvb36ChMOILXBPk
XJci16Yz1HQje/vEt4A+zv56FRacdWZjoSj68sW3492k6s5n21TsVQr4AfJQWD7BH7ze4qhyrBL2
8yd1yNsH19S/yLi8TjQ2qHN67XS1c7jXop3cz0Nnatxt2/oSRol3tnXLJg2hoSHYZsOqGbCVrNyw
v8LC7K/KTM+veUxOqgfk7Gfc0q1wReHSYoXGCNkRWBpmFTkKLHMoKFXFQ9h1vOSYlRxlLDOTeMEd
01pV+zYG/K2xil9Xnj7uEwqbT30x3bd1j09QSy5wdBrxZDuQEXEIOPVz6xYKUTOp0ZyVrRi+Gl7m
aX+UzdGP83WQhuPGT8Agul1nb3LJ3FFDv1uU8ynm8RuzFuG8hCHWzeweDVxvuWrjEBDOjMPVpmSb
edMhLx3lreWWamWsyNla7xAZ5dsFIvKtzbwdJmrFMw+J5ohC7OywSxyNoK8jrjeq9mj1eRGuxmtY
VdoxYpl9NODJuB0Zcp2b9sLqh/ohV3JvF47xsB3idHzK9OErqX/7a2xzH0Ev4VNRmunGBXlxIJke
XZHARU7GTuyvbv5gq0P33upY/Dq+nZ49DVBA04B6VZzMPKKN0Cx81j3c5mjKg5/05nFOzAD3n4O/
nHoyanRVtqE+jObj3N9aWrL05q0my/slhgT+ify16a56R41WkaI4qy5rnTMO3h17nphfS1hWO2EY
DvgaOgKrATAqrAGSIjfrnQxS0XJv3VYYQjbxbLEYUOpadRp6J6phTw9451rb2VgKC6+xzbgbD98x
d6mxaYinh8Bjw4nIylm25ASqh+pqmLeqqlJ2GQvbblmlTX2VQ3yeYfup0OyFgRrwgzUfAh3xjSBP
vL1sGiJIz6G6g/F8hXJPWr9+sVBfCBYQ5x9U/uS3MEgS7JKi4lGFu7JWMywGSlRZ9o4/hXt2S8E5
9SL8kMi9PIZBpSz44befRZX+eUWdGshfV2zQzdp6U66usQrVd6aWoGlR1/4rQszfa9uoryFMAuwe
vRcZHg2V9Eo2eVt3HlU6xtbSI+2J3faE6btu8VkTF+jjrgaw3AecqZrXPFvJf6P01A+2wZYXOp1T
lHCx0+HXJu6WyoIilL3Mxgmjpd6sT7EC4XQzzqditgKSh0arHLxDGFMigNIuZPBjjIFy79YqM3UZ
5aQdpTOwpo+7vKVQFfObXFhgNJ9HJ9WpA03wgIMiWPd167609vwNKj5hLOadgz76cWsB2tw1rPZW
odkVn8Yqa7m1+vk+8JVo5fq+2CgVuGvdw6krEzyp/F5s+coWrzmiJ92cuDWhwKySMsH+EyHaeytw
kgXWZtOXDiQpT7AsvdeTJKV8GsBW/CnVKM+k4OJNlfHWw0abVa6/+Rgn4j5bRnZmLHO8+fou76/j
fEgrlzx6UH7vMjRAZEvGjSCCRVqNrEXRX74N89K6upTWqxz1EW5HFjiWXmS7j46qJIEVOwAY5dXk
6zWq0MC7GnnypeyDtcmt4Zw2Az5X3Rg95GB5lroNCnWsATD0YVF91rT2BdPL6HtuUA3VO+66nrbN
O61kC2gGB91tMJVSrO/GGBqvXjWGZHCy4Unvk2GVl5V5FUjAbPQmbu46HUaJ3pszobMXqw+8vAiH
bumWHhQ9CmZUWPqwuZPdDXxQnGH67w0bxG1FOhgpniLBJq64nzobHx0NGFeulOTeEx3zN4wm+bSj
9tCBx3uFmSeHx+RZ9olowmXd9MWOuxSyi01srsL5hisPbRuX4a2dWHVeL4wGJvkf//rf//f/fB3+
J/heXEmlBEX+r7zLrkWUt82//7DdP/5V3sL7b//+w3Q0VpvUhz1D9XTH0kyV/q9fHiJAh//+Q/tf
Livj3sfR9j3VWN0MOfcnebBcpBV1pdkHRT3cKZZh9iut0IY7rYjPjZe3+4+xMq6W+jNfVHL3rs/n
YlUqxLPBecITJd1RQE5Xstlpln6sMd/hLacXZIJ/Mfz4JFt94ztP0N7BG916DVaWSF5eZEehD1Cr
qgJdMxehLlOk6641ytfAjdy9O6XtSjbRGsyXtZvFp8Esy9duBaI6e00MikHppKVLOUhNhFh5pEL3
Zh49525+ntqhvmqmX+68oBALzSigj8tgXrnQ1UL/JFukVOtrrSnjOm+8ZOVWWX0tHPHlP38u8n3/
++fiIvPpuqamu46j//65jCVqKKRm2/cW5RwwdcV9OdbivleKZ2kKb+RgivLJsjfSYj4W6oscxW4i
ZTPNjiDQ8u/lzJmRB0toHZ4+yXegefU9HznxOOkOP0dZc6bkZ0gNbBNVXrVblkE8vKToVkw+5QLZ
AhsMGSV6Cdu0e8gnFzIvYwLFb86xZZIVuf6XN8P4+5fUMHRVMz1NNUwNHp75+5sx1H7WBr1jfRl8
f23MatjafGD/1LF448xCosgHYfBXsHKHcFVT5PglJkd31PiPSaGYcMbn2bItz8IBcWB1ykghTgYC
UW23IYeRshCwk3MdpuntIIY8RvVcBiDHqipyCoyS7aD2wIYH4ijnyPhtCIXgZ1RJAnQRGk1dFFYO
K8HArvQ/v0+28/f3ib2aq+ue4Wq65hrq/GP/5cesAw6dBFvq96lu2o1mdtnGZA29J92bPsd9cXHN
WP2SuxmFqM6KyPuH8SX0UmUhO0rXfEaD2H+Elh0fROaN62SosCOs20dMWrH2nNLwQbRxur81w7nE
IussKonrbafEGPSEaQdX9WePrMWM6N4nPZZuH5UZeaYrhnP3MVfO+rjoL4OZL19XjviI+wOwXyQW
uS8AeTmW+RgcHRj5xa0dGth98m5tZa89D/kYh5BgeJvhyRkf3Wmc5fayN/Tgv9xtdX2+nf7+s/YM
RzMs3ZmTDK5h//4JNarWoPsOCV4oUbXpM9XDZQmdJNeDeEo6hv07FnLn2K/FqWw9xAxE0b46jR4d
jVTk95EV5/daiktq2nvmXsZuBwFDJghLjFvncTKGCHBGjkd0W9nsRju/70vdJdmctptRvrjvlxS/
i0qsoc74yIVA505MI28XQ62gX20knFYwD0glu80ycbTy5KUlfKFfTluEmXfx5F99tYEVEOe8431q
7biH2adpqJLt0BvRpYhTfQ28tr+PuXOsMKxMngJBKo9shv+ilD1UvGFS3tIwfFdUQPqK7p7Q5Z6e
4Kw91KbW7iYAZKSDu+SqkxO+yjM4Rd+4AAqWP0NFixhk3GYvpjcN7m1CWQUwWDPwsx/zWwH90idd
GSnctYpZGG+yiyr5QvoJAreDGFWgVs7StHr8kHULevR8ljgTkvbytJki7xaUTQD55qH9YSXUyIMl
mPZkTpuma68NgXrLQ5DsTHdU9hSBE5S+lcZYam6IVQJiAyesAvxTqrTiSF4eoQBaMm4HNXuNX04B
f69RrZ8OH2MKj8XtSrZt3X6PzaDZ+kW7j9QyfA7VrlxZ1ChOxWS6Z486+tKYiwJdNhtvptYrj+Ji
Q5XV3GNcTh3Z76jr1vZ4ozNIBsPgB1gZulBeZ8LDKDzy0Q2wLNkJSDm+9DW6CJY/lUuzzsbFqMbY
hM2DjdajHJ1Hnx3DaU+T16tnUKV/HvIcox5yAs6W/fykLxqRqedYA76IvP1GjrO17+rYhhenTdy7
McfCfvDt8LPXw45JRottmWisqzOgd+cVRvS5FgUELd9NwRGZyiPluLMpfP+Z3JVYePGBWtp4Vvxa
DdYCj03Kv8DtvKq8GAr8CqR7sRjPpuooYzmYVzRBtfJCRue5L9HYqNmpB2u2wiTAwMDuRsScg3Vp
sbhVcvAjcp6cIs+8MIZwlPK/+bjW5CKcn/JjWadhyhsbg8Fbm5Mfrhy2FWut1VnhoK5/hg1SHC2/
ti+No9uXMQZ1+J+fHHI58dt9ybAdw3Mt2/U03XTlMvGXJ4dVxbgbK3b5RTHjfOmQFdoWVYm3KECm
N2GhYIeu3Uvhut2RfDL6BXPcjVFKVEtruqST4l8D6/9xdl5LcirZGn4iIiDxt+V9tW+1bghZvPc8
/fnI0kxvtSa0I44uiHRQraJIMtf6jfG9L6wRn1r2Lywn6oMpBvU1KouFbA88PdwRDS02sqplWISC
4HgiaqefjGCobpcttYIFeaOml8kM0k0itB7jhSTcCMd3mFNi+7VH3iieQbEf2lN/aRRt/tkfY2fd
Ywy0T9BdfA3V/AYwjtAqvbXjZt6+JsSTJdD3w/iMdgkYdkMlQsfhGFZO/jjnJVdFFhobWVXGJr/C
St3FxLsKhJcFDO+gy/dRmxePGGSTYWnqH+OoaOu/3y3nj/c87xCbRJjJ/TIFaYzf3yJVWesOWczg
Sxe0OEFr+etk1d59lJb2pc+rftGYbf82tAH4Ad+1YCs72jMaORsssfs3sxuSrdOKcGsaabOuA5Au
OviSozYfHDJrR1mVJdkWmIJcjW0fIhFnd7zHkXRRWXCVeCHfIRaIXezAQ9OXanHytLE/FZhlPDej
eQ2qaLoiSpQ/u8L8Qb6jOctaMAcpmyKoj7KatmG/rFy731fzmaXPVs2fdHsre0Nw42s9reqN74r0
EMyQMzCQ7amb+UTWrB3fLpu6r0+g9oBayhbZ9z6q7AUy4g67haxGaaqN+u9MZtac30uFRX6M2OYD
83Oxi6OaYEqiEsKIVYbqcTcPrRt/Z3uQM2t3tM82Um7TwjRy+5xXxqXKzXFfzh2yV7ZrjWX/y42X
N/afj6kgRmlqqq2rBps17eMCr0eKuutdX/88Cr9a5VYBotZU+tsh5gePGon7kleRtWFLEZ2t0rHu
0wnhXRuBRVkjD55czc4ADsoWeDaV6ta5Z4SLrAZXM/ZImckDWlHZxbGZ0/zGUFhk4TnuoDpFqGW4
dCz19n//URsfF/nC1FV+zroKE1bXde3D0ig2zNLRtUj7bGveaw2p+dwwy/zjMPSo88F31FigTPYi
RVz6DGqkXxmZ596Vqcg3Mdt7jJTQIDWz3DuUTmgdVCA0uy6ZprPXDdWmwJr5DvpZv+j1sTkWoUYs
3ijqHaBrUELJtHa81Nsb4PcOslSoUXcrZf8t/a/e97b3cSTW4n+Zqv94+IXpWsLRDEc33Xnz/mEz
xMJkYs8+Vp+jNP2RZVfC8955iCLrEs5YHonPMUUar1A8MlfvbbIUt444aRhs3U4o0ahZyGI0zSBi
vRw38gJysOxAyWaOfnjHkaT1+Avq3aEwUAZjgNaK059v8G9ZVId6lmoak3VPDBTcAYRRAaAHbpio
r7bUMZnb7LDVzrchoL5uVX0e4qO5skBrdkQGts7uqjp9Eo5pHKTZEE7E2Z2vms3OREQXAhZVeZBj
8zS+jU3B+zsLswzana8Mmz4SNXRfp9UW7VCeQco7nwM1wZ7eAYxHhMRmE2t+Mhrf/Wz1drOEuYC6
iNY7d1WCGKuYOxAbIhycB9kVZI1/LSYP0c25IxtZuzTeiBm4GeTndlDn8BAd0VS8GgAi//6Y2PI5
+G0OsNgNuwBbbdsBhKh/jAwgWZloaNl+tgaQ42UdEvzCXWAdKb39UhpevzLr2toFc1XpwXCrepOd
ZS+vbtx7iQqPhWk+ZSydZPNogZ3i5fYVNVD7pdXAfzi5oS5lpyuwYfF4VDjMvU5+H/T9E+5E5cUs
Tfts+qFYtigrfwXmDqNKHz9NdQHqD9eUfRb6xVOlVK9yQKdk9cJqx+Yeucf4GPhTsk68QfnShAs5
IBeZuyrcYDx6RebiE+/x6p8vjZ/eE+tb64lVjL4bdAU3Mkm8dFKLsJ/fc3+ROdqqWlTfj/MB+s+v
tiozqnt5QCrln21y8Pu5StTVt3HvbSJCKYk1xW/X+nj90gYVxDZJkD1/tG31EsAJeUt07IXicsj2
ea3Yn/oI3fjafusaOHRJp1aoNXnWm11iBw5lkYVpB64EgxFEzmiHXgk1oc6suy4b0LxOoIa6brnv
ChJ/CIUkPCa6j100dP8I+lw19kcWHn3w4ubNoyPAvoi8fnEhCJwno3EegbPp695F3C3Ejfhx9KsO
mzt8jyKkK5YsXECYD+1Vjh0mHLySSvFgrTLW10iGVfmULGTv7ZA3S8ONpvuEDdHJHDR9K/4rlCL1
Tj7In7yLrGCkPW2xYr57b5InfDj/Q/XD5VoYfavSFNZCnitlVt6vl2I5dlALLI1yu1l3fa7fmYXW
kODgY/W5NMxtslctXHEr/X1cjmb4xlXJsXkzxt2ScHdZ9HPvWW8t49ZBbFo7uRIhL3udebQsFYMP
OIVxMTmiSYcEMbEWA0WtRvfykHsNYgZemC5nNM2trTGNaW9nM1x4HtfOB7Vp4bfE4vp+amS3ykVM
7bKPRrFG3ejZcNzx3laneqn1Xb2VVXkYMq1d9J2T7rummO5lm5YCD1YgPcmabC9Gd587xXh+b2rN
CP38NrrLdLO5M7MfnkaquE5wNCLUOn7C1usH+Ub/zlU042HQgksz2sMns7R00DSoN+GQ8s9RfcxM
A7XyMqYFuHwYg8to1NNymfgXD2mzB1dVhsfaj9hFkzLc+t00PIpy1E8z/9Bxu6wkPokHFDgXkIKM
7XLFgYzCy0mLHwXvCHT5x3u2gcWjOqTt2tJ6sZbV0Y3D+2wsl7J2GzGW2tLwhbKFsUzozGePjLCX
XW10z9CPoehY/fXZDptIe2caVl/vZYc8JD2wz41r6rOWVV8t5GjZ09jqOUiK8kFzEc8uG7M/x7aj
XbwWQBIg0vJrggBZiqzja56m2TZDT3FnqnnxjPXXvRzwORS+fQjsWglRo4PX4TbGeXCcgZjKOFyh
wKYXyACL2wiNlcxRiY3T+wg5zC8yXNSsBmSyoTosliuH3XGANflgDvN3llRHzUdEPkipJlbj7bOs
19eoNZQoaxKosAcv/aojoFPG1vAdoyKAxVhqPnSTjzxO2lg7L1JH5l7Hvg1JeOZcy/5mkVSW7Iq7
LEvHPe/jFMWK1xamFyZ9AwKAdf7r4M7V97YiNbiNM9FyA8LNXQTkcj9h1beUygFpZaO7pwLEjMrc
vgYqr2WpGDCNyYOdluJU9HzLU9Gj+Ixq4+fJmSlLmjJcUpVQlYGZiDDYpIL8XhaNVn6GNwT6KHBz
uDRt+wY110qy8vMEyH/r1VOxldVEHIrBAx42jOVuGo16I09GEnKZw3N77RUFeScvHteyPajDXRNp
5nMxqd0h6Q1zJS+jVfZFTQiDeVmPdECL7mRiWgZsQW94M7AxXpS2NCiaxnuM3D/Lds0Huw2+Wxob
DJ/i4RjMw0WjqDsXw761HFWo5tWoLVK+IKDPulUoKHb2w9toNkgAlIsYv7VlHzvms6W29mJo6ulT
49cxbk/h+MWMfHjrlfiuR9mONIkPCFP5mcONjAhUXEt27MGCNPemz9PqR+yn98rQ6feTH2Ywps3h
LgM2v4Qw4W3iWMzavkrr7UbR5Kz1hqBee1GyqNBPvLqmknkLXYMhWPGVbuLMRyU/ehOB6rLDKivl
7PWach5sdMBiUR5l03u7LKm91/OfYsH5ocMIdGU98WHbarBw6Jriq5OEyPYYivc8ZnoCotlV7ty8
8O/Z4TgLHQoHmVjaLL/PLqYI7klRniJV74/6oBlXtfHNK34h8SzLtpZN8pACtMGmZWgPpCKJzLYs
GVxVC577GMAt0JcYFEkbPqPUYV/jrmS+otPy4uHR13/kZRg+F6qoVs6Y4nnkDs15mA+FiJB3yKqd
6mXNWXVsDnNJdsphpaEXSxMS31q2fRhXJgO2l9YTpB3tVAl1OvZuWmKgU0dP00Aa3Ad88SPEN6Mx
vB+dGYQLD+kp8q3+tPZBjN1OgsBXbqJEW5hApY+2QDhWg5HWIVipdzvFaO5uVVTljdNYow6zsNcG
fLvnJsPAoCp4TCIzrZ5LiIJrjMGCreNb5XOmI2fJrG7jFkNVlAZGok6O6OVcDW3b3gVoSS9l1Wm7
8sACM7pVUVR0j/ASwR/Ng9PJUs+i8L8n4smLJ/ULUPBvERDNt6EuvYVfmfZTUol6lTtWcA/7L99E
/aCeB6UcCF6P6iEZuUmJVSCxgp/P0lJFewfDNt6p/Ntb2thcIOWZK78aNTbZ3XdNC/qfPBpKlSQ/
I1Z2ixhrhJcyHIN1VQAR/ulkIl3FVsIToEaWe+pLscNmkQegMKyXrMz0Q+GN491cK5uCb8oPsmdQ
wMlC0fQJEVM1fbZ9A0i0r1QH2etqGZqL6NoDiadXdEOPyp07bWSVrHG07QnoracxS5/RozIWaavE
Jzevg6sQ2k8mw+41DNJ8V8CzWVsIU776uasR9itUVFnodbvgJIImf2gyZhDTR9hmbrZLozrCZpYT
avfaoHe7LoZa3cpefiyo3CdVAj6LS/b9qgKm9GIgo3e1e+MfnwspMF3Lc/R22AjsGS21qx9wHMuB
JpdYdsVWePGRWlw5VVq/Ipf+CjOJ32fUL8l4u1+dyQOoNZ9kwj3ZDoGJVfh8UuCA1NKxNX6dguR2
kuX0S6cqnK9+nyJQYUf1gz9/UiqCf34SILj6Nav8V0vxlR9p2f3jk2D17ibFWjCXmqBE52S8TNHL
Q5U2m3/Z5M2xjlwm629ZedJDwlAtAmcAkP6M87SZVwSKCp/CjgId4c82PooqEy+piN4mP6qvCP+J
l0CPQbDW1dNQsvTpR28lB8HFxtYYqPXtlKAZD5EBqkhWZ8DkFhU6nRvHJZxB6Vdok+g7eUUkIkFZ
FDHJp7l3DKNrjAXNncau/ED0J7zkuZftggSfBVZrCH+YU3jy3SRfBBFbyjwcYJemA85YifUkR/jD
K5pv3aPsD7Ad4bObi6yFGq+idFSTw+gGL07tWgim6OzGVWvrVboyAwmdE9xS6EFztVayaBfHUQTe
iKqblAPymq69k1WjsWCGFo04Bs74yET8Ihwre7DjLnuI2XKAxCRC3xU8C0s/4uENs/Qoe0GMtOe/
30FN/yOcRYbPdVWTWI0FS8j8EM6KbGaTsnZ6dnjDuCVAOOlkJScmRi9FHKvBTDs6t6ZqHK0q40fF
/xWinUcC1RrNOy/7KlQneiiqPH4oMbHeO7HZkB6LIJa7aImqCBNvazVU1mNedJ/Ujhdzm+rN1a8d
1FaKaZ8oovs0df20m0xgnAHicJ9KHeWNiRDYxTJwyAEffjsdekizd2oenX6+WtHCkHUdqzz32JO8
jMCz5el1MeWHguwwBlwMK2c4RWak1SkFffrq/PpM163jo+NmxlKO8k0E/TRmx6O8BppIJOvGleJE
w3IgEngnUJi7KzBf8JneLu9NrgkmRh8QbZNt8uBhxbMxUNe9nYqcs3YySutVxUT35OOvuMv1FL23
ufTe9r9Kfx9nR+6v67n/LX24Shy65hboNDlE9b7uFG8bBWG4ZIM2zbu06V5Lg2Rjtl2+em/ztXZa
da2mr+VpsqMzRLk0UrvbvrfZpoNg2ijKjdlP38GBI49ZayZPnq/uTZ0w1mT2KFXXofOA/nu+tLKg
fROd+QR+LACEo6xpgMCkOuVFL7v6899/338ksnWdPQKADAsWOmFb2f+PhFFmsckJRRO8IVQTxgfL
3tV69gTBq/lhOe3WHGvts+o75jIQtn4t0dTfV8FkbSH756cc9ftFDnBwAcKKH/l8UJD1X1kxSFBZ
FXVz+fufrH/Mmui2a9o6wU1LdwzHMD8EzixN9cOArNTnaRxWkTvVQB84GEmB57NtNzu2yfGiV71f
bepgY/GNn91CpEb3Zmf1EWofcHMNihVpBMhTadq/+eD1F6mZqucezbBHZUyvVqr2b0XFDRJYyuzS
YAVtuvAzcR6bitDmYOCvnSe85C3X0bBNpEeW5EEOJAPf41sV5v8CQdCdDxMT/3HHthBRtmwDPA0I
ld+TR7DoQRhks/2AxYRpJmV+Ij/jz0beFO35kAo/P3kFnHMC2PsP7bIqR7yPlW2JmaPVmhh4/c0X
+TDuvfp+bu5C3IHVFKEJa/QPOuLmx8B03yAOEAOpjRGDBts3N45R0zsPgQm6HGDO38km0FrDnpl0
QpuWTnmRXsXGqXZCY4cc3fCgFmWPmMadGeVcUun4bfpVi2rLfIK8iOKVwQJYgH+UF4FhNl5irONk
p1m38dorekMmSo4JMUKWnKTn4/kgS01t5Atkltv1h44sRat9IQdaPCpLoSEkW7WFjZxePC0DPeye
7MQaL3whD23aoe41H8rhDcZU/HjrtwiNskiuT7IPcIbIsuaUJ3jeWGWDlqsfaHg26Oop0cpfJdkm
D/Hc+2GwbJO9dWPYe9NHnaaf/OKoui3BhzG5N7WiIC7+n4PsnBwE7ze5MRZHWX/vViMkjUkaDCRp
Xfx2lUnZ6PObV5sPKriMSGvTizO/h4GHxOepya797TUMSH6DWWtL/n3und18kODMyCSCFpAX6cpU
vTfbjeyTo8J0qvaoro4sVOZ3+f/6VK0b96Fn/PrUKB3UpTOYQBHSaUJBF4PGBMm9txokC6y0wr1C
3HSustqLUXkTPVF8HQGGUzeI7JpmzRf8hfULqvLGRZYsz2AHiEuGVRYG28QJcInsiNjnYyNRl2tZ
fT/IMyp0Xd+bVJIPi1aLkUlpeuUMwAUxNpE5m0C1lLNsez8Elh8s/SJMDkSP4yMaXjgAziV5qBVv
zBeySNYq2aCNeo3aIDlFfoYCllNka4fbsKqiolqnyGygKoEeNEGuAeJb+9Mvc/Qz+i57rBvi1v0o
1PWtWrftvYttkNANL1+aWUXopSw6/OgYHLh9e8mi6UTwJzn75PCQPTWdhdcY+uswCGvdmvW0ldUc
c8CFMY3xtQxq/6VixaK5ifGaTGMHYfm3s6zuLoUkw3KziYgLiPorT/NhBLT26ll5tc17tj95HhQo
WoYPcgBKb+PCDjzrbgjd7mgWORLCg1t8BQ06X8ApFGeVAQg6Iiwk7trRmBayAwjUPZGS5rnz/AJ1
GQRl4wz0euiIgxxglmhSKwRdOgc/1WIZp57RPfUum1YPjTZ2ztVmJuF8GVYIJwIeiiGwsWTWd14o
jBejBnI0d0dODJrbYr+S9pW1dgJzOMzgYnhfSM8pgXIspeLcoK4yG/EsSczwi3gf1EUKL9dtjkPu
/yJsiKH7Tj6huMcDbbxUZUl6CgjmW21May1slCt6C+PD6BJXKsCQ7uJMDA8ClcX71jjJPtlSaXYB
6iawlrJK7OLeMAzrgKdisK9DXd/EqpZ/GrN6I78La2i7ZdBM9SVNSlJ4o2nevl6EmFdZlmdvms5D
jSuPuh+CoXw0MXySZ2ZajARaYcJJqAHgKIbvrt1hDD7D1bjdCOEhstc7aHTqeHVc1aTMllaFMILS
IXmZGWib1iU8OcitpXsrjLKAk9Ct8N+uUf3/jPnzI7hOVrfVvCx4/wjFF+a/vJbFn29lnKl0FfCm
YeuW+/GtbJp+46ZWOzwbxuRc46S9Yt9Rvmkt/pgdGi1bWc2Q7bAqQcCsIjO47FtCkGO/8nJf6WK+
HrtYZgjiQRJUIiDx/ykphu2yyhijrSzdekvrX1KTyJT8vm2dV1akJS0bg1wgRPrHPQ97h7oswFA/
GVWP8Caqu2qlazvbQIxTlt7b3P/RJse5+RXX0MWopGSl0IxJ9iHB6UM3lUQeE9c7dKLYj9kU6Vtt
8OzN2PLmudVxp9mgZ4wmypC8dW2TrPS6sg+li6CoWT9GtpKwKrOyfRiEKdMz1WjsvuO+qN1BZdIh
/YXf5SgiAOlad3Ayk9XKe7KBtLwWwAU3Xe1U1iUZshKtubB4FS3rjzpo8H+cq2GRr3zdq578dDLu
ef5Y880AndHGeSl3cdwM2Ok5sZdsA5Scrj1Z3pPtDRtZG+PWvcpS1ToqKmP46cU28tML2ahY6RsK
Wt7+fbA8nyjVRp1PvY2V5yYtb2PZ2A24joe+DktW17ytH6ola5W+eCUEbIMEKJKD/J9ErvtA5tIg
eBt2z12TEeHlf2ThV7CEUz6guJXZ5luRhl+CaEq/hVP0ZlS5wbJ/8PiBOiAbMYd8mgeEvCeeQ7Nk
qutdwNbzculWlGsoMcbcWW1s66Wh80e8L6wqrS285ftSCoVSPBdgx22n1kg3TjiVe9bjzhNp4ntd
D/UvhenFKCb6+kXXg+LilzUvobmjDaZLwYP17KqZv7fDqtuUPRNOHX2T/aSeg/WUYElvNOrszeD1
a53l/yVJWFf0mlt8EW70CsurQ9ZPmAcSucpKtvOtLyPsgT/NWqrbvrXrrV24yqcA8Ro5IME/ai16
vTqgrx49ZSEBmvmCqm9US2ecnDPsYf1aFx0pmbmj9Uj4omSl3Auv9o5TmpYrKzXdu6iH4YIu6Utd
5TXyZYX/bLI3KHxtfO1suziNlYF+0piNr9A8wk0T6hmIfHrDAmFVBeuni+yt4DzZRvaKytJwqbBN
YEvCqDicpu3oK4ghteH02kRtvFSxvznKk2zXX7dItz0pda/c2RlOsvKD4b3sbTfoVvIkTBeTVeM5
1h5Js/pcRWizTOMEsKOed01hpD+/V/GJ+lUtC686Elr6Z1X2hhUhB3luM7srhaVPSDcl9+gaJP7N
wDuEfmf+KvLq62Z/6tI7aNC4lfUfffIMxTPXemypYEL2ceZ55qdyqCskOxCcA4BJyD4mQdMJa5/k
szSdV6j4StnRsRg98zGenIdbe+JaRN1AyDrN4N2zmv4h22uWJMu0RhAA0lJylzZFswhmqIkyYteS
Bo5xtaayv4D/xA8iQla3awHWIM67trPGPtyK+NXYB1n3SMZssd1EI4eXLGI4xjkbkbGsS6x6bm1l
aZ1DdVIO/wDXzG2+dj8C1faYLFi+gnLrovBr1fsPduSFP7q+3OJUnAeLIv2aYhAeLYr2ys7YDBZ5
HKFo4U8/6tG7WpXTf8V95/tU5dqbmIwBVTAE7gbC3gtU4pHZ9WwbScGEHQQENpf3kOqhp9k5BLnm
ohwkS7Xe4BXlOOlStikVlJmFEnCNVF6DDEK4Rb/zp+x+P8/psR4Lgilfd146LFxkzuGaxv5asUrj
wh5Xhc2qafvMjdozuC1k4sygflQC1srOVHWfUYq7ej5oxYWy8rOuu7GbwpnUJJlNksXk+6l2DCaQ
PzP/qRmxprD0NF901WADQONAsA/6Q4FnnetHLEQgswouf4eCWnfwg/qTNvuzyYM7M4lbPz1jEK8c
ZZMcagWIQnronK7ex9oBzoOaGeySqDJXQoz+VaTNhHuVNeJMlxjnJlK7tXDz7AlfLAH3Vve/6gMQ
mJo19KKLi1WMrM+3fIhnBT7NeHZDxA/llSpf+3WlfDZo1S1FbC2lMs+EtnIzDM7OXElYhp7TfkoQ
duvLcFPbyuyLQI+dGBE8RPw5lyAhiZpEzY5CehrmUqSV6ckvqmaX40B4KwX/bfvQm/t1v1ah8oMO
UA8usVFYJXMxsFT1oJgcZFUeTN3JrPVtEMqGpsBog6FObGnLXCvCuw7pzcTRk1cgP+LgGG29EhZU
Z/QyUAYLiA5AV0vvnETHh3XuQA+tWPVu6xxKP3BfqqRdJpYx4JEC9D/ru3Ejq+C+9jjJmU94+0Sk
iyGAJahvt/i58lWz+s7D2vuMaXu4TPNZoEzRq02WhNkJWV6wzMjubsvJ7+41dxqXQQB7XU1IPuhz
hMmfY01NHxp7J6te35tkySl7YxXOboYqhj9anDonHMkdNv3w5lCaM5dirso2eZgKVi4LOIdYRDqI
86EYdF8RAFtq5MMQ0i2QUpD1aa4PtQ+KSdZ5i/+n7qfVq6FmaH5l6icV/HBaqdlPNoiIdmYm+yWA
BkFsWA9gha1N4BTh0bJT/9w6c8JJaarnNs9Qv0DZ90f7NUni/GcmwJBWlXCeFaY9gANJc/b7Shxy
O423SdmWD+w6kfhIy+Rrh+GmPEvriqs/MlsB3POWTK3bv0f+hPk77YYsoeHaQiUs7JqmrvJz+j3m
RYwy6By18L6Z+Sx/MOn+MSXWB7fjp6j9+msaT+tPZovMdYTB+jIOz6PAGk+roRUrphZeWzHscULC
8q/0dFZk+SWMqnrfuivdLsJtWuTBQ5A9JHFzzXXfOKiKqR+IFmDokhfJMuxaEDAGZAN2TcYqV0dU
v4ZEZergcjBo0fjctK+aoRirZkS/jbhds4VWQThZr6CKNAG2FtrBmsE3tgorCEHpT0JDXCvTP0U/
QM7qd1P+jBmdC9IHBWNBfhPnKCc7qZqnbdOqfVbcCaMinwQmXHtzRzY1XUKsVI529EjQA1Vv0ddX
c8SJy+ug2YSoSB8V1SbljkLqIsOndZOCTF31Hv5UTpAsPVPLN1C41E3vJfpmMr+1hsj2HaGWtU18
fGkiZLohAj4s7apg7W22e28Kkx1cXLAyE7ih2MwXSPRC6MRDTQn5k+ucHE9souGclotBDafHHtHo
SMG9cQx450PvRVNExPYaHJOyBnhXbEbdEYs46Endx025UhFkw/kBLRmlF1/iHMm+zsrKdeZ72UJR
ynSV+qJ4iEADAikQZ0SsxbmB4xRrYYsjQ7BE4WY4ADh2jzgYInxeQ5AiZxg8xpAml8kgCDni6wYI
saz26PCt0MMkmR81+wkde8QaioU1EDGIpvZbqpb6CfjMVz/Qt3bAmskq8yhbeN1YHoiG+42fnlLd
eBkiSz/4jWqvYhP5XlYt/jLS3AbvSKsmx/LEri49QeZPTyWT9Bgg+trCyKgir3gMjOLJNJv0YIak
qj3jSPj6iiyW9Ym5dx84mLvjO+4E2TnXrei1UpKtZvc9plZhvcxJR94bgOm6ylgkgQ36oQgwgMNB
D6ZstOi6rjm31mECBrGe1Tw3mPqe28SZzkEOQEWxyYpDzToVHi6zKoysjT0Y5qEoo5c89fqzNxKU
jdHMcLTK27WjuHfYjy6Ykp09sqWIQovhUYuq9iIPwkY5cSgzLPiCCtBVqepHfayByun2qSAbe+1B
oqxGK0C+38aGFrDtsvemRaOe/dIxX6AfLpwgOJZEsQ9Kqgz70e3eUvjjZ0MMYKN1bqMOwHUpdIyF
2dEDbgQ/ueoqBBK8yRHbgZXsKhX2MlT0b2pfrkUoeL2Mw3BWs/SugZOHOz34WkjyyGOMerOKsxYj
9DRYE7Bwt4lv5ytElFfW4H+xhN79y7Sm/b7dZlYzNdM2oXsSNcAC5iMSGCWyzHYrN/sO7Ei85iN4
Krxj7E6BkNPYCpsuSMtoSK0LL4Ja35nFT3wz7G3AGw2flBj79Dg+xGTZ27AbYQ3zbP/LzPt7Ips/
0TaIBgBX1gSZCNv4wFTRVJFUaVlEPwacoZD0xnOwV/P7MtFyPGvHfidsXFQK4kDLgr3jJtHqhd6D
tJIywsWEKkc0IiquJxtds+oNCRe2LWGT3udq5q7VKRCbaZ5rs7gPl66V6GsjNfEAyoPXZlT/7Rv/
PUojv3GA15oJ/B5SyB/0TWKZbh7DbPueImh2QHPROoLYWeEjH2HKlKCHhVmLt8jguy4I13o4nydY
mgsH5qHpLP/+5brab+EW+dfgy45ErutqJJs/cvcHQP6iY0L57rILQfekrTDwzn90TjCTlsZmNRlu
vLAilFqcwfmpK/G3tmmGU9u70z43nG2p2uxZCBvuWBsOB08JAJw1ob3RghJd+Qk1ybYLPoEBUy/1
FFzi2tYAd3ThOW1Fsm1x4jDXMvyBVeWrkofeQhTRU9iWj7zF3LVf9CmOZom5rVT9NUwweowMVNsM
K0Y1bk4wRK3b8nUhQtSWlrrW/G6fprVYBqbaLUdfq/DqsqERzdXKspJ13dtHH+oXvg/pIh1wg0So
86fbhMHWDJs3kU1IKxb5Q+4Y7kH42qEPlUe0waKXmKd2oTnu1zRHLFAfW/UILsfYZT4vkFxJoq3p
ierIk1LNuOa2/WmOxpX5ABZclazHHv3Yyovbk1CbBkyti2mDWhybsm3OSYods+Xn7RK94ngRq05I
nEi7wzxBIX8T4lRaj9PPv99/7Y9VDb9EUngmT74hbNv5sKrJUUq1S9PPvme2Otx1lVtgr+UZ/ZK8
zmMdCLZFBVF1Mf86izIP7k3mgr//DeKP3+Cc+wWjwg9RJ6X6MQ+sKXY9QGedvmt58g1Xt+YEeiNB
XS71QamiFCOT0yKuzgA9tuzA/H0wasOakDbw5z53NqEpvmJM0J4HzHKRhhmVY4KmQDRm6qrvO3Ga
emxB//5nax9ClXJiwmbAcB2huXMu9AM8Q4vZToJrsr+HFT8+NTa/uG0vVhgPIhLi+eU+sy0gMlPz
YgZrgvd7xNP1z7kz7Hl1Q1bFh5BFSNFflK5YEH11D7U9JovIwZsAM4Olxj1jKexoT2GpqesxyHfo
Q6mrpvaPmoP2hIeFoVWnK/xTrP3gT/Xq/9g7j+XIsSxNv0pZ7ZEDcaHMunoBwBWc7pQhNzBGJANa
azz9fAAjkpGROVXT+zajgZDXIa845xdETq3DaBHrG7sMnZUcv1DMmVaZ7+xDIE3F3hxRY47IVZ9r
4KO7OghQYgnj4cY0ZvI5pJGh4mJJ2pdJ69TJ/KUQ5DYjGJFuKs39bg4nc1/qVsQ4tBy8Nhlq2JCz
vQ97bR+VenOvjV0Odz4zdxO+XftAiIQeiU1vVQ9HontLB99Nq71GhJ0bVHRc7eQZYmDU1l8kIfQL
NbvuSRL2vYqFcWgNTd0xk3gmFhY8QZWzT6OIv/X0+2AtbX3naT4hwVsdq7YDTUzU5UCPQfHR0I0R
Df4qa9j6IhCiNQO+WmUXnYw11yYYbuN+GeMwGYlTO4bTbkTCjCZALx5tVNmP9tC/6Egp5nRqVOWo
QIi7q1p6qrcAkBjfyeBm/WC+sdUqPUb1qDjzIOKFaEnh6nXmzlif32mmhK1sjZblKNtR4ZC5kO7j
4mMhADDgRKHkZ/w26RsWiheO3xAbzx/bUhhHMbSL2xGClnXlDoH71eYINmG5dO1/aAZ+IQS9vsoC
2QeT8LuN7N4vhLBeDmy+SzP43WjiiN7UUDipKdn7FATSXpHjnqTzMFwNQx+uIlTw90zCc5lBbafz
sJ/E8DishoMwF59yHsq//9L+WkHQA7B1G8CBYqjmXwRmNHVclnQa05cx7m+BDSuPig3cvQFh7AbU
297cN9ldhxoaOInBVdQZRppiKW6n04WRNFy921YpP09WD4I2NTVAkMnwaI5Pdml9mcO5egrJ+f8n
sIj9a9tKX0VTycRommULvrw/jxgNJW7zFsuCFylE+GZBUnEszXddltBwIV+6NyZ1ciIpKE9wdkgP
AYt9RG34zsxsv1AM/bQNpgZZu0jtBF6vOKkjblllz3hHwZ/CCUFXmt3YXjSlOiUEDg+KFa5CHBBr
UEyz/WZcZEcL2gPWQF9nkGKftNQCuNI1lyQPmgOx4fQpHxrCZtQ+XT99+PdP7hcE2/ZeWYLBmyXr
KlhX+xe8zJL3KAJMafJi5Wq7s1MjpD0JoH231r0WV+nZmBRjB1fqZZYwiuonX5pb/ZxPzQ72EgLE
Y3TRJrm50fOoQt9a+WhiXH+nWdIJx8JB6sR7yL64QULW8EAvxk7dZoNLUAVNjySsr0sRfO7lnkot
YFAFz/VdAK/n3PRokf/7a+X9+cvzBv9DE6pavKSGYvzyETVjrrdWWBQvma7LHkja8Qob2MZoewjN
U0yn5zaPUw+cTHGxl/BRdNG3oF5UN5VVfZ8JO7xsk9ImtItyDyIGOshK6FZJ36f3VFXBqbLaT1gw
TzcS4V6ry3ex1FwxVJ4QYCA8CrvxKji3O4HgUMy7dbRFiKd9Jom7iXTfNS0+xeYJS40MN0t8HNDD
KWzN0SsLuqusvauNfheQo9dSoZwxJQfL3w0ySru4hPXgZgro8ZVJW0Lc6xiESeT2mIY4bVisyQ+G
WMuDnhfOLAwJU5McCRAIOrfIGRQ33ap6FOZ2jYU9guBgaTgxvZfeS3NWe6QobsEvlld1euq6JT4y
5AyJ0xuQuvOiwmV4yFyA4Kq7aO/ooADxbMeX3ujPdt3g5UNtjRi4Q1Ixvc3o1DkLgNZdguOJk686
/IbeYFVcF1d6kPbZMsr4TBKrdLpU6EclCiZ/tuZvU9yrZB0KxQ9WR9dALV6ivkbCgTimg2nAdFPh
0hHU+FJ2aPtNVIV7nW4KFDkCHjKiNWsoVOhrBG4YTAfrmfM0NIiKJdl7QzR4Wq4OvKpFzA3MENwY
5dxGc3sRwzcS9N1tRu/BQR7jhNbbeBBBk74H6O8HDTHicv5iZVJ4w6Cn3k8hqt4N0DonmVEdIjYu
n/V1AkPawaG1ugmD6gvaOy8NPPCjUupXhJ3Fg+j76WiipjqiS3urxkAqJz3/WvTNRRio0ndWeDfi
s3WHWKrbKvkDzhHlNzOkLTSuxPbND4WyGM5M6uFcyOp10hX1cVaiw2xV6d3IiAfNs7k7Ui0R3x6j
EQuhCCYteL2jERP6R56UxrjK7V1CU34G8T5fwp5Q1WLZ7V2I/9l/6F+af+njmoaiazrjR9NWwBv+
Ug8POFPy1on+xcA+xk2jmW5PDi/LsnvqULoMt5ZV80K2exUv98pJQoQ8DCX0IowZD0a8fM2nWD9k
KYLziY7w+GeiHqaDTJZ9SpM1QkU/nvbvBodIyCBI4VHFhRe4GU5qFCPuL4HhqBo06XCcLU8JZ+T7
83G+kdvPaVYcNUCfD0gElBgIFv0F9Sp9n5TKt00NBtbIAe8S7aRP5ICQL0s/5e2QeVDHaEX6iIE5
vzXmsb6HE6MeIA/ADQ3j8jwiqpWufp9F2/SPfaIq7jI85WS+0F2bkp1cIA0ULcXLZIE0MqahO4QB
CaV0fYWDJr4OyTBfYkO/65aqeR3V/58/qca1m4rc1xJZMcBg3S+L//1U5vz913rMH/v8+Yj/vsRf
yUiW37p/u9fhpbw+5y/trzv9qWR+/fvZec/d858WdkUXd/N9/9LMDy9tn3U/1O/WPf9/N/7jZSvl
aa5e/vXP59/zuPDitmvir90/v29acfkqMtv6Tw3L+gvfN6+X8K9/Xl+G599Renst7adDXp7b7l//
JBElfgNyyWhDEfTWZJtWBqHAbdM6cirKpotQ5VN/k1dtKJsOsyXTKtFYtfiUsknT2aQbrEUUF+I7
ncEf1/td7e/1Qf29+p+iiz/HkHTZoN+7SonQz0FW4C8w9agTE+yiCsVdAnfJ0Og7E4KNE9po4OGa
TehagrmX5LJTRc99vyRul0b6TVPzES1qg7FDjasBLlC4nQSHolObHbVtRYJv3xkKXeAGi7VSbRDJ
V6ZnGEP7KBhbUs3oBIwgsBa5LU9ErI6Ikxf7cjLfNXzyOxvIuwvR5Q6LOFDWlt9gEXMZZr7FEhu+
BUKRWywAx6Fk+C0S6ccmQWQIfv9No4snSwuVQ92jC66g8OPK42DuEnU4yXDkfKXSyz1MrfZ9FzZP
utaTEJLLD5qNMXMxXW0raE8MBhtPG8bJlaWkJMdU30YmAi+zTihAD5WvdLBDGtsCqAIK3udAFT4s
zvwO9i+VCzWnrfZYIBnIp4FZvZcEIgFp3niFKn/oTXOfKMvZRpS6BHP2qSSxH8vzZamiyBuHWnHU
YoQZqxJVasKWsdiCfNonPaAzzCvR4ucxts64KA92OCBksR5hEEZ2LMNeSBUVsWeSzYDYQZ1ptnQE
usnI3CYZBjdI7+BsVIcOC46dtldGOp55pu5LhDGDtvrW94rflAj/UScwso2L/aIVwd4WvxtSRati
BS7i4sZ5TO3gGgM8V84L3b7bUaZDU6S3omYYVxdArIU9fjNbdGj0vD5K+EOESWx6djF6cT+ZXpLE
aPQlWeTERdaelkDsUU+qHRCGKBCZKeS/EqjZqIK9JRXnljIxXdHtixZDwc4CEtTnySE2w9rROjki
1I5zwyApdwCv04s2N8nOauyLkYHhktCS3WWhrbvD4KNUlEjxJUuHhiEwhIslkZ66wKsyRYMimBMo
Hwe+A2sGK1wWpFhNNcvuqlo+B3rZ3ZjQ69OQPk6ZuxgJ6wxML7VSfkEZKD20cjHsIaUYZCij0Wc4
+yGEnOWE1ii4PQA7ZLs8VSNgTSlEL34YgK20LQmHsDlrjKxxvdM+pFDX49A8xo2enielBjOK8gwQ
OzSUA7F4iihmR8ThO6TrBheaMK8tEBYvQDdLxQ/nQGuS7wJlGnAuQn0p7u1DFKuNO0go6xikg4+M
q0/GqMtO0DbWHWd9tOjkrkBmfTcPIUS4tPhQxhjxWWVZuK32pGVQDOq+eMzC4p0sS4NXDoi82fHU
estEV2kMzwhjgs6KGnOPkAxCc7g5vjfiGNeqsJGeGc1dlLEdPczLYMAp1CFWMBwVCUSG0ORrE/fj
IVgkE5hP/kE18/JCwqkkhzbAJzQT2vEg0q4W6dFIqPlxra6ggGN9gAwCwnFyplw62epf6r4Cyg4C
AYmPYY9VGQAKeI7g97kHsxqhc72a3OKkIh+ioPyk6lVwDmsMI0dypa7epnTbrE5zjNkQ3iJN2W1g
gzg1zDg4xShbX7QM8ba+GCw3bNrB0ztp2KG7odLvKGGAGxGxpKbAw2KYSIgQxzs0g40CUT6GyN0F
77tOJOC9S7C02BoNKjYaKY7zfilLBzKSyx3X2c34hlvq6gQ0kHAq1+QP9ODXSZYkl0IPTq0p+Nx4
5JJB7FwZu+7W1qaXNi4ArYSx8PIEVY5qHs59MRHG6Sq/lo3P5PsEFMz8TN1fugmdVVdSMCtQirz1
twl+na2P/Q/Bt7flba7QjCFzAqv/sX3GYpT7xfK2/W3xdc9tpdnYlLRt+ml22zTpxrxvJ+VuK2Lb
ZVv/S4m9liLnmKrvrGfViiu/V6bStxfyiYS4jB+zUsnstrzNbTttk7djUpM3ArQkO8J54vC3TW/H
vK3bjt42mBl20UGvBy4y0P3ibiv//gyk7by2HV5/bivlp9nXw7ZfeZ2F9HzmcwcWuF7Mr0Vvy1sZ
f3utr0X8cp3bMYinYrJqNo37Vu7bfm0zPM6EkEnG/nEft8NeL3Db8e2n3+7Jr7tvO/50ddsxP53p
2y++HvlT8VuhJl15KBF/XHlV4Vist/AKG1XiTm/HbxNh1K2828r/6SS2TW8nWqGNWWU6eSRl+hTq
g/p6wOtek0Cve1UZQtwSxlGH6X2jBvolKQsAJiHpXgsF8309Vfe5pJS+OQelD0iSgN5UWLwu29q3
TV1DLsQIsJVY935bv83p68FbCW9bX0vB3o+yfioxAK2XVFrrI5hZn0cZP6UE+OBgof2xzUo1CePX
ZTxEeetJLHg/rSyCdDil5YfXXbYN23EBEff9JI+3ATl56gGwUz5j+VLZFfNC1R+lGNfZOHnJlT+3
We1vc42wKl/rNRCahL08hNfScrnGdjAd3j7RaqsKKvWqdqrKF1meG3uhuUp5ZvSBC0iFttu2w4vZ
vlCTC3TE5s+ZVMFzVEyt8Jd1MuPC8Tox4Bb+7eLbftthPA2YNQRqK7xijtNUnae2NU+iKpxYnr4U
kd3sG7SjMhBjSGsKbfwU5MYj+iqBFxstEvAqdYcBVteHcwencV2sJyRtjK44zuNBo4vjW6jK+zIW
OyCWktbFbh1/4DAc/W3SrnNWifYBDmxDeBRlyI3phxXeNPggPAZ/W6y6RTkMVnmSJiM6bxOUtGwX
ODZGkYMilQ4tcEGYwoAguj5SkVmFv01MRKcInJvHYUbQZvpjgub9t0rRxx3okrJ07ECLD8Zk3DUQ
As+zRlhqlqbanTDdM7JAOmYT6HB9KU4CoAxQejKmTm+UyKosdB07LWnwI1Q03zRbDW9q3CnyMZG9
SFNrP2nUnB600hAZB5BeGZeGHgnNGfctmR5yRcynqIqQdiXuhCVb3QXuGBnBSdZ2+kya1JYixVfw
bBAkNEzFousHcMlPQpXJOjcautdoWnmM1qVJHSInU+RyVzBu8fOwV2mxpO9zthHRySr1C8plg789
A97sGmRaT8yeDsDsbvffXB/C2FnKqc4eYIuXvmwOlW+Ck6fpyrSjXLfjYTuHue1KJF11nHzGdXZb
zjA4OCA9cOylGuHS9YnodWCBCbKbxY1j1F072ljfzqf8p0k4Qz6GFyiuo1Qoe1NfM7DS+n7rM9Bl
V1ZnjNoj2wVY/fMLuL2Kv6ybO9AEyFIvjrXWhjZxZ/qM+5ZeYIZOhah8db2kn5YNYBM7xmdrynGt
XIz1ul8vZ73Z2XbH14mNt6qTL2OAJyMv1nZ52wuXLzOf5utzWLdYKOFFJs6Mup772wVvc2+TbV2X
Sgj7WtrHQMkLP0oCbsl6zVKnWnin/rFyavAFHbq29ravbnuFtrm3yXYPtkVaE7qriTjqNo29tk7C
mpZxm7wtzpn8aQxDiMizfNfFo76gBEbN9TqLsZWNIr0OF5mstK82Ei/09lavk18Wy1bsc3LaqJ7q
DZXZ+PNkliK6O+u6ULVqtK5rCPEa5NB0VF86eW52hRZ0/jaJyG7iccnzaus6OAqBeyUcK9zCxK5d
36ft/g3r+7PNbeveFrus8Fu1UU4BIkOHHo33ISXnKC3aas5jNmejN1RnqkDqJaNaY/+gKy027+K0
XZDgk9ZLDLhH9BGgrzAIdJD1yTz8olW+rGbyVUns8f/w8B/E4tUUHjgCw49nslrLrPZeGsnEmLXk
JoyTp3Hs4Ga3VbZTGqKg28n2qRUubrBW6Fg2HrereP0UJNkbCnKi2dJ23ogX1bk3J6cJZ+m4vR2d
lqdEu7Kn1KLqf33S69zby2DWWuKLx2IqYG4FIe4o69hIZM+TUmo+xk6I9q0TMMM4aHSpq5dt43db
q2aPsZ9Bgglt20fI2TrGWBahkvq+B52/D3Hg8epMC5x6iBqU/RT9Ju6z6bBEyLN1Agtws8V/KZUa
F4lJie8cbXQdOU+SFH3vNbKcuZJFDTKYJa6Ri0rmEEdyBVsSLVGx5SlG+BprZdEJqjIRyIgDbssK
DpiOndLUIiwZ+EUBoEEoVu3aFt1moAk0+2sv2lQ1RqoE1rUkJlgwXOEXDDuzRXwzgYZkNc3TaBw0
hr3ua+miZHWWBpa3/c64lKs7yk1emF5oNjUYichVuo6ejlF6eQsQulnb+XZssI5USmkfd8pNpcjy
4m7rtq1LEk1u03ZPUU9dsyzhuyDIgn3SheW5FV8WIc0+wEnlnCfo+VDcBP7Gj+vhnS7hYBTmMJQI
1ZFkTbHx2U6ssJIWr0f1poTh0xAXALxj0gv/Bo65xPBi+Ki0yBFYY7cLwlHdw7WLnMmuCUFQU26T
QpJCZNDkFwH4mQTx4C6t/IjdRHxs/KTsOj9bJ9tcP6edH9hK5xuiN07mcGtaxE2TKOrdgrpkVzRZ
57zuwNd7So1ncwAq2yWjjqVZ4MG9thDdaXHOXq8tws/QxY3FAq24VrrrZCC34Q8EWTw0UW1nXsBg
Ne9DqVsYbC9EbIkyO6aRvodeB4AkDWCMm/F8SbrC8rSKQHJH67DdnZz8UMqIXhXOIpW2m49K7jPY
zP1tzrJiM6VN/rHSXrdI7XzOJTk6bOvVtZbd5t4m227G27Hb8lZqGhfRoVJ4gGuZP+23zcoqhsa6
YXx7PXZblyc4IxQyjuD6V0Dg/a4E2oRcRBd6YhaSh5LXYwGOluyYkj7MTbAckxFvQFvaIY6oOo25
htCkGS01rQV5Ozn6bK+SLO+XCsW6JRstr58Gw8HCQOKVqw13MqoPIZxkHEl3hCzEronIATcFEmVQ
PgJ0eCZEurPmazC1q2yJ/RnkwOqWTkwpGFbZ9rYfyagSk5TkdPLHYZEeFjX6qiSHCWb7Z2SUUSEO
gQSYUdhcAjSM3CJF/spsYnTrS+OdSuzrSIgJPuegD59T6bxtH7VsXLXkcBQNmuCxVvp3xrRMzwKz
ODeG0nDFTry9Qh0stpDLc6SWD4UayDchfupOhdIGvPURaAHxmGekkJFeTJ/xE8n2/WKQDw7N4h16
CdetVO4arzoeoRc7Lsdbnbgw6FJ+rrOkT1Ei8sexalRfF0G6A0LdO3JPv76UUyee7AUpSVAf6IL1
R1J3y/uxInW1XuQM59gt21i7gban3DH64YOgv35nGQ3V/AztKJCb4N5cYuXcT9FMdI2zXYgp4G6f
fsylZjmYU6cclKyPPurAXbez6udo8qLEUMlBZtY9Wvjwl7a7Q57BieEn3SEBqdwU2hy+Fjmb4gho
GMGZAmYBQEbAC203gtdcYbRcaFSCXOpaTfNb3Uwf+2FC/ZT1chaTIgwDJPDmXLsssKVdsW5QovJq
ZXL9jshgeWqnJt8jJx8+6+PrAxY1r1PcAL0ZRrl/itPlYStwrPTcHXQLhZq5ImeGodzrA9St4p0q
Ry3DwhQUGjldX9GT6fUByih3Rur4eTGsbp+qWnAEj6G/W9TsZit1iUzUldZXDGnP4HZ77bZ7KWr5
K9Fo9UHIc4xuTWp72+kXCt1LRFnex6XhKrk87Wdo5qfILO37JCTAas9aQd5P+CKJ1A+TtdR7Bsqh
jwLFdB9OElSZdY8+LE66ISUfkU1O9mJuar+iQrpvAbXzDebl13hCtlKP5499DJ4y0uqF/hvRUaU0
jjhn0Gat5eQzpAGRRZ/obZHRDjXLV+ygvZs7i9DmWo4el7tklIZPmU4kDDxwTv+hiO6aBu70tkeY
Q4yUBxjK2KHsQHePZwYGyi1hYmA76680U4s99Nwh367yuAOVht7K61s5ANa6lWGYC8N23fq81CYa
eBXW2EVJHDqLFuSa1vPoB6gaqJs9W62ueUkmupt8juWrjpnN669M1AF2Yj1ngLm8YpK0m9aANmi2
jf5ahE2ys9Wym20HuQLAa5IqAh8OiZYmInjdyxwdoKnml6GHk4vEYXtJMebiFVQSQvht9jX7fkKl
gq+ZGLWLJsbykvFbXtqMyhfimttVT1ibuT1um9dAaoKbOO56r9ZE9iWXztslKUuFQRdN27UaGvmm
x2PcC5ZMfR7Eh22HdgY+28gQojp86G5EmxteB478WvY8ngGYP6F7nHfXKKo8dvKDGSIEjDJDe8yX
YnhYLAAVA96rv7cZlBejF8+1lktuFlNGzft5xo0QO4wkJt/fhQ+vpdnRY4WA8vtAyjD51owUyQhJ
XHmZbN51K3i2eFjbrqkGMz/v4/phyySXcF+PWlnqD6VBQmPbpYAiQEa6eRYmCrhVWjdXVREjWlut
tlOHqv4AG/xu25Wv56mXG4B5NJn7jk/Crxcruh1LW9DzKdovGjhTsV6xxqDWMTpDuldmHMTpPEmH
xdCSRzMkJF3Qy/89562U7UH6nOCG7YW4VbbhNQK8fu5Ca9rFOZ+XQPRhuz1oPb1HuTd+L9puzeJP
iq9CdL2dWkl2VVGtPaMP255LHwinHxTlfgoG+ziiLIfiT3Oe+rp/HM0abtl6v9Fi35XCxoM9qVp0
gTr9MsphdDP1MjkyYAwflz69bNdiVzYqT732zsS/bb8UVuenyNLdAn8fXTwzs6/KcNluUM1IzgmX
pbkf2jGF7DzMhy4N9cd4QMJ32yUALWCRrvocyNTVlgpL2VQxrAyEUuwwB+8+KjDitl2J1D3HaEY7
KD6XZzPI8oMiTeXJKGwLW2dMPqJKE1/7vNmpdiN9Snst8MaubHEPRgBWT9LYoxPZfcmt+xlrja+T
lNEo2qZ0q+GZ4Fe1iPZBOfQfmnG+bGVFnfxNSsLkifwCIlcToId+oek2w76kbaOMIbaP0xwoH219
GXaLEU3nZEEyIEc3nigi57NNtsU+tKUrMurjWVmrpu2w9fhtDy30t4Tv9+zzn3Ksf+S9/zc3/q9/
2opGAvsP67m/pMZ/5NP/UX77h4vSR/4l/lOi/PX473ly0/jNlm3EjqAqaTCKVLLu3/PkpvkbguyW
ba55dGDvMsDd72lzzfrNxtLTtmxEnixhGmz6kTa3frNkeBJsRFRPVdn0P0ibrz//kzwfMRty8LLQ
FF0VuobmwS/A6xnnEiWaJ/ko2aqDB0oeftOXM1HBvdwy1s5HRxaJl1gWeOIXvY2cdnjs5Yhc9e8q
yuWtHOxi/DnDPDmOI4idoxzfwiVXRO108d1Pt/n7+/izwx+dv785W80wkKjj9qi28guEpqQjjx5+
yNlOJL8jq3XavLqTTVJKgfg429VNC9AkxBJZN49STvNA0KZarrM1HGup+6ICnRmEelxwCgrHdCey
4BID3B414zQLxDjG3ImhE/dw/+xbU3tpq9lJJxyWA3TyrzWa72lAq1lUd2txEP3cYF3HHjSEe1GX
X9d98HPHEWQNNLdOqVNn2oELuZmirX0HDq7Sbqyh31atu6xFIjZxWM/AqkYIdON+1BmZWf1Orr4K
Sv9xUjU1+3pO6wluJ1yjTiHrO9iM7rpPTHFhPTvBaHjoznttKTEybBwIP/RHJKdmvh0DFxUbpMDS
fRumu9iSSQkiA5kbu0Y/1BGHshm7NSdEardedw1ZlxCKrQvP6m4FnssqBq817XHdgNTjaEE9JOfB
Z+SCst1aRlwWXh1VUDFCANyqWxNRDecDAGJvzO3LWpyanPE6OgoNNQMW03i8r9m77OYUcWkeB7Wn
ajVOuDKcxK3enkW5bzkiRQ4k4De28+LHa8Xc/7jU9fdaeo2AsA4d9tGkg9dNQou2/9NRl7+0CRqS
NcnN9QIoB6cdByvTw3p71mtff3xbj2dOXaT7dX69hcE6zzby5XgzeUn6hCqFS4fvvWAUqDZRi3+r
MLlf8oHwm9MLPg3QtQbzQ3mXIOdKF0uOeR06n/yDY+BHtC6uO7fKBPjLOs4y3q/kRGoQDyIZ9j3B
9b4vzuv6ADLjwHgxWT7H/MZabpsO+zgFUEZxaxEq8zb4ggKz7PWsDABXPw610O6qQZqkY4J2PglA
5tdt9VosOq5cGaWlImZwo3SPcjZAk1Tc9QzWw8Zsb9irKs4O6Z/jgMPGgDYiWJvyOU8Ux8bcVhim
m4Ni66obNQSuokXe8zDlbtOnD5MUPNnEFJxMqz6nLbolmAHTcbxD5YmxnJF4McH8wtIJMZrnFgua
uiH0EOKIk6R0xFSAuQhsFav9xVwfyA+v+U7rKS0+YspJRDkOahfD2tWsa/xaiNDLERcBTsIHg8Lv
HaCIXTuEvGf9DnbAfYaucQUEpS8X7qB2SyUWviLa/7cN/Q/4MlDmFiDr/3cjeoLK91z8qd38fsz3
htMSv5m2QINnbelkgaDCHw2nZf0m2zLgYFmxiFhum37gzZTfTJ0WVV4ZhQKUJ7C0Hw2n+RuGFbLN
W0i7qiJI+z9pOOGkUdSfmk5LoXGmOITwVahDv1pX9WpLaAxW1GkOdovoD5mhmY6UxPltMEeQ1WwZ
eFFvXttkindGMlFHQm2BlJzfA+NVPY3xqsjAEBF3RdMBfWK/H7ND3iOq0zbPXZsTPErVL4ZZzZ4o
lPvGAJo1pPFzDVNuP8LWgO1qdeey7Ont5/3kJHkZuqMRyTervP5SSoVLe9Seuulj1+spDNjlUPXa
gANOCG4bje40R1A6N4veQSUCO8Qi2kfzcDPgKbCXS8T/M0u+rDY+nqQW1Mp18gXp89pF1Z4R7gRB
MECjBovRB0Z8TmOLlijqQGuR69QbMxWBplluoPar9kXgzbr5ucTlHMtGWCaYdpxrSTjsUh/KEAZv
GKD9OijlRWl3TUM2MxHF77qhf0pW+FcuM9peqm+oOsugqEWbrfwgywOtZHtqpIO1y83DLCUJw8Sa
2jIU3GJyle6A4OjYKLvMxgQg0MG4llV+kofnqLdfUrJ0tWre5Bk41UK5lcNMPdTG4iKsWL8HrO1V
8GoIAkfE1abuKhLocz0NeBxHd3kjMrQxxZdQRN1tJAzdMVOjPpah/Cg95pES7uNWrAKbWDJ1Rb+6
ROxmzGGupJ/l+7r/lgBzUdXwwzgxjoYUmkLEV6Gfw0UaDRq+GjHuyY6Xq8j7Q76YD3Nc0RTnwrit
s/s04QcHRupGSiAPnkd410KZPeWd9CBpwADqMv3dqBHoHDB9duG31KsbTgjcLH8oB0J4RC6WY4SS
jYOnHJIepnaP6GSJrgR506HKvgalnfkJ4mrG6rMDSVH1kNZoj7GFLlIR7Oyi0e4jOKM8unzex3NY
nIklAwiol137viT6eFKz+aHTBsXTSrwmApOcjmpUNwoMC7sl0ilpde9MuDypOvYv1N/htQBFzcgR
slcnG49jWlYfSofhIU7FWdiDcSvFfstKDPC13aLDNXmJKkLV5BotArlO2Y/HTorfp1X5iN1B4QVT
OJ7UFpfHzGxdFXTq0bBnFDRTFLBiOrW6yJ0C20Q/wqoBYjhRS/2zOYrpaQ3G2EFTOksI9RtXdozX
yA/NOGygSFHv8rImLC8GcBWVBY+6blx4jojlp3uwH7or59lIFiuPbmK5fY4X40PfzjKk/sQ17f6z
mgy3+IVgLhCjJZh21YOELd5NVt8TRLCuaQKdNUkyaEODnHiDiU9BnJzGfCB8MqgH8AmaRzzji5RF
xBvn6IBAwlcpTa+RJs2HYmqOKs97p/YI6qJn4WhYhyGoi0E8UfuUVKalKJKrKYnBqBJUngGq76z3
xh3UxegIjp9MQtkZQOHcscMjb6m7j8lcQ3q1UHyB9N5by9cis5D+6I1LmFQB8ajVHTHs7nu9f0ll
lO8ltQMAGc8gOqUJ6eQ+d6B3EqUxxUMNg868ER3q8gMkAAddi8TpblS1vYYKIoLhfO3qIfSKVN/L
+XJMTdJEESYIO5OQryv00Nop1nIcuuQiaSpG6dD+d1jb+eSDhFORHnIZEJhuP66mYfOKPT/iCx+T
h8Y0Mynq+6gwZ3ewSDH2iTP1unYRGVV7bGuS0yWRNyjag1yZYFd7NPhz6HLSh0zt433epx8kZAcc
lGig+o5z4S6puJds8MIdkeGPaUc/Z6rwr+oK6gijfMIRAoGtCcwfiiHeog7WYWrq57BG7jyOxt2Q
lu+tGX3VdtAlL0L1oRnjF6Usx3vbLrBxWiwIU7gaIV5iPZbxSG4JooZWhnfB0j9MKIs6oQHwAIHZ
0bf/L3vnseS6sqznd9FYOAFvBprA0rO72X6CaAvvPZ5eH7mvztp3x5UUmitiRS96kEBVVlbmb4jj
0lA2bjaTxWHejiL2byQl4a6Sh6e6L9R7Lfkx+7kPdHZ8NZr7eHDNWpCqwyvyXXa36q9WnR4rMX9g
6/XQi823alLCSEYU4w1sk8KcJS9BwW6HiYskdr4p0UuL8AlyZKEePQxeKicGhbqivZrKiluLJxAe
9XmQjKcyltajKXULgt6xECjNWymqyR7b1IOS0ewErfMxN2kdrFL8o6zVfEiNX5hs6FtZ21JYGpfN
93apQQGl0nBvXHmWzXo1Y18f1JAYKmehh4w6TM4hXTbtWloQtJIqoMd+Ti00qTQDj1rEhCd7bc3O
67CRjNTBmWfjAlliKwuUpzCRsRUQwHQnMaAVBgHBVXFtDp25foRqme6yOnvWDehWVq1tI6Tj4DPN
9QOsDWRA0KpXVaKBDhrcRNjo2Dbl/SSjVkkn82oNVqMcgZSF14n1T22V4qHNZKJ/AlRb1ocPvdXb
3aKht4dy/rGBo0SHQ0aeehhyOy+R1+jDztc1ZXGg3FXwb6bPVdFOYtrQgdVbb1Ctz9GAXNqjKhEY
qQyZqQDgjtDlnaDpOylivU2s9Tsbh890GXBDUq/c275csCdPAbkgdy4X8Z4E/bKk1uwKIThddWCp
GFZpchGJZztEioObIQhSZQUWS08DdXc0Rcr1scFGApt74McFayEEO92XkdZyI+kxxriKkjbhrK/n
9NjiyYfiFGTiFvO/GJs7p8461VnTvkCz61cGfRGYwHeMHg20wdDdBbwzqlcgqQoW6GZD527ZZEpE
j6TWyb6wagxSaAkQAdDsyXvzXAoluK7ltWujwu1RkEuTKDtS4XCxYRP3iyHeYa2QQDkfKUaP+ULj
Vf4Imw4RMmMwjtFIFURFsSugjWM5otp/S5E2H+BLJa6WF7Gt8Uso/DXIrEpV+z0bQ+VjcPqkq817
D+Rnk3UsIxHu2l5vARXr80vSt4pLNDQlWoi1ULzESaP6BhgEcclrPx7Zbc3iTMyuZ/RihPUz6eLK
wXX26tuJopfWS46UqM9yL8nQiBLyN/Zo7TNFklAIKrPQ6VrFLPIwtH0TMjibt9zD22K1xWr9Ajsg
2zKZnp1Xwz4FG+7WRkGEr8vdRCk7qBdacbhwvglD35HEtQS2LKIzmeeyjZOnYyWLw0TBi0oirkkN
JDABaZphFM/53KDbcvVghC63HTV8UnW6qRSIKTQI5CCg159NpRHPaXGMBeuCciLe0kmPyoy0eGoD
6Hbt6NOb665fElRl1tGF+k6pZnleCfQzhNTZwuPPzE2fgnUEOiyV/bZKBR8jlhjPp2YLi0Pe9iFi
L0V9ylTxPb425ReyfFsrgDykqp7g2YcLRzDDsMiM8oJuReX/hW5UWlBVNwykJYs1usJ1CaehiL9v
kEgdi14Hz7vHRI0fke4c4WG3o5tHV2Sdib6k11e42ZmQH3b69Y9W6f3OF8T2P+7fHiTHlrZZ+6Bg
b4Oz0BW7eEMx8t7UiwB32chTKKujqXMOyIDq2+3pkhYHGv3iuRnAU7GKAH683vqv7v5Xj80jAjE4
iRn27b2Yn7ROXei187/9lNvrwkaSVwct3RxbSmH826u1rEBT68+7e3J4NzZRZ/vbM3+7+edLRZia
2o3Z5u6fd0PEF+woqmQHli/n5c+r/7zmHz/6z0uk6Mr9qyfdYQq8L41OF/7fZ+mvX3B7b1bTlS8U
wfrrwLfHqhbvhtDITAdRNPBmGnuqvlI22m0otMoVx3F9orpCZm+3wJ0WbhSynP15om0JN8Z1lOVq
WFxhLD18kxtQ2bpCuNsrbPP2J0zLfUUyTyuaFfQa6v725/YYoPgYBcBMtgv0qgOwdZsb7O2G78vy
ucf2LOnJ0eUcmF7ZxH5e5E/y9YLGBSP0D9rvD9jpH4+pKoiRdBwCTO/qbi83WhmoCJmjY08GqEFZ
usGdblg/WcsajoMmGzBeGZsEqABjQjtMriIYHf8ZVYjIcrGrbkiNfz9R6ZafG6sGxBngxw1iGIGc
8MMpOyRXQNWfx8dxtvylkg83ZN5g1Oy4C455e5MV6w+xVFa+dcMqRhGuZcwV0HuKMbhoGbZQP5ns
fxCz/7gLP2HwV3XPiD7coHrXb5B36DkKDbisTAbEfLtlMmX/uguYRkaeCYST3gFpblnsdq1aN7vb
3b8eY9y54WAH2fZu8dfdXZXYd1cEVNEjHe2/iJYNtZIkK35oPaq/h9I2ji/zrrSj7eI3budqwbh4
nbGZBifV/Lt19zL5Qe/RAbNnbNngIqQHK/SkdRteYFruikNuOkF4aT3tPrcH/4AalgOjyKF5GUAy
c3W79d6uBzsQnOng3WWt+5KazmF2su0LeKsXU/D18/LFA4PLAQGaXjTKHNU3nldCdmFiB8XhJbz0
OeWDhJDuxKaz7pItWfA93w2cMAcP+GzG9m/nlnbjSrvVmVykWycKw27VYo96KdbMiTkXy1UC2ple
E1StyjOnZS0CqCOV9sXpWTLRW9etpb2Cgp7f5+VcWpO3Jv0mBlDb0V/3qsUXBb8bHOyYrOXcrHe6
sYWoNa9bIEAkOSeOHR7zPvJyMnVaFT6XRAq9CYxZesgzGDj2+FtC9EHlI3el2BEl15xe+B7ZYTAD
voYKUXyxc7C1vs6isE0hFZMv2rgJoq9oRh43uGupPp41yCYCV0M8Fi6Zig5yIE57C8E+qN6IhdWO
bh1NNsxfCua7gk8VCOyh9D6GHo9q1CWRwo7cNrtMfQNECPzPLsl9ozyR/F8PNp+k3OUqVK8r+Eeg
mwO8JiAwqIm6qKZFaFHYKGWK55V17ThEnpVsGRY2xdRy8fSG+IRhWueZF/PcbE0TxvcdKxYetnfq
S+XJAfFOvgceiCBcmLsrQvLPC9LLz8pZsambhgjH2upDeaQ8PB7jncAv3ammPT2yw5QaZzI/xS/E
MTTOtRnEn+IdGDVO2PiDlF2JAiduSc/hA1HRtmRADx+Dt/rx4+gmmbN8brpH0fdApHaHapu0x17w
rOIHOWpZ2BaO8pA5+WdZHNNJ94vsWQIhH8121hzFB/AkbuKKtvUbfpEsalyv1TnVx1je96fyKa8P
wvZXZeI009u4nfP7Xt4gJFNskaCwkWxERJoRPdJKbsLeKxTFJcXRUJX+nX8VvrldHdIPhsCgCb4I
TF9a3dQbLuOp+IZS2D5L6dbsqf079eJxndJnvb63Oq5P/SgVQdTcd+Ubb+9pasjX86Fi1YChm8tV
x4CHwTvP7wJCmQtyTTaXbHBe1p34FfDk8Eqt5F1KNyOwHjYrToaURe3k66b8tXJ3BkL4INVOUZ45
drowIN38l8tfg35i3gAllbCzPDK4otiNjeshNa6seSmRvnvmx/GRTIiYC2t0D/3iNUB8UYhUQOD7
DHxsx0t1xPQYOQS2Kn437VXBJxgs8q8wspcfPhjJXbuVMWkXEPc7MihzA3igo6k+Dw4LbIVyb3a7
/HaWShTbzKemfrTqr0H5jhsnsAoPFcKq3YqDbVDYan0+MkkPQvvZhaw+sO/MC1KlhXxArcNBeNou
AW1Ny0YaPpTwbsSZiilfNPcZfqjEiqZ8E8Xeyas7uT6aFzD8TS8hesskhpHD/JagH6bpVejRi6WA
j4ir75eS7s5z12HjRCLmMveoBWp2y5zMfNPmug+KA+j1y6QRQbtuO6x31rt55grLLWqURNuPxDHP
vX1K4gctWL6YwbpkE56YJoSFqd30VF03BaLpqveh3CtBbS+5QyjPDmtB9OQWl8MIxt3oXWM3MfaN
ocQxAmk3fBFXAcpwnXnTuivR93Jqj69yKJ+pM2EESjYGwxRklPWBBqR8EX5aCnXvTJUusZcv0a+9
GrLGRs3IyU+Lr170s3GMb6EpGQKFgkHhKTsGId8EUYpXJKBPnAPqblQxEAB9HSRkwrzwvPiI+UaP
RM7kwIWDQs3ZMoYnvoLKizXDGb2ewWuC/PJzejNfRB9CKUKa/K7MZFkMN7AqguvKQc9m9BIHEQ8Y
uM8ESwBE14EK9jiNWbVCzwjM5KCfzYyVlFEvPKl9UP4K7xWLu+CPOy4WZRz5rEuuGnnF1gKbOthF
+v6mXoTjzxx64henboA6yq7RZSYxHa8fn75QSSHsIjq5hsx8GJ8ImLJs8XalCATDgYdZOx/Gu8fZ
F56M+96eXk3bejfuWf64jkbACYo/pi9uBBOYzusqglMEUMjeLlmHWdhFLvR1JUSo0LKlnfCEuq1p
MzaU8q6WGZHn1HBZzNb7lSvK0OK7wgRyCmxFrsOhtfF83SHIGpBKZtvrT3bErw9GHsuF4YR2v2tw
PnLNM1fJumfWr6zEnb862cFAFnc7sx4EL8Y727ADYvawkl1eTlBQAvEsHIUnacdF4t9L+jw7X5wE
/TJjJexymtBbRvEB3Hll87MY/Cyh4+46T7V97UE6KW0JI2Lwtq5WPefP8oXLWB1YnsOLcaTTmTsK
MSqwUkIW58o4svpp98yy4sDHph9xuZe5fg4OoMKy4YhrwFJm2jTwtAD5rWt6wu+Ee3MkVFJn9Ymi
3esbbyZHKRjSVgE2hsSpXDfJ4XrlCJDPhEFpx8yjX3LglxEDXlncteMbv0J559dE2HlQ0UULze69
TvA5lPH+1nYHdK6Fd/5Q8Vyw6nSjR4Z9sV0iz7gfBAZ07XFdru4CfvwBkL9jndz2nuoSJRms9Hz4
AkbAGYYwr9wT/3nXfB2k+uwzzPJfvtaVRt55bMXXzdBu6vCu+2Jah0bAVSnXLUv2kpE2eBwa2J4n
JFuyKAF4nb3om9m8XEepSjM1ALbPOBGDsNlSNJ5JFlR/ust/qcWbZHsRDoKcUUR5L9QPYCbpwxPr
JnZZZvMOnQR6wHTHKagOyV26gKEPMEjBWttGpBwv3GF7rekz6nugnTJXEtSgUxitvQxHEE0UAzcz
p1iTdrXVHSh+jNRK4q7jdaDR1VHf53GyWRW28Nve8GlqNaJTd+AqnV5/rGkf5LKJVI6jHT/MC5t0
u9ZsQsN8DXKg3yxnmk+R8XS3NK9lEeRADt4nLrxINcCJUJHNhMpJNCfr+60RrofryZfKW4qGjPTl
BbiX0vikTbXHsmqOe/kiSwe9OBOiDMoS09e8u3KuAP1d5XTpiEAR45gtpPP02om3W1a1ufFCv7KO
dfWs4XSG56mX0xCR0CsEmXxCAUkdr8PARBW0vdaGnaeok+zVPMWtjz0qmbk4BXJ1jBmuZMTqXkXk
Fwg6m22Uqez1ITpqlacU+7j4QQRceGZpNZ5SdpQM4MhD5luMXFo/5DTXAXag2c7BL1+MWZZz8mzG
brGZLXe6a1W/exsXJyTz12xJDHLNb16XYStuQ58LPQybVAUN67MGliWg3VPP3fvZPEmiAyl8BAat
eEEQEOT69kF4alufkVa9Eq8YAVhRadS0Z3+wjgXpUOQm9VFNXMvLcDVyVqIAYWVxELSV5C1NQXYY
ZCuzI36bSaBAfRUfp3HPF2bHwdgKILNDqIL9OJC7ob9pm48l2m5sDUiAEU8bNtIpBxzBSCFPIRGe
WKAc5TgvG5lm/6H7mrvfAqcd4Z7uXqlxMnttJz9K79C0PNUI8BXPcvYb+x55GVJjArKKYQjoIars
uTjfNVSk+1DdGJ8W0INOvZoC6l76gaII1mh5Yl3ydKf1z1nAGyO2qH5SPKyAISnqbov3utrOxg5L
7BSXygE5JgdYTr7Hqjm5FzxyS09jcG1IbFv0rveIcbJ5Qtaa9texe+uZ7kXAQkrW2j/oG1oWuQ6e
1kGx5GTa3RdTrko9JnFqIK/OZ2sYSTAfaTOQyFmYFm2pfAGYfqHetFCPjxwAIs1X/8syZeyt0gMx
IRwJJlzcWAVKeaxSF81UtBiL43Sk+Eizs7sXE2ct3mnuNjs6LXRPYl+kgEjqApR2xYlx9FTdix2Y
YjotsYlyLfgpwYaiIDgzur24lSl34lsjXIfQzFRGuXD4Nq3YBjcVxHDTBMqx32Z814tOOTxPdLq1
XSq8Zgyb1pmRmmv2PILopvBcTbZ2Wko/VMDpkJpCBXgFYe+AZelccfA660fXiUJvg+ZIdXDVOOEZ
ukepM5S+iMDicN/HZ0v8oKHOT9GToC6R/+883TUqTxf9zDEfHyD3+qiWXRMTmV2bHb1bJyaO8WBp
QfETPS13LHj4eJvJXhX3KZVdGevxaDNSCGDVLVBHHcpDqpCGBIKzfEcU6R8G1c32JcugXb4Ig2/h
FfAYbth0z4M/xAqiynq+E1MDc5N+otlzrz10FIZVN8VupmcmgWDqmneD+NO8jyvqJxE7JxRCQLR0
ttU62kN4fzWL/c4Vp3gO31WBkIEuommnl+hIfVd7sPAqq9HAp7G2rYHN0Iy8SIh+I3phHaX38GA9
9A108R6sXOvB6UwnVkUuszpuk8CUD7iIhZcZ4pLNUEDnglRVAMOzaYyD1uPX1drtfhnvE+0umh7X
/BWWVxUvQRy/YX9gU9G1E8hbKuImOqCDg9Q57Tn/WhV3uC/fpnfwYmvisgITJffgldzksCAUaqND
emBVloHY9nb7yf/xOT/LT/0djRi42LioUIzWx7M1noA9hKqLXuxMvEg9AbENN+m9hkobwIMPIkY3
wTy39cnGYRToQolriaMd6q0eLDvOHbxbO3xf/fmgHWKim9cf8B6ZkTctSQ8+zOAYbdbHzMtwz0I9
04s4IyOKFW6kv4NecBt8iIzdJq3JldnvYY300QmIkRjMqXqrOtW75Us+MZPF3GueI9M1j/oTRRZP
pjQsotXGDmOHSk7/0o9+KPnAlJH4yumjWr6IDBH7q03sS+QooasLdpsfE8hyfraPSOits7DfL8WW
NoZ+H+2bIHqS4cikbhZkqatRmDsTTdW37Djv0UlRNgV+7xvFLR4s0F/xISacuTC8hL12llwq3kSF
jJfNhwr6W/ShwEVn+Djta7ktaf644VsTiNhYqUHldfquDtTDsJWoyt5dwpPmxgfjLFBSsI1z5VV7
EZ/QSwL/GOPigyEfit+Z7d0Zz+P5MfEAlWGFvb7qb9H7AMvFFeNd6jZPKmd8wzfuHEz5EGvLwa6B
kDvWL9KDBkrwuGSnSt5Xptd2Fy5052BQAanCQZC+THxaW5OwaSuQGCRbQXWcmltMrByLmH+qe1ve
Gl73mr4QRcU3OmRRgKJor2wTAK/tvlLBYcCu9IbmvU4esYlmFksPaAstNYx/e8X+Qvol6zLbDTmC
2G5TTKXIugsUpqiGivYbWyeWPzIEBGbIRfHMOlnt7Ai0hK//V1rPGc+ZzQfTQ0DAi3AK3bZOmxEz
0cNDvn4n8F2ibaFjZIIMoe70znCYXg0gCOS05ktxQJYYOe4B2/v2BYxChTp67oyiHXm1sKeZxa6K
lg6tNhNgEHp59nCvmu5ylC0cGB1wjEhIiKWHqW05bIAqtkaAfiyNwSfSTXboy2smu9hbkOrXnmHd
rdI9pX4R/Uz27CBJPKSP2Kex/lPNEI6L/8EokG1CnAG8ng1q+g5MGM1ELz7Fm+mb1h+7pquuK30T
O3oCYqheDK/Hm2oHxMJOngfDj8qNeqzs8O0avaMniFTEK39+zX6Tl+EzowpD+d2VvjSqJ661yQC8
Wk64bMXukC3v3W8OklkBMUEct44CP6dxmBe/emcT40AXkHEcJCh/MCc4Od2BcoBMGSX20HvY0mYC
H0T5AAQQGQJRHkRHjQPjK9YEmdMFEx2Mjbklyb+sza5zioeEkZH6Yf1R3bexbWA7ku3BP1Ecsk7x
WZ2QndnkL8B5O/zbNWj9dvidlpKXbQtzOHQKBnicRhTA513yNrgClSIgwiQQz6MUDMiHrE76IABj
YvtsNW/1MyXVrz69J9MSgkK9G3o8C05WtZM6SsJYcleokIVutrOwLxJSZ9xOJ+nFfBsEO4DwHSgH
pqTij5f+RX+LiaK0xP0q0hxWJW3eROldNoBe0wKgAsMPZ4Bd4G9xkqsfTeOcqgflYSafeDKAuo7H
7ENm3xt5K0MESVg/YQ6GrUeTANp4+VJ/1p/Vl3XUdi07e+oaZ+ACoAWU5pIzoYfZGe3ZI1X5Sa1r
fWRK7qyTsr+injcadYxAO6NfElFf2PU7UfoND/1n8lS/1N41KzuHj1i+R/05auwQbXocEfTwp+lg
n+rXYMCSlCd+idQOoNaf3lZSZ91Ee0oDhicjauSpBDebDIAAvEmC8RNXcRvxKDjw8Cp2+FRu+g2c
DMm5nscNkSS6J709WqemsR+RWz9lxutKGc0XIROWow144/JgnaJ3+lUxvCHxTbxQY3v+oAGkX6Pt
c/xCCpVylTksvgrNk3mXW6iWAUWxCfvji3HSKpe6+Fkhkmc25pLkeb7MPj4ojtrL/I3FQ/WuPFRP
4XbAXewl2c2PjMSfJr0bUZHCqkKNdsbDowrm3P7CWvdJso1TCLqhc4RTthNOAysyQyG8w+xsdZtg
tFHWjt4LIIv2OYs36MzI4uu61x19R3JGdSOT7/sp3GTTtrcejUo49EJ09xejGWI2leVrawUzCnpB
7UIOKRqIcU9QuMV+xILu2vdZBsEA4IW/442re3vMapJ9DY4nuJGH46tSAxAJCjJyS0kyXaflLxb6
7Zniykf/80KUs8E9iI89pHOU4mnC3V7156W9mvJJS6bFoC3REvjH+7OrMgHSJ8lVnebGuv+Len+9
e3sMu2RS9NhEUh3MkKezHTaG+G8v/cc7b2/X/s3hv92tUC3y86y7oMYK+K+NPRq1m/AqgHP7EzXX
Y9xuajTsJe920zSyTvIMsSxhDcX7Py8fr+IAtw/+8xigaqQT/ty/vQY2cbJhqfH/8fifu3/diotY
dG7v+PNMpsYKCBmWpj9PmErPQW73q4m8TKprbNKuP+Nvh//ri3UAn1phYVp1EQkkc7qoLZTFJ1bO
5lrDTUqg4zXKcm2DL+XYbDTNiH06+2IgK80xKuh5JSm1q1V5lDIofcp06SRrM9Rs/zKMvIWx19wB
+ESra2iTs7TrsfmQRMKnmfXHTpXfLaMPlhIcZS9SRhMscLXKS6y0eFjRsrAE1IZjlfrPgp6hA5a3
dES8Eqg1m8FYSBIV41H1x1HaiC2wAuzhrI2iAZONsxd0UGdH7+A9Ly0YPPGxvmF9shEZbXV+UiyJ
KFill2la90VIeiY2XjkubiptkNPzZoicUZPdpcVrFJGnUOWY2LxpprVFYJtUEbR9POW4CrUJ+5Xk
HHeFr0oGsUuJ7tYP9DR3xtCALkqxeyzapzoRPkR9vS+1zA+jz2lU6AWV7JsJOJZ8XtuycsComHRJ
EXHWMXkwBokCKALUYWi8z8BFndks74CaRU7V1hqbI9CR7ADovrKKYGMeRYD1apWCTjWNwjHOT0j5
/Cz9LLtZLX+DJDmKkfEaZUBY5WEN5uxLknYo8H2VE+oUU7mSBMQd+NXhNy7NT9rIaPuLGMlUGJ+g
MZD4tbBBK5lCn8Z2upeB6fbli7Gk9MqlXdssO8AkOGrQZ1nDAx6WDwh+3cGFxHmwBR2F7FJGR6gt
AWX1foGWRou6RFEQ7sMWVKMqP6EcOJqPurqmaELL2DmvgaSb+4iaZ6+9c5o+IdoeMXI+S3L6qZJt
5TOy2asUeSg3QlAggHDOlFT6qdPhs4tQwZ+xwrJF1vgWkAtnbNGNQ2+gMITtXIwR39U/WoJkAXTW
RtxQd+v5HkK9+rViQdqG2kPRL69F3VIHtQaqqUgZGmP5I0Wwb+JB2E9dBeW2KjdZYwQzZAxbG9hT
qdc+NYllmgpIFjXpdwVXRDZENyqmp9pkdV16Dc+FsZu3Y5YeoLYD2tVmtxNaSF5iXp+STnxbazlD
LskU3FFhP1nIz/MgQTIv1vdMXwkpGG8AK2tdYACCCzbwjb0+3afIkXKQl0mb+pai/jCSPEnqn8PJ
/OgX/RzSlV4NoBqrOD/N87gf88Rr9Qbk7lhEriQeFyO6GDEqD5LSU7Gi/KFM8sP8jL506+TWKG9T
epk1UlwOwn9PCkZtdqPJHw0mCtZvkxVXdTBO19yMLLLLXtak0J8aPtxaFhavMdz3WoIvYzOvXqzB
FRNOqxj6IHzDE+DXvZX2PxifXKUNu0te60+gyVuAmKBvlyY6rqP2oZfAF+aKPJqOGF5YjSe0Il2L
pfpOl8JbQmU4Z2JlOtl6Avx8lpqM/KPFg0KNwt9QmdLDNLxqEmGuEeedluu6Jyl0t9EwM0GjW6WT
F7+tETq9NbGKm+Z9G3YkGSUJ+firdusFtHMC6IVtYRgms5NW6V7Xu5dkYHdRyFNvgwCkDGPR7MjN
JvPq51wqtKDXcIsVhOeYucnZ1V4T3apRDaAik4hbM1roVeoJpKL0fZmklzEG/iW3fRSIAjvmJNYg
JywK5aEldpAN2SqdfsRIaK8nMp5Gi3gq4pxMdYrusOhp6++wp8+j0YAsdkq8im6jJoYTo+uCzqwz
QCiH95xTa8MRhehGxwV37B1qMe/VSvdTEyh7CsSeTZvjAgJc8i7Om3et7p6acjpxzk9rK28aEtoZ
+Wg7FRAiNSl6ZdZjODV3BaavQl3fJVC8bKFkYWiNFTHQIvlV54tSzaodKTrkiCq+k1UlAxqcU5FH
/yO1ICDJIEwdQUPsDOsAW8Op3BHH/EtALwFwdf+LjtoIF6vZRmr2mRG8nV6JP812TbdAg2d4xGz5
id95g3xZjckgoHB7MfpLNyS/fSIvdxKiQ+0agVZHIIASBKsgsIfKL8wxoTw4oOXSNa/ZXE9O15dn
5U6hEiLUmPoVP1ohy863rtIuaOK3vP/U45WpLsoT4iBi6UjF6gHU38nFvRC2p2huuhPo6iuqlIK6
hICILYftJsRuhUhUPOOL9KnJylUI9trqutbqruJJRZ47U1XC9lump0THwkWgNwnsU7ZDgHOI3FGv
B8CO+mBe74TZMAKxgtBXZoJ9c3aue4ogJtjeua7ulJLeF1DcEhOU6UWcrQUHPnPbVrgblzMODIml
vYjQ/FHlwEmiHnoKIS1kulX+qsbYq7phZ8XOHFGsvSoc5zngEkPKQBAsunZA481fenafMRUxrypS
8EZhPm5LtUKJuXPQ1hCGg6GEtJtE2gwR/ETibr6RMi08RpQcrQLQp6EsX1ZOdUrsKBkVBSXakYJ+
Zp6KoQpRPx0svi19krKcFzIdiUJ7XT4MXdP5o4rIvt5RAjDlHfIDBMRknt0kxCyrlVInARyGtEb9
JWX65saT+v+Usv8rpQxHmP8jpaya/sEnu73hP/hklvgvLOYMSGaqYvwhYVv6v3RV1qWroQvGmvrV
6P1/ccmUf2mijoifim/KlUr2h0umiv9C+txC0hzyGfRs3vX/QMKWILb9Zy4ZhG5FA+iL8ZQlAidV
rm5tXx8PSRl1/+O/Sf99Kfp+LI0EV1cle2GxBiACnakrBWdorMoRQ5Cx8kJHU6BYkYCCjWuN2vQi
fwipkngIZOYBhngwL9bxUJvvMfN4i2hIlyVPCXRoEudfwG3JBr1LkMh0cwQJHTI68MsobDC4lB8V
cfXm2lT2tdgeMNETTwMuJa1IjaK8WnpO+aMsisr9gk83eepuqacS7+okAcUrTHCDMHrJJvOi1iY7
wB5CSgYcImrNQ9RS72jHeavVWeQrV+C8FqJ4FrUKYqYwl2vJSLZlZnQ0mfWX2MIUsZILBN6U3KvT
aD1phuSmOvvXsFaV+6bUfww9p2Afjz+J1lM/blE/s/p5q5osGvMa+Ube0fwNgWGrlSLsVXXZDFP/
NiWKcEoGIh7Qe0ebQuz5pPkpY29fK+pRVofiE3X5PVpCm6haFzQvSnErDf0Wk96GYJmtWEPLaRAu
6Mb0o+hH6KfhH2JszaZGPQtMPFHiPK0eGtqp01hz4uJix6qpJfu2NlYwZTKGS/Wy7ttM2aj5dukj
l80pFtkoUMcslkoS0wmsE9eMl09dyOXDMliiZ0zZlYBQntRxkIKrCvrclu9q2z0tMoxWZDoCdmwU
3ULtuylpPCLD2SHbnRLa5YWO0UhFbpkyfVtleD4iszToeGBK68NQSFQPUL3RWbokrNWCPDH2SuzJ
8kiwRCrMM8B7sgFQfxWFDDic+n0pYGU6C9aBrM/XnxGfjYLVmo/5DFRizeNPyHOj28riTh0zeddH
2knVqsIvtWTeJNUPGByaWxFLBvR5IRDT4a00JlrhK8nV2GNVVIbaVpbxf0EKhVI7AiOpgqA6xQaY
XhqeXphCoIJufJeVRltMZU0Uo/Bb0pNpo1z5AllkJhifL5RupaR3asG417Btc/ANp+kdaZJv6uM7
DKd5g7rOMYvWih2RZsNR67eFUG01I7L2Kx1AhKvRDg9RRTvXURfd6+lGobUlxXAmMgZY0Egq3U7z
VROUdb+0JhtnOdwWcn3fYsN5HNk2HVK8NNo5B9s+hJ5Wsu1ucV1y8ZW3a0NFC1Ga2JGR71B+FvcF
pPQtDiil2/dUPaEzOWqmq+RVhU45/EvA8j2wxuItQv2K7DFf3WvJZEdnBI9NiB9yeGhJXekbNyGj
bqEbU5hB3ksT6Y5wngoVlmBJDvk/2Tuv5rahNE3/la25RxfCQdqquWHOpmmZln2DkmQJOQMHB/j1
84DuGXe7e7t379dVhknKIkHghC+8YcaPRjqlSNyCJGqFmSjOOWaxaPA7w67wnY1D6gdzFQKo8Gjd
G2EAUhx0V4dc/s6eBWRcAHmOFNusz0J8BLIQkEf63M0i064kLLHpe/yIaaBuWihnPsl6M7BwIWbj
QCbTF0gnH20cfBd1wKhJih/GZMe7IQGfEOU0KkwzW+tl+zkzpw/UAldemmOcQ3HeV/A/bf3dw9PJ
KTXspfFJXQVjvVNJ/sZ5e7Qy3H1V4r5egOJdewU+Q25Z0l+cliUmqLOxabTt4u+KKnsatNq6zSU3
cPJwK4i+5izaiKd3dFszWpFZB2esQYNheWtKelpT0Kcr21HpRbuFNWSoooj3ZpV9Eu0Ad9923iSm
78vMwI0xcOoCiD4J/5j25h6FVlwlMqxYneSKgJdc+1larQXkzKIDnjQX9gdH82jSf3L8BjMttDqW
UDZ1vJTTZI2O58avJ/KH/LmamnTDRoWEfILDsQ73QNTTqcV9YZWV0wSe5qcdOnQW0FdEnyDc5LCR
sZ1tfjiK8SMU37LuADhBIf2Wvyskzrdp0Uz7BhglMouLKC5xmIutAYvVApd2/6SDir+kPTl7Z3Ta
CkEsxOp6VHo45RIJ/QWMB/hZGM/SEbCrTa+9TwTZm1ghD10qHUTM8J66kC5G5SPlgRLtnT1305EB
TI0PjLMzGlqd4ylJItakIn8VjvZV04Mj0vsY2NjEYKEJuEGT32rVgyfwl0RfwSFrDDyVfZooWRt+
8XN5q2VhbyaFvD7ej+la9jX9hAhrJA+K1xjMhLWSXovbIiMKulTeR8sLDn1CaaQ1XYWplwNerjLG
bdCK/KK7HZRes7LXokWNC427FvWj6RqkTbf2+/pkBC3Dx6Z/gYHfeMVdDy7e2DA3aGZ1OKRATnZ9
3DhoHaQNka2qEPkyfTD6bo12n/BrcxuZ3U5M1Q5LyT2VPJQjfI9ibQsKrIhmMm+bdAdJ/daRZHww
HuuVdOh8VpB34mBgT/BUtfG17Ks3esh9yhqzAxBdXthGa5fkeYHellz1Oohox9QAj01ctwbVQ3im
ZXYR5cjii/XI4DTnuK9OuROKo9WA2Anpmjgt0wQ/oOTTkMEcDK3LVPkDiqy4G0cxfe84p3IS72Tg
zmJNnbFWPmUQdvYaQ2oIBRV9M6IW2DnQxxRoXnbkCV4E/p6x7oJEQO0k1fC9crt8R6F4WKD/MHth
uP7W6MEGZBpOuQX1FciB3R7Z41UWwz5QaOssG/Q3F5HpnftKmLvmixZTYYosi+51HD4hSFWt2OFr
5M4ruRwiVe7gdLPl0lW1HeNkB7jBREmCjVYl0cWoNnWlqVNuQ4HOpL3v0xLZlQF6D2eZf2pjwgA/
xTCSkn2YaV+8OAoxafEgKKDWB2p2yk5QfrdUF0L4YXB/a4Wu44MK8SAzQKFK+i8d8Ac3rMxdiOTm
BMAV/cIwHG3UXJx2FUQdCu8zvaBvvJ9mN1K4MfdhGtW/SAePR2ImIrhwB11dFesMwR4FHOrg9VAc
69IFaT7rgFemY2IZhbAGumBIi1bWjySlNpsUlDFnk6iGRWynU6q29X48PA4TzjZruBUvaT4AjrXl
mzbhHPeLC6Ln893OdFACcycgt6d+N8NqsNaDJRgha+zGPk2dPi1glnnYtrQefYxadBaoV5d9ILXJ
h7U5/w61cQ1F5hWdOsB8KUCYx0kqiolMR6dblkEsDqq3SRJlSkO7/drkeL2HrQ4qByuftINl2qP/
/hBQNsCjJeVILdr2ZlKqd4LVR8PSYiCOcf9XHWXz7xWVHz/NBSFXhbTNQy75cWj/R0x5NC1tDyQL
15RZ8RACT+nfrEBP8OoO0j2Kz7T0sH+0izRZFglo2dKG69YRv24MUV0fpzsAPXuocz8Urh+61o+D
NcCXWvx+jgezC+rA+abmFgm6aMVBViG2XcE87VXcAE8jl2FvbeSeMmizfagbC9nw2uNhK7i8qZ6p
5WO86cY3Qxpg/2fSDYVuDYDj/DDDMgRBmNpb/VY09uwemtOv40Ps2BDldXLAc2J2/v0hY834/Kug
9ePp4/CQtn6QmoSerxxzgj4/N3QeYt8P2W9bwlB7PG3G9F2Hyr3+/VJaQQwRPu4/RoE87eNa2I/L
8rhWrWmfbDMONuZT0XSIPdqNOOAk7iy8KSnYpczo+Di086PW+6h71GCioRzZz0ASpSE5SlnU8qCk
WnoEO7sAZfXD74PfIJerZ265Sf3pa65V2gFbI+2QDfOYi5mfNVXTSUP2+HHwpNusdad9z/Rp0JfT
UCOfC2/nwRkKZs7Q4/BgD/16VAjYu5Q9xFpp3fduZg89Dq5RsFx6Tr0hcGTto+jAqg76KKn5pmgN
XgLkKLdKTNTlKdDefHcYN48fynmyWzUo865WJsjdie42ytAdDE8Itr/JSc38aQ+GkoFpHq2U+bns
wjsez+HmcVMe9+Jxo2Rq5RunwIz5odkeJCw5NbwtNzYc7OERYv9j/LYD0gYV2ie00ZFuf/wX1yfL
kj7aUTXN0MdAVqwaIDnHut01BATe44Kwj//1Uj2uEtR5TFrypI/2pBO/LsHjWz6+L0rD0+H3N2fZ
LjZeE+3zUa5QmUyQV7F+lplHoVgVIPs647NBRuwKD3qI2RB7W3TJ9Ul8R4J/6ZkSOm6XANUsv2qz
hlLiFZhYTROwOq9717krHpBWlQ3jc5OmLLBeCJwAQ0X2cR+6CPqI598HNeMIXSM+toD6fJH1a2ei
3AksRXcRijRj+yYjKo1AKGutvphhcG0ccjctYqMXPSqoBhIFprMXrbiVXfkFPjA7Jp12MZkojRC8
G+h4TX5xVvKcFMWb4Rp3PTTkItMonw1D/C3X70kERiLzqudQIpbkBg5mw0wBI08uTVTg3SXUZx00
WVknm0GBKkHTgjYBPH1HWkhVkHmiws/SjnhG73a0tCaaTWHW7zBdJvRx5VNSmdUxbLpzZw3eLsyi
r7UxujAmsPgTqbHUoZbuDZ39NdS7fe+5xdaw0N4Y1dXPvacECUW6VPHRe9WoE6zHPN+NvTfc7N4j
+vJwSBDijEKyMj97063K6OoHERJ0NY6Hka1eSUioXWvaRevpmZsCPW90QVYBpopUInI6hIEbUnPQ
uGPNlyS0PxXZdfTSnxSjJxDmEQtoFr60PcGKNlLo1/v05NnKWypX7uykuuHjjBbEtjZRvzaw7uRy
ddfUxWc0UhBWRZ6tgyE/9yVSJlMiz7q6By5tuy50ziNBRtc0TAmDviithoiYeeVW1VcvY6+zYCrS
dW6WXgr9oCuhuc8N7ZfWlk+t4/2QXIQpAnHQD0h6+Y79pcnSg5frtzrrANaN1rpqprfUJKeWiQ+W
fGg/i8CFRg+wtskQ9wszoDUK109pfh3xVoUa0haL3H5vGqtZ9Va9783IBSHUX/NKrqOSDpM6dn6y
xaTho407SDGdH62QsUhNZZ/qBK0CG9enPhJLo46xpbOBO1R6e8srDagRzU7qorgVviIuf0NmwVqq
1DlnIxhLLy1OFM53VjEeunw8pjS0UpmikiYUYsDGBaLq16lxv6SG/32WmV/Sql9O5WTvdbyTFlUN
ZqICLKvTiUyHYUFMum2c/rks8xtnidctRefQoJtbgEwJRJZtEPGdViM9OyolMxhrdsqIp5XGbQjB
vWeCwDFd6ztDTtRrpOOCGgdCLgBQ2wKMuJX7VwzCnvGVgPMQAKtu2+cmjAK8NgD9mw5IIM/rAbCG
OK6qFIB5XMfbYtK+NwUCRYFRshVAHRre3bJ1N4FHUwK1+BcdrF6ja/3aNmk3dhPLgdPjgIXH8LVv
PeSTZgmQGYgQEitrWXx0CuOp9Qq59CDFI5CQrxKz8ZZWQ/eMq1YTJ9NdzOVw7Nt2XNEs2Y02/umt
6BDDH/R668lZ1q34yGr8VaVTPXvChHUo/XVpGO8dGEbUVeSlIsRa0DhrYcn42bKvoNOEEuSUiMBl
xLcRG9Njn0u6VHJrpXDRqzxCCBDDUVzOtEMy1NpJN8NThDcPjmx6coViDci+sbboX9/8qMmWJf06
qvGgLjPkvSnxfxBZgHTvZb1kjrpmaBxUfqcX9pm8eDoZAqaRnxNZ41ln9T5Er5qCRGO9KLvRt1Oj
fy/ipIQyKo69S7cfCYyF8pA96K2fImvc9ZRMau2Fwwrtm6USEGwsD2JcDrgS4RQ6vybwwXrhJ7x3
pdMWcYPiaxyP17agGpun9K31ThgHAtg7uwaguoBC4Fic0AIiVXOHU9nrN/AEr45uwZEE/IIukeZc
usz+pPtgqDKNBn6cQyrr5E6mEoxfRFmgyy1afd4HWj9gxR3DXiLk1a8SN86WKGrRyqyeWyrWJ5a1
Vay4m7jRfVD2GDeNqlaWSFHgDJBxZw06FH79EWUD/aqA7TNv3iOqKBAfP7xkLFdacfL0DEM1kX1G
tyZdpdKB4pPrp67p8T7MfrLFnFoWsk2OP44Td8+99N7Z0uXSUnQGYVkfEPTeJ8nP1HbG9TChreMM
7I0JMVkvrKXZei3Vq03SCkJZtjQmUuvAH1YUvBKw+OVMl5WIfefBqvT8qyF7xDM0VhmiWrg5+mCy
DCK6Xk/aq9s3NsRID0TRLOnSxLcmtfML1rbAz3OHTmM/IJTPhpi514zEetl5FUItYrBWEsX9/lwG
Cisn8aNRLtrAsh+2ZW7v9Om98ZjyueFv/BL9Gws4wNLj1MoOwJ1J/ZyuUn+oy+h7qdeI+wDMruG5
S7yirakdPwc2zrphHk9rS4VQlWMF+c76JPopXsgakFkKyLfUDbQ4TOeGt68LKTZNdrW9wydxOGmO
94p571kjC1s5AohkIZ6KdAJPmqRYJ5YsaGEvrwHIjr6pdhgSJkszV5cxlOJsMarjadhOCV6+wsL0
AXOUfhMdUiBAK4VIWswqsdQcQJRGRsN8KsNvsb3OuxbyCTKeYdUvhG3cQoZ+ZmyszN3Y7vCWWulT
2Z9b9F4Wkk4C1hCRv5R4GI2xjzZOPlGBw70F/eYtja/4OsqtMiYd64oBFqAO9wx9Aei4jfM5js1r
hPT6KhPfUurbC3QYUUuYD650lnWKN4FRVE/I3D3RZqTHvnA7AP4JxaEKJ601teB4m0CpGuOUzT/8
yFVQHYNB6Fs3wOyx7Z15MVQ7zcqQiYS2GvU+Fl827pWq+JLIVyymA7O21x0hERDNwF4GlvW16ei8
V6BMOjd98QOAn/Qimt2Yye+ToV6Jm9ZGmP3QIUwMAM8+B0m5siRxSxN/tjLOp3WHnyoS+Bxghp57
AlzhDJwQL7Y9Ah9EfoZEeT/ppFdxl70j63bDZ1YuOjxlbCt5rUyktql4rKpO61iLSDV7Rp3naWcz
lmjHl4ipqB6AO/eEZTgF6oaLw6HReofbGQlQg+VyAFKwoGR6s1APWYKqWtu5te4Mfx84CKKYWVJv
pmkuJeFS0Rhmue6xh6GYae0dK88pefTHUaFAGDnik2tECJp5Cdbpue+sEEqCFJOhB5iCriEb6Bau
RMpDNWl9ihx/gYcGfp0ujgKx/VJIWax0/a2uMCjzuY95FZmb3oHGVen+y1AVgFYgpWDEZSLbxhQH
/z4XzHtjPLn1ZZgoWvhN+ZRnbkN+NaIsYOAk16HXny2qsOrweuG5XocdpSZSr3vWoqLSPOoIeZz0
h8fz34e4wigFkYpqqRUu1jRwRCJjsBYlhf/VOL+DpvOG8SNn8xhvML8OzfxBhSo+0xNRGCEoPmF+
6fdBAu+CpOclS6xFe/zD7KzdSYGUi47uz5R/9yhlIM7gI/nn4uClZhu1oivoURfeZC+TWLKvPEzX
utl/rafrAH6SAydwAnRUbB+v6873xBTjPs6dARM7hVMbVvDwEW1jNYRlg8cevOKmozPyeOo6HVJr
ZQUQeC5txHORI9LrvNoBZkQcGN042l2waIoJ6udcEAGYSBL+UBv5n0PW6TFwmAlq0pzYC3xmDiqw
bkaXEanF2ZM9mM3GVsFweByQ9VWHCaBnEjvYI82Jc5IgPRbNh8ej36+V+nDtBvhUjQs7o5gz8DAY
AWA4YK9+Pf/9YtEgFWFn4PCSgVs7desmdaqdZpMcTaqK2N0DmkWNnfQLPKkxzpnLWTVeTgAiE8gP
WQLorae7pSX8nqO5LULtEwTM+ZGYD49H8/8ACdXtLB8uRNthD9VFV89yZ75XDybH6hPvoJsGX9Fp
BCYFs4/bbOtWzY9kUod7l86nbD3jEKSDQIN6QLvMbdJPj9eS2f3t8cgAjLbQe4cCZ9G/G5al1oVd
E03M7nIikKj/1K+PJ4+XBaJx+5Q7BswVruN8aP7n0R9PCXgxKapgfT3OTyuVxZBdGS1fWO/xnHoc
Hi+PXYcDe/m5bycIEKQJKaTz5GKIiKcILJoofnFICRIQrrEMkBicoxgn4+DMh8fTx8GpO/gazS2t
2InROewPbvHr8//mJOaL5Hi2CzFtPo/HT5B5RHSCkDkaUnsdeE+ibmDzjNWyj6qQnGtR1vo3TFGo
G7mAT+MIMYYEITl7dGEtKNxJYEVYTSUu4LNA55WUtDVJNbsNupNhopamvOQlVdkrMdAys8YBkSos
JYwyBslefC07RkmKXl9UolkxpToeDmOvI7vK5VIFEojBSC6h0TyUMYLFBoWKjTXiqEBG06nC3qaS
t2u0aPWBuRf55hbz55jgJDxS9G14Zd/ExtfSkO9axjdwJJrleDZzFcDO0yll5Er3EM4CZK5EMVSD
hVM7AOX/P2jk/8rnHul8sBb/Zx3iG3IO7/9r32Yvxc+/c7v/9Yv/reJv/MUwmduO5SB16/k6KJHh
l9u9a/zFQxtY90F1ON6MLPlv+Ij5F34DvInjGQ7i/iY/amnsRP/5H4K3E7ZuoBzMIPx/gY4gH/j3
yBHh8cfSxaxPzHlZLqrLf4scqZuwb3LfL3esZJBVwujHyCauP41eZ271oKSxqHfrkdQQYCEMpsFX
zqYskn3jG8amz9wLNMkwv3q1fPLK6Rib9rMXUjSwQJu0tAdsdCvS9CUP0rNb6psBvV4vgb0MTLQE
ShkDx3AvQ0K0Zw9qK4G++j6Evbr0PEKz6RYrvKCNCvIAtM8J17ipHLBMDbAdz7NLpstu1XklbCwL
id86nWix9vq9n85uM8uJIg9HFCAOqZWNUDDaeqFbsEkN+6PDxbxA+CF9MKX0O+v7xS9okNQTcgsd
VbsEilyJYDJV6uQjGRU6da17qTIICKYyrmmW7RAg/SkpUzU0CRdxS77htAK7oPxsht0yNSGBAW5B
5P6pE3x20mJemb8P43hDYHg9ReE7vRnXojgS2BDoYcC6sfaFPTgAPAs1Jigh6HE1Z/xsUcjPgw5x
r8vOJaXIvoDzYdMcqfW9NozXuHEvWqwfiUSOpa9f/UC/Rxo5QjFeA2pKWMk1uXFvtBZ7+WZNZr+N
nQy1xPjDgHjja/E3RMdusdc/IYb83EPbzw9t0K7d0ru4ltrmKj07afJiYPEwDnzNtDgPhrxFerA3
w72fdhuBXbAw0/NsuyWS8Zg4w5Yy+GHw40NDRCin5IxhAKMiPle0KQkLXYnXnOgQ/HfRIRu2doeh
VO5fBlNflq7zXI/tBt+vqz455278pmfQWH0RfVhoHSNSWh6R8CNMNSA5iN1QhFDGwB5oQgfw7hm7
nk8uWxCqmTLgdFYro7OeU5m9hHZ2Coe17xnXKrJ3VQdtECiFYYYHvUnP8x02guHet+YindJXkWYf
dhh91J26zZex0qZ77TGoxfQ0m8Cm+tuo96z22RImONwB2AkeuNoi3ddAHUJruCF0zMZWDsfJqaBF
0rhvLf+gDKpHk7PrAbWSvqeGfaFOhXk9V7BSRyMSOzp4xzjKPrywowyvkIFRFnyhFP2L6T6PyYlU
UNf1pbDjQ2CrN68yzx4N5FQ9OdF4GyrxHFnpYRqMpVVRX66Tl8dnjOjVqdG6tjBsw0GjQlOHH7Se
yXoKmEoqe6EJeHREuxbclYieaiqXBabveCwgljPA64yf7T75aKBDjxbAeeIdtCbPsCIOFvMcx6ld
gLtu2Yx3NYEuoOWrkukaT+k5HTp8GxirWvMlLTFVUtumljeK3E+Nlp/lvBx4ryqa7j6atHPEHaqb
yS1pnOylld/9sTt0w3R36+k+38FeH49ahklQlL/MF2Yej0Y43NwYZmE53VvyR0nECHZrMX8lANgr
Kj4LC881KvkFaO/pOrT6tTPJ7MONqfJ9aDW8X7Py+T6pT43SgxY62M+tQjxpsnfgUl99KosUQEja
+i89W/k8ttOU2ifnloWsZYPsnmID/PVkbpOkOCcxS0EfwY6y+9WEEzOCz/0GxO2HEnixxc+4Zq0B
hD6ZRreZB5MPZLSOzXsA1MvM7x1XypLus6pqxos+3XWxbxG8DKt2QyAL6bPZlFbPMj1d3UZdKW8/
5bq96op1laur1o93Nxm2XoEQcVDGL16ofZN++PnUKkBWjf4WNdUyRihFmliWWbpzsVz15tvB18Ie
Fr6dfMyirmY/i4MPRy3EaXc8lKFzMdZhpV2DoTxZJaqbg7EZgSDUU3rIPAf4lnwCq3Ot6Ler+SHY
H9BO1quTpJ/1MjmgXrqrzeycYzJYKqbHGDEkuNJOBtbpR2s1n/p+OvpV99S202bKqE8H6jgxEea/
aIjBgjuAoKLOSvnVDo1jbfdvbaCuirHZiP6pNpliyHMg5TCtG9fezYsVLk+w9gyIEV2YHQyaEfOC
LVRDhz/55LOzdcmENFf+0tX1VzO497l6sgIDvxTKzWb03sb+PlTOZZ6S85qg++6FzGUzT6LWZI4Z
BgVVGXrPfV/BhizYaXzxXPf2jj0xotjR3RzBnGehwsz7GnXJS8dnZISQyu/PkSJeHSyHqZa/JP7A
/IhOTXSZPwt4zOUx4ww03QgcqfaKHx19DPBv+VrXok8SngUQoYEC8GhhxUf5EIRAcqBliKf2aO0y
BSBLt7tvXlK/jD4VRTsx3pIQSBTofyopQXWiSkS7aXAoyRbhibJtto7HUV9Tg7ZS1zmw3X3NwN7t
Etnim1G3y6zHGFHRnSnT8TiW+bEz2h8WiRe4Sq9bpynNl6BA7Zp9ttMw01T+QpiIEGb6kxoieTDm
jC3GtPTXo8dr4wRTechpALkOZUfkWafEsaj/0c9/PHocNNH89akgO1qSLc2usjAG/mot67vhNymA
bkmrO8HIC/A2BzuWaRkKbnYUW1SDSVEeh2EkbckT8KbBZH/Dp5bUGdvawCs2qsxQ2AWPHnbksZ5f
UYUlhe0zWW9GPb7TSov2Yz6svWhiCen1XY0GuuFpa4ieAMTSdSG09dBT8jTA42vPXvvhNA6ARjxS
C1L8sVuBuXBRmnJ5pTNPWoW4d94WtK16rT1WqP7+OvRUGI6c3LSb3PbiRo0CkITrbAf/PhrjDdXT
a4EO+5r4646aR2a/TDbOX+wC6zryXprC8NA0ld4hLvofFCCXaN9Ga8P3Fz3V40XvKHbjTNwd5Xb4
GQzFMteclOUGvGoHER1PI65MYr7RNjwAlrp4Aop8BP4zbYBzVdgqVvArJqZ50rB4MAWKsb/lPoI1
zbhkssGIIdARtvc90/Puk56sYTvAhUM9ieVPmRhNjHBl5zI4SrtPZjM+paK8ZA46I4GHdlb8Eoud
NjRH4aS/vMze1P8O38t/Yh1l6MY/xMk+YBFfeMxdXQj7jzi5MKtOlWNe7IyMOLnI5ZJeJxJ73ezD
6gIa0FL9WGbU4IwI4JCm4u3QVnv8Pb5AlUf2apKXhsVIsoD1wrn0wju03d0Gwlezj8wLjJTXNle3
SAvRBDdPtZd892HGVAUdukS/ANT+Rr/xJZmJO67J8jgU/V4AYABQ/IGp6aI37X1Ss1FJ1heuWWGk
AH3UrQ8QQHEJVyb5VtKL0fR2xne9uXQI8yx+QZ8YlBKfBChZE/a6chWaeNs5xgw0dfM9eTPwfIba
vcnLH/NS6qaUuDS1taduU7GFtxbUPFve5tjNqdS9jvQry5AaxBJ/WHpozJ5UrkKWHCy6LwXgbaM/
gD2+0WR6G3u1LUagG+28sVrPfoKMh8VfNKz6crg7Nt+YruwZOuHnikCy815TW7sxwrrV32Rv/+RG
+/94mz0GNX8MCyi98cdtHsKartkgi93gUV6hsS8ql+h7GLbzDmZ16iocMNHh8V9/rGnPCP0yG8Oy
2P/8z/+wycN8z9QtHGsMA+My7w8jtVrQgwU+Xuy6yL7nyHOIJDuT7Eta/gOKT2WWn4FNUxplRiX4
Nlhi1wBHrEbCA+JwkzDRatFkmkxQQwRWRM0pwXejgx+ouZ/OK21Q0Oxg/5xm4xHOu+o678FF6j1L
v90MNTQgAo4hPuPBuW2lA6iVr86szXx7F+TjG/ihS0RTXxCCJoC9gKyf6fggtJceEgZdUhDoFnRT
cxvZi3Wb5OfRxyw8HW6hKHZEs2U9vZmo6boFdzMR9HsmwNrpubDYNZDbV9l4zEGq0/+gPWClL/N3
tib9PhmgECb9DAhn1aavmpudR8HixO+mKLVEIGfooCJolR1CZzy6Sj92DHvQuMOEWF6dXTrgIXbw
TNTKjJXe87yPhhI3xyhadZa4VFP+MW/anlSfCjzsf5Y1hM9cnY2uXBnDR5Mlm47+vAMwHYfr6Q0T
OAudAjYyKAxLLYZn1jErRalfkYZ6mXQy32H8RIeXYpOgpxHVxmKCqt+yKCdpdhh1ATlcP1f4ro+J
e+lV+tKP7mXOrQyiyjkmAu+30UaxnkNFW5Bj8KV9Sz6ZqYEWUnzQXWK+pL8ZXNSYuTFI+0I19Do/
r8zxSEkqJqhp+vhckPRI5ZwjAFpDBCAlTluQcHRiwVnv6jg9z/EfCL8n0clPxrB+LLVj/+SNw9tM
SJ4IIYyeKtNhDlh6UjmIJWeTBNeYkhcRJ2ej6J8CL3oRgrPS7Ge9IEfI6YCPAcrDaXi0bft5jgfz
gv/A7C10RHkFeWIWn3VwtlX0JamdU2jzXtl4F5l4TkIYXYG5NtIJLHR/s0p7JwtMv2VygOtx0HxU
PtHaCF3UgcLNHBHi7EUQXK/DcucRuFfVeHwMeFJzja4d3uI7NXA9Wb0Ee5coCgSpCFIr9+JDDiDS
pT027OfUqxDdbU7JZIuUT/ima2Sf84Cbc4SkEozpDnxc3RzAJpIoswm2rrxn4NQwFAjXsmbxn+RW
Au3OWY7naHaqgvd/vXwYFkymf1w+XNphuu2wiOh/OBtmo5XUprDzXeuOb0XLhZwg8ARficbYlnsx
2wnIm9fnJ4JtKgkDir/Fas6Q5oHVRpBMvY7tt/NJZMohu2Wp/Vi2H2/gmq91Mr7JJv4o/fEt8Wax
PwVFIP7ig0zQHcqogNqaE1HLsG4/pxotNb2MlyqmbCskew7eFAIBR6xDVD/urLpCh7cHKuLW1TYE
laXbVbOPPTRiy/jZmGMdWMHwo5282Rhm/VI1dHUxhtEXrpE9NbjbLzr8hKnmVMPiUrDULp0I8S2z
3A6YrfjkYkk33v2aGER+oKeDWA0TfF5fosnal3g8DRUaJazqjuiOa5PFaV5zvoSaftFrmrdNBFUe
kIwc7paublif7DpIldTYZTnbYTgXXIFZh9sNKvyrGrL+vAT6fXb2GZHz/Gtd/4thfZFk31mCAhrv
hrL6OTTVlibiIf2kgSUoyVznUZG64jK/iU9W2pAEFVl/00h66R0dumrYilaiZeDs7HJ8wzhh3ZNd
5rMzuW9sdk3V3fyyv+mnuIbFbYwDOt7Q9wtETmr0bLr+CQrr9QEhcKlj/Zvh949FRN90MRQVnum4
kKkob/5tETFOCNITHJZ2vZvCrt4P3CLIOCwFCnzYctLGY02VSbn1+t988j8Jy0yf2qrF2icATf2x
bfpi6AtndIGxhsZ1tKoCGVxsXeCak31RBoqT9qHIrPnOZd4S/83H/8G7m3dtmHeeyxnosGL0Pz5+
cF1lJUDQd2ZHKEUmNkc6GkPa11k1hptjxS9tiX8a6mb5sRHkfJT9omTc/psTmef3H+EDLmcmjRTC
l/nfv78DoVXAiWmDYjeHxvNUt6nbZNrRc/VPY0XZJOtuLm0VD+BBb7C7MbrmkGsOEbOMcp4vdnEh
CP2+/eszmyvY/3hmIMp0yJO2ASzy788Myt4wJaNXzCDUmZkOL8z6rLXAK9RAWGfZzlqk/esj+K9a
qpfZ+Ead6ilsUW9PXnRfvVn0WxeP4plnT9dwazratyqb7h2JvYXSqDNSpKHy5eTjdo515gKN4w9o
l9m7iPRgrmHqHXlEpm55lMy4tyveNjuk51A19SC41Msokrekb2jRPGNZt6kpDdBZ2hY9wlhee4MP
ucuAdaQAug2AjJFErpM4SkcDvSYMU3l418LxLZ30b45CSwm0mms1V8/ob0GVf9R+z9snLw3NezL8
pSlcSRDP3pHp8IwzquN0nxCXGuQTpLDi38zQfzY8hKEjY+AYum2af4xTE+JUXpqEYJHZbuYApceS
Lc9eH3VHdTe6Zv+vb7th/bP7Lgxr7ml4RLWz/+Lfrgn+YHhU7pmZcziGveaXBABwYt2Tcri1lAU2
7MwvI+Z6AKAD2pnyiWbAoRZoALAUzxQJY/oStQjGleeJyMCfMSMmiBl3Hgw65bpMjldrAFnqmZ9a
8xh3HnyeYuQiklgPxWkiW+wpVM3vO3jVBh8uWzo7QXlurplmjAQ/yg+GqY7+f7F3ZsuNI1uW/ZX+
AaQBcAzuZm39QIKTSGoKhaTQCyxGxzzPX18LzHtvDl1lt+qh39osTSlKFMkgAbifc/ZeG7n1WiEN
9JxzF056AhYhJ4wWbBMbBqYfh3U/XsRkpbbfZMQO0Er7Ney+CiYrDWy/OsYzRj+8jtRgFr4Fh+xb
TR6yXe36Jus5isJrKMGgMQn5bnU9GHB2cfUKk9UPRTq9jn74EkOCHmhQ058U73ZG75DQl8wVsIRn
SoD469rSW1eDxM3u87l9a3qWZZtmVQEsoI6eoZ+Dy0Fufxp4j9dtFOqKaySdd5tt0zjcYdu6TEby
y7Cro61dvDz9fq6yr1aGKtFmI/w4VZCrZvc4c9UeOvnuDdbj2gynn3OeyQfY3cSMaxe59I7AWrjs
RgzMnyabkp5/hzGyCnr6Hi3Cdl0FfWs4j9L8Hkrn3rf+7eLzn1RswlljsC1T+vb/VTghiytrh6TC
49rcXhveEx+79eqH1dv6Ty4Y2hf/5mr7n131sXbTipA+TQF7/f2f3NYNTmqfTSsX25R2dUvbnvrn
35w/tx3b367ovmfZDvZwy1a2/NuTxFGddplpQrKTqAdGt2XElS0vzZQeaq3QhDebp9Ssn0m3382S
yscyz22U/lp7kI1iM9J5u1jA/gIkxxzqqAz7PqUpPNjOu8+F0C8IZYz4mxJPTJJ8w8pKV2mgLFvH
9LCz1wsxcVivvbZfh4RLddMgsLWJ5Zrza4tuh0SqZ8Hnj5nwq61mdt1kiWIIXYtIXyyvkXLuU7bI
k6Bh2RZX139eUFi5tIHXF+my4649734W3kvJSAd/yyCrzxXzF6k2iOAeU5Fc1di/WL77rvPpLL3k
SlbkNVr53u18Xjdv64bKXHwoQw1oSPe86AdJ7ArOtPjObijHmH1upqF8s3ofXgTozX6iMcXW9ZfL
cmHMdGypfIYpvbNtRW4VO75MHNet//p0JsE7qNfc98LrX3Lsn3B0qGogXlEBqQlZHK8lDIHEcQVf
94+3w+D/wxr+DazBtpy19fJfz92vcVH8bMvuL8SGf/zVP4buUv3mSAGsAUeZuI3Q/zV0V/5vNlAG
6hL0s67lejzXP8fu6jexrlc+LT6hbJeY33+N3cVvjlLCpTVkSletGIj/AbWBp/nrzmgd+UtoDVy1
eH30mv62KIsoVXnnFEyhTaOM6n5b+UMjAIcOjtjNrezCs1d14mfICCwJKlRgEltd2Ef+S53Yuf7l
W2J0f5gEQhJjgDlYvo5V07W/9Oxk5dfFF4PxY0hkiCtvIX9oQWy6YBQdGGvX+JWsGhetj8sMsVfW
fmpceBCB6bbta2wXQwpVBuXbcaq7Oj1GurEIRpLZEH53o55YxsyztX2uoiF7SA0JESYcjcjfD6WB
SsAx+ym69ErV5bku4tjamMAIqgfd16E4eJl07YPdDyHk+YQZU2D2WfFhIlo0Np2vUyQxmCghrXp0
ZIlg104MfBwH6E97nmhatK0xTxj5NVLXqJ46TAsM39otxqbWu8ysVEP00BeOTcrd2GWqbXm2ZDbb
U6RdyFh5krmx9ZU2ecqIw6MYBOKSmfiMic8lFzXKx4YJkfPsjAjRE7HA+C9L3+rAkdsVaSaQaL7Z
7dgL5swqi66dHnKcuBla0uZI+xhWPFqFidmI66nwC9OHNt4jg18wAbtiDYeIrZlcTaqHYFA5TXTH
82f12C+RP37GAFOLT9xRVT+8aIo+a9zU381lWtpDm9ZIabF6VPG+w1fAQ7mi+0B+BRRAqDG8z1VX
bm07FC+FhcExtlxm4nXiIwfui5U3xdOiy3Js56nw0DRtLBO5N8aSEn9+W4f+Z3KxwnFfDLS8n1Rv
Q/eOyEROAtueTeuuafinkk0vcPCjDLMdLOdL51WPy9S68S4GAsGUu24rSEYCqxb+MsyT+4iBZwvI
xxiKR5XVhvyFIFXQjFbLmFYb2ijYTkDc5hMSiMbXiDSggxjnXHtixsDvmXpLk3qRVQApwAdkq9qR
sDmbkuOQyLEmqSbLDHRgZpvre0TJs31k0prbe4/OoHlfVYP1idEf9A3kYmNNmBPa+6sx6cl/LVCN
28e5VlIyQIe14qBq8XpGNLFZ8amQsJm247039tPOnutk59kDFfyijffKyedPA1CWZ6tpWZhCMgTa
1BkfTX/WF84ATDud6z5YlQlOZOqy+EfG1PHFaNrxMBZ2dHDtMf5WDx6GPIMlLDclQtvWIXBF5sWB
zkRHK463ecE0VGGnoDsZIb09O41VX2NNDMJSFOLBSBcjULHB3LDx7MMYy5JeKpTtCUTrQeEtIiuT
UR06ifzUuHr85NU6DJrOhQmeEAyke2GfzFC7r+ZcY8aPVEwHdRE/nXycv/Zt1tw7xuA8EYwcPo3D
Ym8LyyqeKpgYvB8tuTTR0D7JUvffhsyqTr0ZC5C3JhCytPejK/UXd8xqDyblaL3TA4zpBCXEkMyc
KsjD0z2Wz/KYyiSHJicRdbekah7p8M27Bhv0RWPclWiDrOQ54wr50ODU/CgmJ2F2pfSj5zVMDJqE
mBfX7/ZxEcvdMpNeDK2kPTp9VTwpwdUl9rvmKjgUD4PBINlZUvdxcELjqx3PEw9VVq9DXHWPsk/6
fUNC7D7zSVheEp2dSLWGlRNhIoZl6zwyNmWT4UaY+lNpFJhpEvNXbibFp6bP23sL34jaeBYCrw1B
lTY+vMV4M6ulvXYDkBmU17NHrwzU2mOEcv5JDWGOeXBi0C9y8OCYC3c5rMtdQv22oE4UAF4QPW3s
hNO8t1CjLB7zci9EYunhpqOhPVcz/RCIzchp1CHNpdjJ1jWw69Ui2cS9729Hdym+93AKOUJMLrco
Vz7R1vLum8lt78s6Knchnw+xz2TRhnk6waSAsuWkZGFWuODvagQNRyLDqSBye7oSlJmxWs3FAbNQ
z98qP0Bz739vRkac6VITU0Cpvs+biiADW1SHkUjNQMQ4ZKTvNfey6Wx8elX0OWyz+Rr1cgYfYyb7
epmmQ5cYjAPLXNy5MkfWn3OOATWzAf449gEHmX/N8lmihemTA5pN99yRtHHt0gEiKJvOpzA3m3ve
A59LcpEkh3QsS5o0iJSTyvKO47zYO0Ug7mFuyJMo7aXam5AwgqJxor2hreJU2xh/LS/s7v0ZwwMW
fGK+05zxauaO+47r5m5aHcFmCfRz8Ybw2lt62M9I7rYsCAQ0c0aD9lvCQ11VJbx5M0XP1Ng/Mj02
924CB6Ly0VcUsswP0oxiQmsTJzByoLuSnM6TkcbOLll6BHeJqHcCCietj3k4RcZIoZOTVgAZyroY
pg+NpU/Umw/r5TPzV/vBIC47YMH0D6NKMviWHV5nAr4DTm8uoh1B1bQ3ILW50UxGh5C/IsfUZyuG
r2MsRvMsJQ5708XAjzUQ2DvWb2CRQPjTReptPnveJs/pxvfUIwHJj+ODBPW2MzB33VtcORC2Juku
8/HZLNOgiYYGzlTEGGlyc+n3rhGh6i/FyvbRYiBYXCd3Q1u110plcQDnsQ+gfBJTpshxEES9gskY
8HcvGT1TTQzCuuCau9onWJj84HJHK2Q50ZUMccyivfG7DDyHIlhjYv62zR0QsknetMFUKI7hmGiS
Dm0OLdMx3VaJ2R+iMV8XkLE8z6x34EJMdztVFkdpnhBnhJqdQdyiAE67HQi+wWQNbczsEs89nVsj
MYjXWChLLeLryZulLwjrYgvvINwy8Z52aL9AZ6nW3bmK5LyYCuOwpN6ACmJO26+AVOsgMWHiFKiw
HeRrPfYkeovRE0ariqQOiXUwlG3zVvXlshfjUt07GTKPfeo4tg/3fUTx16ZtG16nmDCvwGQShLEH
aKl7nKjElwvS0wUOVL143QtmcNIt2F82XeA01XhlUScIW+DmKJGAzSQf5fWaV544ygLRXjTD7IbV
BgUpftdL70vnm14Gx16K4P9JFXT4Wd5/zX+2/3str74jKWhiHXX/5683299vM/YPvnZf/3Jjd1ME
P/U/m/n5Z9tn/OnvAoH1nv/dX/6vn/8tXbHlmv+mvmFHyH9VFf9FVvz73/2zwpG/WXS9LUkDxIIn
59Eb+YesWFlw6dj9rfrgf5Y2wv2N6bDwwfjw7Ip+9b9KGwHdzqeFopTtgNChZfc/KW2AaP294agY
RSEAlsITSItpOf61RRL7cY1jBl9rNpTxUY3dxzowod5RW6eYwjvJeaSMYVk1pZKzrEA/NSMW7iLz
2Ng22P6KTbkP+aYR3Vmp5UGFXUleWfU1m8p0q63+55SHXKqBbuFUI8xj1OOvobQxUVJosF4DLdbp
wrCV3A6o7bMGnuI3/S4yhnuRvJszWAbbLgO2rTIwGz87jBHuv078YvxCkoerz86YZ2f3sdfzsjOr
9iOvyaqe+trfz0kvgnXG13/XEaDxTjqfvGIa8HU5aSCICQf+me1H2I7HfOgOU1+xBTObaFPK2Dh6
VqkekhRuxGLAG0iiHKR0mN2nhpsSoYUhB71Ie4inmP1eZgIvzvV3o7EUwOZOvHSdiI8sOV8ikcRw
+4fo3g8pozqLBc2fQohH/jICFmG8zWb95OTCiXdFW9k7RLgAqhSAFkRQ5jGdWsZNsc+Lq4H6uCI6
0qMk+mfOuqsNERk5GEEn6XCduYgfy7Q6oLUiFCxaPknPN9iGpOknaX6jxXIaomL42TBZW9rwy+ig
vEbeQ16FFRIEnNQWQ7KgjuNlP+JfJoYHgkLq2a8FncHAtuYX8JjzQbUND4SyGe8WfJtwCIPEHc5y
HJEr+HygyIjohU5peVpqrNWLkV24HjGv44GFNMQuLpuvgljz273nLoKGv6jzFD/nYXaWoYNEsDKI
YeQBk5x5CJKfNBjDuA1mlZQbURnqOKNZDpXdHHDwGAwZrTvmStHZl5Cvxi5mEO0m7DH4YkbjP77c
oEV/3Lz99na/28/+s5u3X4ROYsLucy63W4YHlC4fWCmY6vfEtv31OW6PV91+c/t2yR21r7X3/Mfz
3l6Gk8gO10v/Vos2v/vjVfzxUugRE3vR1exY1n/Bf/nybn97+62TCugVJu7L21/88YvbTZ1o3I+3
b//0+n6/J1Jp14PgqzUYiT/d8U/f3u54e5qlZdsQEv012bCYIlmal9uX1rK7IFsIZwKBa15GnaLO
GXIVDHPa3bkKoITQ00vBiBsUwJ++IJ9YY2MyfmaQ3qMziLVq/RnyJOyqITOj8cvtb24/7eVCuIWk
0Tlo584dabKb2WruAkYZMGZvj/NwiQwqr6ksdpHiULLM3CDmaDQut+9ElFN3hIQ1dKssL/Mn9O8j
KDSkWztsB2BvCU4xraPHBupCySkuxvoFY7d9cbaFZn8csEC9ub4pDrff2/ABjn47XEKk8NgWYMpj
GdFQ8EfnorXnXG7fdRkz8xZ3Acol1VLbh+gtL2Cp3YsuSFcPTd7DP37mR/1O9CYewPUecxN+Z8rO
PAywZDyO3rnKC+8cjcBdrAjgsLO+78u05k4llWwukdgUitwSfLWbqgWHtzA6u9zudftiepn1+01B
xPWhGtN32xMlF8/s6xjW5OnlsExCNRNe45MeIxUJiBTA7WzWRzSkcOG0gHpcfE8BIm0oFcE/mlZ1
zf30tag6D734mO/bms4BAlN7Z/Ym9uulnC6+508XsISSSFi8oMW8RhHxZUpsiC1Wo3DHcw+7eaSO
FcASx/xudImYeYxHEMwG1HViykr3NMXlKZqL6JKsX4YpEXdtGm3NCTd9JoxAtqLeFD4PiMyW+KQ4
La+i+PAEO0G2+ubo4ONq3WY/FsZyMWaLLKKwwRif5OkJJchdtPCj288X1Ge0q2WC4IefJeuRf/vu
W03ikJIlna3TaMhoT83PdYqE+wtB1rDg4HQ/FI45nKou9wi4R34QEww6DE12CRWvRC8Gub/s2dzu
Ex5TDA25c5mnxVrlqUenpH0TkGAsdkU1cvAb2j1Uwn29HViNMKa9F2VrKliYXWunzK9LOwDcc+Y1
z4+bjgHXZXZoNA4mw4EO/y0mbADr9Di2Xhuuc3j9lGETath27Upf4tdPhzUZsqWnllQZPLSZSb0B
zxuvsvXgu/mhFCJ7iw3wMiJMHmwvsvCHwK2aCC5Ah+GS1/EHzAqBESlQDczEBV3Hru4EXKBkvc8I
J/Hu9t3vP/zj9o2ClZgl6SO33//t7rebWFgXIPX9w+2pmdj6myqO4d+sD/3HH/zpoX//tsizz21o
R/vyj1dye77b0y83bFEzhoQpe3FNCMm/XsSf7t8UzB9tXeitNjHO4k+gi3v7ckNA/XHzliz/t5/d
ftsPTnRwnCij/rQNC9t5aHr7Qvv3An2eMUOJKMOEE877Rpf1WxfqOjDz+pu3+B/W1AzXHu8tno84
OyTLOxqM3cT7esomjxPIAZjjMB7D0OEcUG4PxyZMfUjZHn9hl1ujczIC1ONq32bZfMor641Ozsmj
XxK3C4pYPOd2ZK3O9Op58BhOF/MzeNFpE45QVjXSdaPaWT1xdqkrYgBWFkxe4iwN7Y07T+f4h2RJ
nhDqs1OeQfOKw25NfW19sKgW+u2kHdmkyfoE6C8wHSIk246HLz134yE82rnafh8LLPlUnz7elV3e
5ObVtxFt1V37AhgQsMAbJO8JVojXHb2SVuTo1BMdDXmflM0+TaNxG+XGR15hAOtjl1isSR7riNSr
1rXyoGwJpwPU3l96OKQmF8KNaRJKa+Hp5GM/GQ05TcXQqlPJV6KdaNO6ZXhKu2jdotBQDevphCRd
A3sCUGjXVNBCA1YvpThF7jDTbDennVW3+O0XPKKy7RCNq6kmFXZ8yyx2YGEGXT8V/pPB59DEbXIM
fZRDearBYbk3OSDZmcaYfa2G9pTO7qHXEZwewBBuSbCK+Qn/PSRY4r9nQ9BSydt3T7ckyYWE9cWM
3NNZqbswIyAY6FoWwFHCRD6kLxXwy+20JNW+W7wPykN9jswGsSmHJ3sx73HG0nABEP1RvPp95gVL
RmvIKGHhmP1764VpoCb/2+ib6DshlKRdQ/ziajpQzDLkuAbfjxBE9aQPvpnW/OurD9pGKMCuvhwf
K1rZZI+p7GTN5EmM6XGg27zF1O1sZfe2LOHPqFe4MACk+VT0Ztx7J7XgiXBJkWwK+LHm2VqG7Npx
OHaxMoNxVBQNtDKpPcj0dKs7BBXNZ/AFkaIv3pW/gPFaGpSpeZ4j7l4wtQ/joDVBRELdjua8u6gE
CG/VR1cIRBjkeAfRZ227Ah+vivEGiEadRTycHJSNm9oSH9Myz08e/fIGlM81hkliSi+kf0BYDAbz
iVhF86Exhk859umBgQvoCrbPC/4mN1R8UsBUg1F9VtCDd7Uz4S5Iwo0MRXaIs4RoGO5ourKEWZlj
NeSiE6R6uqSjj1/GU4fI5f9KosXTn63af3WShlMKF+bQmOLYj/Yx6r34jmCnrVv4Vz0XdaBwmtvg
tUurfPAReSO/OLYF2XuWdDBz6qQ/9mI8WumuF9gvzIxkOWEehyREuOd2n1f11ATAGlpaSj6rZwv4
wPe1WNX2HZcVNyYxo5ARebZeZgTz7PoYXtTnqUVmkgLIGMAnEMJeY03fpAgfyd8smi27sINbCLFF
0lzumQE45yR98BDXbeooIifMhC5XwU6fnKGkOEJCpvR72GfmaWyn95FpyQ446H0U+/LCNPmLJHXB
NaVJPGoXIRXubHK+lPF1ippsX5AbFmKMCPKZ151Urdi6dR7vcjXSdY9MbErpq5v5xs6OUEzaVWQA
YOb96WfS70RiHIC6MjwyAY6ib7VBmbTXdYtD23DruVl2KJCsw5ppSccka6EEH0q07rwEfWVcF5dQ
AS77qTHs0TEbQUeMc+gpeS77AbqEz/EIPoZkONcMPAsIaaHlo8FOvpj8dDvhDcNsAkRYMbenlEts
2ElozdjyspXHFXFXhY06SfOXHfrhMfbJqZ61Jrkhrfm398mDNXQZRThvrW0dijaju+1XRWDwaSTu
SGxbXP3Q7iXpvklRgvKbgAwX8fRBxcokaCAMgfAf0sKx2K9bu/AIJDbeOmHJESyGa0O2qc24AE4P
QASjNcXV6onTU95A0Bg5HuC9nqPF/1IMjbvFridhlnHFu7Fjujp5t4A/7rIwu5PsnxaCldh/O9HO
cCA2Rzk52or2udtIRpuG80P3d3IBkNTypm/0Yw62/hzOWm5m7fyKaGFs7C7ujyIh0T2CkurhWtqo
L6JpTk0WUabjirCNBl23taNAJh8lq8F7sSg5Xferignrznmj8RIOdoC6mfPRHiF+RwOXnPil8Tsq
izx/FMNIJ9/Mv0MFQwJKnovVkC5Vu3mCBxZzCu5PP3GftDJOIkWxnzHRnIc+KBVAwH6G9pG3RFxa
BYOxzL/A9n4wY/lM9/OqzWcwVFeABBliNSPSG7B85wLaf2k6X7SdvY4uH4MHamDF0yeZfnUX3AKF
NzJQKZ4rKs/aJe63cKsyqOJ2S67TPsHrvkXjBHe68D6cvIfCOqhjYgHaV9F3OynLoHfGDhhXfA59
OElmC8N5KDF1k6/ae49tO2x7AztCk0ifJqlV7R8rWTLcqL1PhTSf0oLTz4iIpE+L9kdWaEhHGTHF
k/vdozn87Bg/ZT4c+1ar5wlw2WahGvIm9yBq60ggwnuDXXkn58cRZdQJSd/XoufwMlKgR3mk2SJD
/MaRY1fOnrd9AAbR5MFSxT/H2vnirVYgLiL4PMk7gRHG3cPwnJX0tcBX8iEa/lFJxG4sjAVgRC67
pJNg9JNkeXqgIssk+uLDwBFFvJL6aWzZonhBstIk+nOVLz+iBbJh6szELHryHRexdSwjcCn28lCW
fK6RtraasoEY8+mjK3KC8uScHJEOMQ55jmvMSbr47sGxa5IDgQM8qnEkBuajqw0o5J3BNXEo7+Kk
uR9kEp8ISFiCPHUYjAPuuB9CEsXMtPwo6NEUZvo8j8UHtMXkuPqq52FuDgw0iCPT+jMjvHl723LZ
qUQQAMviYCVUp9la+y6uqvexknd+rQ/oevfF6F4ZdTHlrw10Bu6wRxpU7xUBZyoNuX5Al8RISBBO
u7whgiON2KMEmkx8hl2lHmY5kxLqivPgp8eYGd/WGRXGMJRQh2kIVdA2IWPn6WEef7mia/ZkBgC8
6VJnLxfGuXkevfW9JgO4gWAPQGCOGnGQESV80mNFKAVulDsX3NDpI00X0oW9hre5IXfXkWd7grw/
2YBPZqd+Vz6Lau76P42u/KltLpuhh7QILA+D9JYE7ii3CaUJ70vkyw9zTqvDUCHYaofqM5Lxiawb
p5ISOAmCq1AmCzb3sbs0T0m7mEEcJ2tcU4nwanHuuxqqk1/LGRXH4p0ZD3w+CrP8WLlRSyYAAyQk
G2lrZ+Zq2ubNWrL77gEZv7PJ+6zask6uGW3hkUG6fhgFEx1Yk23eeJ/i3vll5ybxmrF2ubABgOZS
PGwJ2Ggv7OvK1PoWsWnqQ8CHld+4+6T2JdZxNe5Xa+xy7TU5gJz9d7EDfZoZXjTjXR57/y0NUXbA
NQMfvrTsp8WFSLAgl657B9UNok0+xrCFxdU09GdAB0D3F0lSNGqLwPfyLyDrPnUDA2Rvqk0mKM0X
muHeCYgiFh4nJbiPzgyA1iU+dcJ+xcV5bpZZBVYjCEg3HzIUSJvZKlh1e9K8UOl6hkbHUa1Oj3nr
Gw0ba7d0dqKqLxi2jn2yMi8JakKzqgktmpkBpgnHYf042NGzqZw8kInNcjV1L6a+eFYx3DHtJUeD
DDGS13j3bfIFfHygTM6w9zhED4QGyEZapW+rRtnqxvWjoMIJXe/eb+kEjlXy4OUoUxZmxal2HxE7
nd28u1oRL4dN1ZX3CQRZ+IABDKVDJ99mZBjBVLavwNSf0d+91qJnx4uzIyiM9DmzekQz1ezuMjzm
yGejj4y5/RZJ4xCk5IaXKFZobRzgXTzHSSiPlRFdTVn756VPvGCD3iG5a+VhTu094KsCK6497oVF
HeM17qm2huS+74v7DJXvbr1aYL+hmhOhOLZ0+aP9ONjvSsMZQ5EQ7Sph308FVNIhSgVbaS13SBV/
VFCVzhRBREDR/K8adskLtNC8OjUTDwd+/cz4Uh7zEFKVdtXrQO/6zYs6OFMCjlLP8kNr/YfIPvV1
OtOS1/LQyfQ5tqt4Nze+3OUsDkGlf+YV4MFaw97AvtYTwR2YPgY2WUmKr4bouRF+NJ9ikeOoj48T
wFbDIxuYbiItrO4o6ZNDlQKdmrIndnJyrUAbdwgNy2PY0lwAbY/oAmfwEJE24IQP2neuaSIHEhdy
xusTbtZkeERnDqtzJksmU8aLr3QbeCZD8rQ9lchhgCCwO+pOY5IfF7CZsoy6DaqFnKXVviyZB9Cy
dcjJaBuyukYbY69Di1TLxT9QVp6cDrQD0WTo/MHqNsiERQEDzvTZbjiLuqt7kIWOxzV4YC1kvJpO
5M/AQ+nL7iVpW/uujSh68oRIFWL2YPEiVnZM9GPaN8Sm6/EcJi8wcAqW8O558kGbayhnK1uPXpyF
VovXOvirsTJkee/9uwFLAAjomU1wsVqIOKAsUR19uwBHodx558cOSXkr9K2pkhqpU7gdFLqTntWy
zkDpS8v96SPmPFej/hInR4mMiMXOSdAbuR9dVnL9yAZKDAAgse9/nXVFJHDWsw/2x2PfzPeKfvNW
t4mznVHqmA65QLxjlDYCBu0yHnHMvTRhYQQISIkT60x773LpR8xDquXEVqWQrzpset7jgm6NMmqM
TRTPZoHICrf/gbCEpwpbO/s3hkcmY+Kl/hC0rK32tclAsaFcQ+IeGzMf0TuZeVSzjfGtoUlhwai6
tBbh8FQkfqX3Mq/9ZyNzU84WFzrgRE51PYe0IZyfatEwTknbyKMpZZxkxxtbjF/LivjPyExel/pe
J52+AmwuH+MshejH3nxXNK8FBH3WExo5vpHBYqn3bmayfkwwcFJSVYMahOthGPMXocOerG+2pbZZ
vLWCHvAy2bslXX5QCi6ube4KhkbVnD3BkEBVZwEOjFHps4XuYCKnax5ar7wnp05+EYb3MOTDS2OM
/s73GHlYXbUEnJUJBdewE18hN+QHo/ZIRUMQECzCa7bOHL9kVGYny1F4EO27ArdyLO1rgxnxwPyv
YidPrRq/0jTK9wwnX+mKlhsHI1+3nqT0I8ktySAOZM7d2On4jIws/bYMzXqoOfHGGoF2lSJU+5hY
u6QnJAKFCdqs5SgRtG06w5/3quPIVIxUD6Y/7sfEeR09ArBnl4huMvZ+LWjbdh3gobAGd1N/D1fA
bTR+wk6GlXn6QbzBdIhm466R9Xs4oZkpykptIwHCrg3Vr7z3p31VkysqgNexbK4p6O28ZcrywGHR
7fB+QVISRQUGVkfErrA6ytlAkIRnX9XfSC65NLJ6EYMZ7+OwJSm7smhFp0QrOy9jNnF4tS1c2cx/
q+2UISSSiE2+hgZrauDlm+WUJG7UzTlqYKMtLqWibiDPkbm3yxwvucz47RD0U+mM5UPFIcJ5Dd83
G3VE9zh7bwjL2EWVJUivIf/Hsuna0mMxtnWh1DHv8fKZeXinSaMXRC5SXaBZcH4g0nnBMPGQoYXb
lOn0tZDYumDM1zsPU03StVfak4Gh2+xo5J+G9ltSR+O5FuIjXwknE7NXK4bEI8zWPHnTD/aYCUil
ldfeD+dFlieUI3QBK+I7gTMMUbJLXZeiLUZQo+mCbboMiAVT0Z/LsGz8G5nDZ0dety2dl+LRVgye
I8eYg6jB1mut6V9ykPdKlNbRxa96yGDGpxpBjtVkP7qUETj63hBcIiEc0CMYXLG93PhcPIG49bDW
uaAFRmfQl9RF0CzkXKEtvJo4m04IQRihjvJQSX3gBCIqHi4Gqpj4ZESw6mMnRogVc2jU8+e5a/Gu
2qBiYWKeuhhPtzMkgcodZlClrA9Rzysu3QUma2HFF8e4thB62V7nD07SYuCkeUjkQ3nwaR3foSDm
cBRvZTi6O3h1zB/QasVsX92M8XhvOITnjI9GbPlHzhi6Bl2KZDRhzRyb1aPY4YLMDTA/mHYcobpD
aalHfA1fMIwNoBLK/TCU6iI84CEQt7N2LY8SORFkDhrHGg65WXylsrou5sleDPkw1up+moloUpPx
gR+zuQ50Cg6zRFQrshYGbqQJcMH8O7vesC8jXNhucT8UP+IZJLA7nhAqdit4aQt4ymY5cb7HXp+D
q/4kssexJ1mlQRm1q0INftPw/Z1ROOG2Jr5qa9BlMIxnKY5ooKhDETaxCcwDmkD0zc1HSbf0UBiq
4IAiJYt0yGvseC++3xxc2eEBmiHqVsPib+s4M499RG9gungh7c6hJ7NdVNZTIeezmyC2qeDGn+Js
utqyLoKK5L/AjcnyMyu60QNb9Ckm6q14WlL7K7MpaP4nJGogGhrQmFYa04UeXWwc5rcmUvqZa/Mv
PwppoigG/SRzDvuMQmlHhHmMtPyR4JtLacG66nRxKXoN+cvI8WClzdEWwyOTf5ifCeLpJCH11Aw9
GjkZjeqBWF5DFwpc/fAWQVXdLV3KG5z2Emc/SaJ1F72yExGQixBcgC+I6gxIfUtLdf4P9s5jOXJk
O8OvotAeN+DNQhuUr6Jnk01yg2Czp+G9z6fXh6yZKYrqqxt3rw0igYIrIJHmnN8obwH8dSyRhhdn
tneKOqDo2JrZCtdUBQ2VcsagBQ2ioHH6HY6q4jgqIWGEIex39OILfGp6RxvtjYTEvlOjgfrRgncw
cRGz9SvLGDU/xIkBObLi2Cl1cezbuDhCkiTxeFmXpWb5+bJNHoIykgufbDlGrsvSl31istgr1EdU
PgXOUAAMFqtcgLJTXP3x02nOV/3tKaGcwI2cW3193kleh96QJPTl4ucjnaQ4dTioM0obmVMGwX5I
3ZAB7/IXL/d3Pg8uIFeqp3rbT6dtmv7EnCnefT2zXD/vKP9Ji299NAaYpC2njgg98Sj+vsrlUvLB
ydUoL6KVU6BtL1cvT1S1tGIXG9opbpSnYLAINnjEKvFof8vwzVlHql2uAdc0BO8G9JAyhZnLQI85
YXYIooZOV9e0Nephe9Ci+f0NSouYuE26d0iMZGerprYOOyJhs+ifMlq4BDSpqYUYtDJkjUrE2Oli
x8WhkGY+z/zRI32vo9MS9Ml6mkEo20Xx5PX1fjbAs1jgiwdAzBB9LAHg1OrTG7hYpExmB29sxYFJ
G15pkAuHOvlYUhjNjHpa0lfXlSHe0xafqr62rkbd3HlgSXyGGI61VQrlxsjxVssE1HUDhN66HTos
m+lPxjy4Uw0a1MQBIQBnkVqPB5orKizEIgaA3q0d0kQWAxYBpXWqE+/Y1FEOyQtP4dje9eTi/QIy
whSLYWXbQKirXD+NXf5DNDzekhSXUWEChDIpEcP2qSt0BH1T0jUOldY3sulAx7ZXKkwPukjzI3t+
N4jlzaPyAk5HwbRrugKag0EusKRhEXbFAXhXAYzfRJGxtdr5FVgOMwfUXtwWL20l2ZpTG2wwQiBl
blbPeWb/LEcD4aV6/jk6eccEEaF3A7kwH7nYmEF2h3ujeIlC/VuZMbytaMnWw1AhIfe9V4mCTkit
29qCDcaiQIkhNS7Mh0JLPN9tSKAnsajAHbm7WsUCU0txZIw1bFWIDJhGgcId/knrAdcVv3c07MlH
BDVw33mpR1QIUMT5NgaMK+wKE14Ph/NMR0Mpd0hHNT+wAu6zHzOd2kYB4rHtUPbXYnu8chp9HZvW
Y02Is54apOMcsvKgP29oxjbeBHjBQpIL3DJ2CHbtHVWBkE2LhjgQuHIztfbzwpac3MJGdymrt928
5VfSTEhQ+V5f3nbCe4Y9crTS7j1f/O1mspZm1L+iBmiDdV2MEjvH2UrMk105rf+JXXV35h3+R9Hn
d2VcdHjG6gtg7zMdkXQRojWGCTeKoRK4vv8J6IsCAKBxT3Bqnkm65IPiHZ2UzEKsZXeZCrojNoNv
FoJ0GyUvdPIzUbB1Q6LCmCFDojUOQPB35FCwjQjD/qTlindvTrM/4Ud5m1IRSqd9pCkI/8WNSxbV
1xu3VaqD4VoGCtBfblzERYPecEWPg2b+QbGR2SwI5/mTQ+asTzpCg4lLTj+Lbq0kio+z4ZX/6h5+
8/CIf9iGtkAhIUR/uQdsPBJ7ivL4AFhjvq0y/ZBqSXRg5KetPBis+zLDBDVgdqDUDBl69Wjfiqio
Xv/vl/i/ONm8RKCipge5TgXaa3/hZKflPJtN6oSHvgpg5LiNeeg70vMqjeDYJi+DCEtoxvY3zQ3r
azcF4h8TbBkq81BhbHk9eF19xYDebwp3vA4BzNBfoc0XoXm1MUOaaRCh2jVGOafAtI5uN4LfVlod
YDv5cASj6nWRBeWmhHxlu8Own8p6l3qlcyUX8VLqMvHyf//t39TdhWJnaigQuCqU3eX1fOLr9tjo
Rd2Anx5M28WLocKq1kuxzQmdbWXpq8gUzdVQj8wtB4EUZHXIp4L8fiYYtk9XRR4O+1xdRHmsfDgE
ZoQtQwito6mCYZeJSN/3+vjYB6WxlXf+//TPf0n/hND96SUvAOw/gdULwvu//hN92+69+EL+lMf8
CY0GF418MibbpoqeFgLHYJ3/hEZrmv0Pxhsa2DmA6rqmcqUL+ROENLQPHQi8ZdLO/Y2QNs1/GEz0
iN3ruE7Ytqn9WwhpQ+MGPjeo6PRgDk6DtOiHwO7+yu+uRJnqAfLgt/bc3geEpZfMSrEv4Lv4uaIe
RFFiZpOBTevdZJMN8Rvhwe5oTLbGrBjz6Rp7OrUgrSvCZN0Xv1ziLRlMs1fd7R7MCq8opnDtah4s
fasxOHE6r9iDXX7Gdek+H61bDx41HiqES76lc/dDCDL1TiKIChOCAnf9GqWYKenFDkuR7jZLZ/V+
iakXLYF7JSXOH/Sub9kCSTxzYqwP0XqstLWR3tVCPCtW/t2YlXhX/gpHdAdJDjXuoobem8UW4qXY
1VAaVmGQ7UIOA2FIwCuJw5csY4QTO/PPyYwAJljuinaK4NIAHsZkwjV78zEc3iehpvd5hxOF14R+
K5oEjKdzUgaY270IcP/uZ0JGi09A7MU/6949IYC15JbwUBzWmt6qO9WluZs8j66+3+RmS4Q2KycY
d2SOrNQ+qlEX7yIEMX1z8Wd2+edIn/VXBH+r0MLXGDMlJE9z3CfGdKMz+1sn+nwXkfkmvnKLi/Za
r1KEV80lpGJ4mIjGhS8a9a4bQDj3StGhGh+Vvl09ttSBjYK0Mt5j2QtUQohoOroMvQ3oCTNQ0mWQ
g6IKpSvMe7ZG0r7C5EHJVhjYm9Bl6F45XlV1hMAkNCHNIVSbNeU2tolNhjwBVEsYAWPermXDgy1A
GJA3V1HzBQfsDpiloGkGfMCdb+sxak6xm/1KUgi5E64kawwkog6NGFLII+G+5pkcPjxaB/htlOnv
YWlNe4Oo8ZREwyFLIzw8mByCokEoI7KnG8WogTvhGDHFC5IT2a9tMbnaDsDAli/lOhfeDw1AyM5O
nbdC4I5bQtX1h7kDlnLDtBK5JqN6hy+dECcpNkgYJje11qRrm7QX3lxXhm4flZA5kdckCHVndbzK
9F8esIlDlPcvapwh+DrVjKgtYzOVcLsMwCl+Z4enzt635UcKcRkFaB0QZ1TiLmtY85WqOsxSIv2e
3CPcvobsdhQ9B5GXncwacF4XW2gLL1nnJNeYJ2ogryYsBuKHqV2pNpGl2vyw6kVJq4djcOsoY4H0
YeUCWgNdwPeNM72FCYifAgeLGjM9zG75Hf3wiNww+bCYiHfjFUyxTec9b4KfHQ3YShWasmpmfRvj
FYMHb0w2nDh4MV0basG50WKCq9MjhxWPVHXSzauh1YpVFcNn1FA8G7wKD4y6XM9ALkJUrxvNwBcl
eaktdzo4zGHumhFSbl90GAzU4cYE0dzExAGDCPErAdls3Wd73lq+xCnCHYpZLaYz6luMJlbJ9Aif
pS0tMA4n1k+eOGotzOBO6XjXQeNoNJd32zkD1DqEVwrzMFFnmxCgpw1IVS31UxqP71DMt2XbT3ur
jxNf2EQr4fMzaovzxWO5HA+JHr1UXnQDrRlLPJcQJZjdGmG7SgXyAEXDJdftkVgF8VWioNqGW9VE
lLfycoRdIDl7Cs7RZfYSQildjcVk7IjT3TIBg/GMbks7HyYiJpmJRR2ky61uKu+ukT+kWfRuFfFt
kRvWrYJHhz8G4I3qcL5PetiLmH1tskyb11rS4cqjQu8Iux2p2nKr2jFYTKZXHYHAfWPO5PimtdIf
eitrbqNERyQMCxZyUQPenkU8412ZibE5xqXVHDMvagEqL+mwEK2kvzfJPVpis7i1nI85/7Yc+Gld
jyLwOYIIEhpuA/xl7GJkCUObO6HYP4002CWRoe2knwsQ0P9l75I2Nu5AoF26QeBgUzst4oWtdwvF
lcBpWqo+KoJ8C5iA3raiBe5JEmoIMGKqI6DoNNRrO4ITiYiVchMRilMFkcAYz9+Vt/jH4jtAnEEW
5aIFULhC9XcgxmLlR7koRg1l+iUqc9kGE1ZbF4DVV8okHDw6yas6pNCipSVMRPNgxOWxyoNhG+ri
W+niyJKia4+L+z5q42w/m/2tqkD0kIsKaOjRDKND3+YgWxpksmrrRL1CBd2y7+ww/N4F+X07hR2k
6gnoZXjtdq53MByVAHJThfm+SfUNcFbenKXV26YLHycb06CV3NbWy9ts5vEwdk85UYojeTE3bWds
DUhq60W4nSb3vYt5qLA9TzBtfzF8tzYKsiS7xGlvQZcAgG4BN6eLf6qK+FhRkeYzlAI9ssXx1tE/
vGEBCQJzC+0QR1AIFrga4o4qF54C9B+WMjcsi1pH89iEZbepjdnZK00GjtpmVjx5dOApjnmViZa7
fQmKyTgRQgDp0bwnj/hoqjkSQyUOEg7ykoDGd4GmXiHoMBz4ON9UTS23eWcf4rHOtyqJjbwY9BVu
0MR2zDCjnqRQTGQNMJCQWHWL57C2gL7llS6LL9v0sG/WuC+grkS8Q93EyxPJF/dYUZHVk0+pgWxH
zrf+Qz6by0I4Q3W8rJ5LUEO3jqU+AJbvj3IhupnY/eKTnIgSNy6TUKefkGqtEImYoEWhVjwsbyNe
kOFyYSAFsHE0/QVZpExWB6Hw+YYmeZFa1X/pM+ngOezJqAS70Z3j6EeURR/KFLnzql6q97RUeTcO
8uNlNU9Rv9zLXyZnasRG/pSDl4ENOyx2zc4Mxua8h/wN6cWtObRRsmpnhD7/PvFQDIutMkq78mzG
8vnJ0vk050ssdyBLny4j19Gsf0J2gXr69y6yJE9zvp3LpS77yG1lYG3MWSGhkSfO25cf/+mq/OHL
Oc+3er6c/P28QT6zT3/jU1HuhbabYAQypeAoG6X89LA+nUQWf/tPPp3u0++fivLQy+LLTTu5SerM
xSoDyfEVFK3ohIZBdCpnbQq3tartoIg0e/lDAM6NIPqyTx7CLiEzSVGuW/kTHwmffGQ9Oi1ho1Dg
M+ZmLjaNvy+2FUM8pU4W5YagAyWZjWtj6sj/OiUmaIqeOepKHirX5UKD1QeyX0PoDHeWfZW5CIC3
E2CE+lSMy5+AOAz/R1fXKt3oxhwGVDcz8gP2YuQ+FxMQCJOOaB3G1a2TYyeWUKGlc710DJerU6xS
cy/rcqOy1HxZ+nIICqXdHt1gfB2G4igXzWIGKEt6mkxrM2EcgJgIOrHLSUqURfB/WYpDEBGglpfP
5VZZ/LR1dI2XAlG7jd3OGLwjCbRxy/rV1gSNcdQSOEyU7NANCF/j7uwp2GzoT/Bt3kPdZh60fF5y
0S2lhMHwgsBOkA3JfhSzDiuBtDRiLqcULRK/9fq9pLJoiLJ0A/ZxbtWRjEJVavkcje5nPpKHkSdk
YsrtL2cN8MV0Tedgx+NPMXp3dR64yLbSKwap/RggY7MtZIMgt8nHQNvrHDjucn/60mMOc1n6l6dY
5Q7j85S88jF3c2sdWDm8Hx1vekZKL4OmYhQsPBK5chdzecENqd5q0qyN2mStAH5CG6gS6iEn5xxm
PN8mwIYMCaZ1B28G6Z1pL2k7SMOAaoi1BUTv6Bo5Sl6Wl3Y3DYDVrTy/vK/AjqdDp98KA9lw1Lzu
zzv+/WrlatH3H4kxx/5UlgToywT1U3mVfsnJDEvWQmkj/ppcT/HgBauZ7yu8CTLDb0d1o4HlJX3f
FeN1rzrmPuuz+ohQd3UcFx886sKvKsoJTi/PX76JVp7671X5Q+waf6BLyHjca9YWCk98JY7xJ7/H
HYIaUG8J5il7kW9GVutQxZfTYnoRlOa5ysrf5GJeXvllVf7Xc4VeXvbvVuXOchf56+XYL6fqimFi
7HEtPzlZ1+TNyNUcv3MYVstnevkizxtFDO5bDZ3s/L5CbCRxQLXOO8vLMtfkS5bFSX5q56L8vuXd
MPL76wNM5YUutxxWBX7ZjBMVr/8m6VKSYhUpgSIwr6VjJWyCZD4KV29lU6CzivEKWjkR0g9y93MR
BZ/8SP4EjivDp6VhkDVVli6Ly7YZOtx21vRNpcWryz+WD0AuukGjy5dFT45OZPF895WYiBxfTyU4
94FyW85iC/4/Z3CcIf5qmz9ceSNmc9RdXT3Ihw1pm894+cQvz/6yDe4cM/MQzZbLzvKSl9XLsbJ0
eY2XHy7n+3JsXDz1qdLShvFoZMPZO1GD9vyyLr88nnjaneT6+eYF+lB+rIwqCjdUC/lOL3XLE++h
ohQHWcdiHeUjPiXeQdSj47KSFfH3RXmKc1OFvUK7d6tsDVgaat2ykG2JXJUlue2yKrfZyyj439pP
7jwGHyOI+YO8vry/QVbQyzcTuEs1PldmudXTi15sLgfI0nkvWfy6/umsn/b6eoGvRyka5n0dEXih
gkZbnqHsRmRJHvu7bZdd5K+6HAXK4mUh38dlVZbkcf/0rJXm8gQuh8gdv1zqd9u+nPXLlcKlwZ/U
TdNHPXP0ZWhPJMEYarG7cCplSaAqJwjX/0XfvPx82XYmUsr1M+/yvJOkU8qTX3b99IssBmY4+Br2
pucajdw4mIDLh/Jp/VyU39WnrXJd7i+/sz+PBAA1Ybbdp0IjpMfguP5QMTDSVfMO4zKbyVMH2LHy
dl1N8M0bn9KpgHbW9uoTzckEHqRy7okLA+4Vff1EcvVg1tA7hGbPrwUKvnZtKE+6FnjAjst6rQfD
IzBknI+ayduoSRohAEvEwbYeigmWoGYEBPXarLoSc1xgVd/BlTTzK4HIGsbSSKBHcxuu3CGvd6ND
tA6841aRbdzXP3xuTgQosX6ZVIl8QvtpAVLI7lV2rJcFIJO/ettPXa4s/m73L9tk1y23na/wu+PO
VxhT78pud9CjmPrRJcqFK7/dy7q3jPsmQueExWS/uayPy8d13vjb378cblvdDPLcqchtLo2aPDxH
4Di5lXsOCPNt9am+lz/M8hP8fREVHjivWfmhYW29gkgyEcMbwc11EKbB6uNaHX04xVWvVLzo8hlw
ISbexQt+3Cbyw82egJ1zHFUjQx7DOg5uZz63VXynNfaVO3k3RjG8xy7QikUMQ29z69XqrYdgUj8q
nZTz0jxvYob++1FzS4CDGJyYMY4AohBY3GuRCp5Hadd1i6IihKIMY46FUUqccdcp/al5s8PI2uoh
I0Nk/DoucRdmarjHqgOFpxmHkVhg7TBiLgSCst17AdJWmpWeNPrZPV38giYA51k61lpRgme771/D
aAJfkOUAYAxwqMTZiPIhhVQQCPdrd4nABxiOeA6sD2eaDCIF8w0pPaIUtpESMsxLHGbCFWw0nJIQ
HQeygYgM2uPgb9vEN9sAuSmz/Klo3q0JV4ypcrezK+VXrkzzJgctu6lge8SZ9ZwhdgQSgCl4VTp3
wAPfo3kI947AkR6niLYMvvd2fe/mCYB/yNs4EFkkDuDu/TC8orvp504AgQbUjOeF0wT2JsuLn7Nb
HSxlqPwSXUjg8nm/mdPiri5V75Z534cDM/OoQo2HjIp2iU78WhszEwGdqFo5C6u5qLa1SXhN2MlW
D/DxDt2sJXKTbZi2ETlvI5TxCnufYX6lJIO9zScV3QHUchIc733EO/OtVkEjBIxSDK6yS0PCFhpq
GMYiSqEUxuNY1u7JmmsTSAg4xLp98gR6W44Tehv8Qx+TqZtXi6DffWL1LxFpfxSClW+ltzhKu9o3
BW7gimSsiUGnl5x6LbguRFNs0VIkoG2MqznCoLJoLLEp8OBc9aO5cz1Mx3LADhVINtjjJmQ6wCtX
joY+oq0Ur72LVRTQVzTsW3xTkLEgpveUz9o7s09mlYvpPJYX+yloAv4u5u1BQZipV6ALaMMPe8zQ
vDTLI6gi+6o24Co4VbpaWv/IWFo94k2ogK0y+HO4hBdXTR/uIlPrwYZA9jIOZBeVjVLFryZSkduU
AGvdN3vwkh1qQJlNrsLTmldhtD9zz2o3mWZ/MwPSPG3x06m06MdsqD9gFaAIOGCbVFglpLNSW1Pl
tJsO7wJUR6OV2YwnT8Tu44hmhjPSdgZmtS3H8GpCBmA/WvQrJRm2Xi/D3dz/ETpxcZeO6U9XG/dx
61abpIHeWXQIKgO20e3xUe/VH8Iu9GtaipQIQj+C2jZfU5zEobDR/Dd1/bIwoTex1yAtBnlhaJOD
NVPZ0j56X0Q9AQplR6/Mkk0TmC/lVi9HeCh2+2aPpBKS+SUcndkXnY6Tj/6muL23KZWY+O2wUduH
ufooaiu6T9S88Sssvrdh2xBsguIKwxnBZlT/Vpo9vuqOTSUhRjzHcUiVdj40JBZhXOYQcxcQo43G
vlNqFW6Ezje4lvmiPAqQIFgkmGF2ey0tBph0iG0APocll5hVOYpslfczJ9SWT+MOzIO4yqLi3qnT
E+HYaeM4h9Rmrqll372Y3nDw3aKh+imN8uiGXMND8kgn7llY1s400nvdzbD1jG/o/mw8VMHyOIeQ
97iZ60dI4PpHWPjVUH4fiyhYmy7s3hFLuTbjQSpadhoTFJ8aLrcO52fdGr57I+DYDKIvWDReStHf
5fhEjIihbgxFAFqv8ggLm872tZqvtsfOjpu2ILuU6rEO4K+TPsqcjZG3z4Ae0VPwnBG6sX5yGxh9
ZhLc60G8KZsg2bp9164RiTs12RIkVxUeQqldu328R+5tujEnJQDF1NJDzPRLeViLFQkA5OIJe9RD
88ssTXtfA89Dc3slAmBig4EERAzoqTNFcega6IE5hhyH2mRGaGNnRUKTrzwE9Au5A1OSjpc61+N4
HVSYmrkkmbeIHpN+rZp9jGSwn/SLtGyMQCBAZfLZBHZR2wW+JxycF+oJn1jXe8WrFQZCQyooVMNf
Sth9oCwgVp1xP4yGcwBNhjJFo28nM01X0ZTz/qLw2hD6k6VW4H/mND3BJD0a8zs6tcpNpmMPW0XZ
9agocFryZDiQlAMmPdirRdwCUuKOQEHhO/kAAwWtX79r2pMbOhhuEe//Tvt4smH/I9RBRS1mE3lc
GitdQ8DCcNIHovFrSAjxTuWJrVPDS3ZGGr0lWnmTuBCbgdCBR21KgSKKfq0rw53okpPX0Lz1gf2D
GfOurQnWejFupETvLICMPmk9EqFBeK3bOpbntXsTqHAVjAaEHMgislX2dG/FFmj8DF6QWYq9URTe
CTdlcsETn+NJVZ4yKBp+SJje9wLbXGEyp7aju8neg4CsviL6bDuhe4qLVA8Y6HlQ7Wo1KPd1lsZH
3bLvp9nYkZhLI6R6CB4ZvqvPV97IJ1673qYF/IjgY/9GdpsPNOBEpZlDWQUIZuXaE3SX7h76TOPr
pQ7fcjz0GU+ooHFpvCk5oU3sAdLcNNXVOLXeQxiH46Ex/TLOBYZfIDId4JRjDnk48MZ9glRaSkY5
A4KWwJabbTQUutFARaKujzrSyKsxYzwOAnVT6KCpoYZMGwCCNH0ifuyR9vXn3F58RHGnnAvwlpqC
qK+uIDnR1vVToN05Ap22cQBe8WZ4Il3NxkBoS0eQEy7MRrWnJfBjWeSiYAda8bxUW2VJWvYna8Bf
okpPpvIyj6mzC42Rrz5TmsUe/lWMKoRVQ3yboHFgEctjKNLRp5LoABaVHWx7VO5c63UGqTHl1WlU
MkSIEM3xjSmH14VTkdtGe80p6kOXNNPKRi+NTu4AnVohsx/1B8+egd6GDJjjaDGQv4uk6+nSToZr
Q6vEQ4LiUudnET7dIlQhrAfTTTBCxUUWZKODm/IbYKEzDOXBin5WhbiaDCfYkK/lScTaNjqUTih4
Qejl5uq6Mh5BSbh+G+OJMXV0qJm9oE5R3qwrcaRXIhPc13yCMWpV6IoMoC/WoYWqgjUcPDCaSHO7
a8+LfuVz+grSBNYIcYmrpugeMC/1tmigWPspdH9EefrNwl1jAyAGFVzH7RCemRgmadZj5HzHirgg
He0i6ZDBjtWq+Cq3rh3lzQmjehf3zB1m5aSMYrwal1zVrNjbtmTcEnYMxWhN0ceOHuKhPTmlcA4I
7pG1jzrkT2iUa73O1rPmkPUd4TX0fprld7phICY+9s/u7P5qaltbVTkUFm+o6aHm6wEYQAqEd2W7
HS4zkD0jAXwB0tghVu6QaYTwZtMXu3pzAFAKaxMuEkonNhQGD2yxZTFnQHXGCo4Tr2oPJ9jcKi/F
qDNQL73ypMck03P3QG9oPsa0Do57oEV/yoW7tglTndTmLp1Ah2f5+CEg+wYF1JQYCBAM8ASN1OsO
k5S1qIZ9ogweLI5ybfcwQkrLmw9jENyoLaJSYX2ALosfLPlOEffYPSZ1g6qcAjEzVuNNbiwtEI2f
0Y53/TQd8RhLGFVlOwTBO2RXUKGpPXxNsdDcKRN0GKNT91OSm/e5WAN6IREa7T0lei3mRcQ3bG66
YgZKEjXKbRZq26YqEKiqqpuOCTQQwOImjactggpMTUbElWb3Lc91EoSw7laVDQsGqYOnyF58VZ3D
FFQPiYOkoIaK0dBl695AaCZCtXydge3NCrEJSUuuE6QK8YL96YgwW1fWYv7pBBkAQiNfZXmyY9rw
UpdYJvZgDuDPtQgHoNjqokHga6LeY2CEDCRIAmykJ+7/qIv+aQS0cCySu141lhE6mHi3yN8BHF85
MQEgaPJQ+WZQFr1mDfDMSxvo4SHrqYWj3gns6vLHqXc/LNcaX0rX+143WQO7JfsZJ4q9DnoNtA3m
NJNB/crMmya19Oescb63IHtIkGqbLrSzoyhQmyhgbipdO24BiHcI1YZ7rUggz5n5I7JJ1jrP8GwS
gJ2SWHkqElxlWzzWA1xRNyoEBuZq4rsdNfVGnTLApbxL20qoOWW7DhsUNIOpj7Y244FmLqu1CzBt
VRK706L1oBjYxUAVrQ3kf6p5GJAfgYON+MOI/PwudLx5b4vE7zOw642NwEdsMtDRp2lchUivrB10
LdHru9fpb7aKM5KHyehyUzBfmoW7kBMBVoHFJtDMKy1ceGI8e/2pbl0/RArEx1Qh3YxEP7OF3dyM
M7BybELCDs7Q3BF8ztwr3FZQruo763vOdCkJSeWXoNJWVtMgEwKETQw1IBi1y+EYIOnfkBabmhFq
QYJ5YB6CHmMcfNslaE5kTD5oybK0PWK7YG1RGoF0nc/IsYsx80UkbN9GSnc9uO0uB26f5fm8n9vk
PredEtXB6cBHDY41iLmVzrnF7BnA9QS7zrZVuKLNcJ/AerQWbc3Iwb1YbUCnqZh3r5md88FRA1GJ
o/UPC0vDSNGItsGcPauJQTNPp4V8CdIzDhp/LULDx6Z8mMb22Y0fIrN7RnscAm+YliuUPYYisQ+8
jSZsbT9AL8MLeXmmK2AuTwCs+poPGhkho4QxgBz6c1RBaCDvfY+YkL0DUVbsHBNHQQ1rwh7BbT4X
TbsFqwucLmAwo6EIux7DzexEvzKe5QppUG9Xxekf8Wj/IH+/W27xkNj9m0WUyw/s7KmZRqJhc7e3
uhANwCRH66ho1mP/ogctLGTvKva2oYWsdFp31ulXjQLGMQhC/oHjPuhMQXxUtioEu3NGR8gYQJlT
wWTBmqIXDiH13vSlI3y81hIMV0HxF2jLoo/8JPT+JddCHXkHB8ko0dyoMDLICJQOUZACpz/MLrZe
YzxizUEO1nZQA+uWGMR829doirX4j6zjGvJDYWjhxukTZEu17gxK/39s8b/AFhsIOwDr/efWMo9l
30X/sX5Pv7jL/HngnwBjz/6HaYKht3AA/Asq/BfAeMEe44VoABc2Hd1e4P5/AYytfyDdBAYdjz7g
6I6Bq1O7XO+//tPUsaux0F62DU+zVUxp/h2AMY6gi33MJ+IDMGYNTh/wZ0gPYJYlAPkT6t1T26IL
glo5JSRr1jDFqk3huigc4IYBIiY9tDjTIhnQvmCLi1bLHByTqX0RuXKXzYEDnVSFUzqiCTDYzlYf
lg9xP6ebOTPLlRuOd2G/zpxYrAlUHINFxg4KsD8b9H4K/lFQL8MNkEKE72Hy+z2aUVWZP7R2/2Lg
YxKqjHUaZCKiqdjVtXunAcfy1VJYkIE1FFP6ANqw94ow86PnlU+JEDejOX3ABUYowEQBJ59PMJaP
bjDtMUC+slJGXXnkXKeL956qpw/0xT+MREDO2xcVg5GaiERq8c0SW3M2iK8xb0VSokmyTaZP1pU2
gGKIUevLRzyflOIXsok71ZyA2W2LatiItmf4kjmM2Fvs1UAcBuWvMWLnOKOF7kzziXgWTUz6rDi0
GIXBf7YCyOVjey8Wsbi0r22QgPqH0EzQiGPtp7X+wFTq6NrWYzeigmEsE+Ok99ZM4N86rLKqunhH
yWyA2N/OyUHD+mWlG8SHyINuFEZzmor9qDquO4ECEAxnQhOMxYm4XUNepX2ZaNOHa/DGRJfH/JqA
7iZLeQqtstCqi+GuyoiUERpe8KHRPoUznVQPXTHtXYFSPvqLVyJBxMaFGOUTtHqv52jwlTkWhPzS
n2V2hy7JrRX2j2Yfbm3OsV10D5jwxLS3oEJ0A2R6OIQIfinKTZAuMQNr+tHk6ZUSMc1CyAGVH/GQ
xQ+V/aFO9jWKs+Ox4yHMVTk9zFOxT2YMibwfbhqflGqRX+hhG03iLuJdE+HA9JWJnqWmQEgmYjKa
mUI6SolaabMDQjl6QmjO3UdNd41WanUi6AAE0GzxUen3mkA6eHAYuVnImIIFhN7RplTlRPsOMs9Y
I7vHFNlFPxjPdyjdq8qc7tsIYVKLbsAYNKKETmCvoqF4yd3qJY0WbTT12XTS71WK4EQ6mIOvO9oz
M/aPebhWPQy783Trpi6hFVOQprGd3oe8i3bWYznaDwyzDmWEGMFcjccmVNetnffoPgZ3Nv4cesG8
DL1vLbYehFOi01HuLcHUzDLohFQ0O4wyPXUTjnhGZ6TXl0VrxyYTGf5i7oYeLN204IMe5xfPbaHo
a5vA7f7oUyBhqYv6g1hg1HOdP6FTv/X0wWa4GK40Yb7WqDURCEIGtnBAe1cER4rBuM+6wdyHqsI0
Ago8USM6x3lYe010CMBWbBu8045GrEPkdQJxLl22KTXcBmyUlqygXPQmKX9ZapfS0hhvCBDDEWCP
3lx0YGtsXiFbfioromKw2jekJ+Rvn04Hdo6YmgqAieDUcRo7bU/FPK8RjOoMyA8JYjF6icHKxDjC
r3NnCf8tuvWoYR2Jln1gmDLRfAB53reh2ILrYXC5EF9j2JNRUmrAKRc0VeWV3VGCqWQJ/Pod5Dnt
jNKSm+QiafSbeIqhIv29f7zguOSRM33JWiwgHKW00QNzYxT3DGTzhaPvmlhPMl9uU5cf5C5yUYSB
dQgZgS8HXY6Ue5HW5qi4xKsF2ux/U3cey61rW5b9lfoBZMCbLgjQG1ES5ToI6UiC9x5fXwNQ5tV9
L29FRjWqUR0ekDoyJIBt1ppzzP3y2s9Papaft7zQhdG9b3XV2qy4urUuf6hbDc5IFsKOSIXDOM44
5+idLayRyDXDjam89vnNm1rQkyUS5zI3yjsJ0ovdN4MKMabbtCVFrb7LHwm9qU6tjHEKStJ5aeFj
y0R7WmThDtwiolDIsP4EQbG7DyneyFOM5UIgwzOdk6fL6Dylnnocxu4xDQXWXh0bI88g/0iGQb2v
QLhuZT+/1abQk8MKR7koWreJsL8mYeQ2QXNop5dBAhxtjrW396aZVmG3mkAd36TbKlRww4aoOec0
YHGtIx2eaoqFcA7ok9RbyJEf6qBQB8SHg4C4M28hDC8W5/G2CQnJhDCf7hA4vpYU67Ogre910cvv
5M5YKWbnGjQRH6esDRG0ZHcAtECcDE3+rEPSSsfgHjKktxZqvaIrpUdubYgvXRNMtGxKcx9bTLi1
RCLKZ1sM1VkOrhVX17oHt2/nY1nvcSZHzpi1pQPFIHaM0OY2xhvR+am/U4cy2Oiyd1ga5EsvPKjq
Mtsuz018Gkpn7UgyFdPtr1psCr1L18E6+Zucp2G3OLmmSqut6HAqqASzIT+F2rhLov2PBmaRk0xt
qDvaYKGMnrVkywPgJmQe1nwx/j4fC1HeEN21CQZCeFbyLEBfHtiLmeh0uUKrWYtVonzGSjtrTgq1
KPd+HJT76q+j5bXfp8ZUPAkZYXDirPWlCFogS2R2p8LXE/Alx1iYAHyEMyF5+ao6N7hDWYHZ1YQK
QdoSZupsDNl5owpbHjRpxkz9qsRMRXvW9c50x1kuprEqkNUu20nIhPfT/BBKCifmr6dYJtOV51P9
Tk1YgDMHpEZzNx8Gs0J7eS708HWjuPhDbhDWJx1eSIQ2jyuSjyHxMryXyWiwWZ3MVRMY5T4fe9O2
IrbWy3n9kUcswimN2tMGLhWaU8bOIJpghMnFdmmy/57ldta0LcK25Wj5QjLGXxosBncReyyCleXh
3zRAy2tT2Y6rBgYLG0M0hL/CQoRx2Y+06Edi6FW6v0718race3XRVi6HEusG5KtC/eJlZOMYhljs
xPCj9otm74keLGg/I9lg+Rznjwzvdr1newlENiOzbHm6PCyftx/V0kYbmq03a91/HwSRj/j36XK0
vDbpr2UeNTu8qxXasfkzXS635SiGimfH2K8gWnK9/T78XoO/F6JB81bkxtp0gghxwE/MS5zREocf
iuduflikTPSEY2p88/N+VqgnKNQX0crPufu5R3/1LNi3GdoAmv2eOGPR4//TOVRaixU8aP3l3Pwo
nH6Etj/HWlT8MSDiu8vJ+j1Fy2n7t9eMzGLjnZAR+Hu3LgLfH13scjcvX5GFwHPLQHySEvG/bt6q
5hNYntfR3MsOOyPdseyzwywBWb3cMsutFKDH+bm/fl+TfGljkDO4Gfy8AkuisI7OgIZjPKlne4UK
Z2K/fO3nP8yv5T4plJ3WGkCIGQ/FWXdv/HX0b68JVek75Dzj7jNNHFUhO4e1kdCJJHmzOljhtJGX
gaNjp7McQcCVXMz5b8spBA8HdOqvM5qqHmPa8rwI6cfXkfBDq19uyR+Fou9TUYYdY7pkVfrbapFa
LaeQml4PtWc5xt+Kp3KKaCHO96U+Q2dgzgTucnPqP+KbWYBaKNI1mz0Ly4n+0dMtd+vy8CM/q0qP
i7cFjbkIeSxIgsg0Zxni357Xpk50dSKy8Fx02z9neJb5FvPALS4vpl1DP6yJKBT+1/CsWaw/lqfL
0fKwjNvLa8B6bS8rrb+JahNvIlZi0df+HPLzXzPLx6QQ1+p6UeQsuhp9MTP8KHr+ptZJSeMAqzir
edAep+l2OVy+jXXYf+qAlqf+IkeUdeGjK4og+PCaON0gRUcQIPGWlqPfh396LRMElpi//8dPZ0n7
P/2Igb2KSxDZ9/JjkuX7KG8fNPj1m7992z9977+9FlMCdCYqufbsjfr5M8XEeDd6rXeX/5sPRKHU
lFKlqvnEwMV0lEncPqrPBLQ8dJgC9r+v9dF8s8miQDGQjuLQJ4dUaGEY6vO5WL7DH0MOl29Zvvmf
fszyhb99jzUarhYpR/I1yEOplGcpkE13+V8/P+7n/3bFgNnQ5NOQlC7eLF9fHvT57/35ajfNNVIu
FOIuGSbqnuurkESR3m5Q9ruahEG3a/Os2nYSBD1dMOp9GIAXRZizWYw80nyjDsvkXigRo06T492a
HvJ5bSBEjNrlskogNJdT6KUvlaiSGTrfBrQiKaEWsCBnGaxXyCjf09DLjqNAsgWDDFLFvx6Wpz9E
nuXFyMIAOgTYSn/9P+EybC/PiyUFwhybq0qBeN0r7WeKR9td3EbiPH4Y8/ixPCVjkxkhym6moUCU
ZYPnqPPI04l+xsfm7Zf3sry0vKHlwYfKtOnSZNNY2lBs63niCuZVQjhPjaZVgJqap8DF+CUwMbDV
m+dAEYPCqqUfsQrM2U0azKuUcZ5TlyN4gsG+5UKcB1CogK9aP6kuaBsG4vlhOaI14ahh3W4XZ9sw
/9flqKKfXEkkYLXzwB3OQ3vcy1yC9ILLn+c94p3tSFdUbTT4+OG8vCKdrNinMroU3/defmyGwrxY
nObh5udI1Px9IND4VSYSCef3ac7hGMtRyRtbR1N7itCeyK58IguTG+gv25s+K08Jp2wxcbOoSDOR
9y3OC4qcvTywvkAgWqD1Uieq2cbRyqbHqOobogZ9ULPz3TgK/l2p5cN6uXAWnyKBmoyny6G3yCdV
71haPtzHWWeIAIsa23K4oJEyWRw34NG3yrwaI34Sq8d8xDliXvh9UewCgZp4SatxfhO/D6kZGfTP
jPXvS4shEHqXvwICR4lEJXVmEITr8tMWa9py9Pvgz4L6RqqfEV2Y7vKDkmXuWg71IcXfqUYxigI6
rI3KZuzgQd7aBkrpaPMafHkol0sNFIgyWzvEWOAEL18QcoXNQVO+e/OpWa4204I5bC/PtUzlMGiU
diUUyrvcyQdAGyOLgfniWx5CaoRkiGX+N8W+0iXSDoupBkp5yspwVyJg2Ft+P+wBGpL/9vsc6Uq/
jQvoulWMvzVq+n1udgFU+DIgpXl5NSSHzDW17E+WlR1RX2O39z0elqf/7bWooquB8intj52c5Re0
GP259RAi1LLLuoZCUQeGPSbhcwLIi4BbeOjMKdqHomesA1nXV6aFqdzIUg8DTVrCNpuAWYvmdCel
9yC4ja1qFU5SlA8FKMdDNOSPkwrci745mRKK/ipLY3Ds6RajEhHv2lbKSQDYFp55YrkdneDWKYeB
HDQpMrgh/ABq7UhzGnEOseF3APFEmjf4y+MO+n7dGfcRsY9UYRq0lCJy0phC5RB1WJK96Rp7Y4hR
0GjgqnbHTsFE2pfzaqHXCB8SB2fShRM8VMzbdVRudQPontAjU7aGWiHjNjlnnoRozqox0o9c0Xqp
o6dr2y1EbzrypaadfYOMo7AVKAWPz71iAXk3+nGVkQqN6GJAa6aJ8Jnk/kJlC3rz7IJdjtq4/KqV
tFtriHeOSrAscsH/xcIQOD51TkyfEurNtupWmVZK+wydzkpAz4LqVg3PCXJMW2I3vk5RMSfwnyCF
5NsoCfxtVlXnqTMuDGf9o9KG5nqUaXtKJIfaRLX3G5+W+yUep1UArIgyCA5jLYLpWoHrHBW/hRVN
X7Ar2s5RVGjQRR6SrGKahEKhgzRKKbUDajMgThNKhVetEB4TS2k2phHCf6aQmirtHzh/B8Lpe5dS
66ZNptpWoWRDeApS7HpIMb3uE9VQhm4UWG1fOKSqPxJsPqCrAoKrauNtEOWA1O+swcRvavsimEw3
atu3XB0qOtRSsqqorI+R+KHXFHGz7rNABGSD8aTCb20nWlYrRW9P0D4aRIAkiVaKSCU4ie4RMlQg
8wMoX7VCk0obxGutMln2WeJMcG+ddKzLtclMsYrBIXSND43D0uB65bAZS+JlNEF2VUFuIWL6KGLF
ERFemk9Hn66grbP0Xytj2u+KSSaaGoLb1IefkIsbco8VlrBH4qy+RMlH58SybyVKmWHXAdnqRkr6
liJElJr4xbTmBTuhwXwehGKEIYvgWFZy02lI9LZDs/xqtHm9qeBCj9lg2iZTLTnfTPayz2zeiA0V
iBRwXdMgusaVCVvVIaVCdpAMufBALSQtcr/KiKL2xPRgCXp8RK28FWkS7uK4/EDOmq9ySWn+30Si
nsI/VV7n382/hqAuwaZ//kpI/f8pOFURLUg6/+fu3fmr/1/b95QOclh9/Ut06s93/mf7zhD/Q5ck
+ncEb88Rqf/ZujPk/9A0QF2kVulsrqQZAPTbulMg9nCGDTqBc7Tq31t3uoUg0FIUQ4LmIyr/N607
TfnXxp1qGgY/STdZCYogM/6d0qWiNaPKZ0yMlfUmDvUTNBAXFrlwK4/J1tARh69LY+/JLv6P9rF5
V//4j80ToBs02zTGQXsN4KKF56Y4tN4GWifwRdjC2pzesLUiZw74wepyA9NZUj/z7okrcOR19k46
OFomcj1Szwlu0md5sBxjZzHC/U9EtH9rTv68R/QsFjsfg3/+DclVeTJ2u9Sc8A4aT60k3QctQCAm
qqhX/7RV+y0IAnjLOHzVQun+bxfEP7DsVIuz+PfW6PLbVc6UoalkYeMo4Ot/a43mqUcJ2VfgOd+s
/iB+5/fVBUaI+Nas02+aosRUtN/Gg3qfo+I9BNYqfhDW5sl6MI3VdCE4TL1KoCqPSArf0/O0i68x
nNtzWNn9FdZ+7Ybn8d1UbRwLOLOjDVkgWMz/5E/BUbkTAfl+QQ/SmR6np/grJsvsTn1FmwtqkcoW
33OieDEZNkFndvtW3tJbh5hI2ZEvQUaZwRA02UihpYoy2AoVWn1Mj6h2PhlqlS0BdSaYNQDJ9MKc
6qE8S/FKOtQbc6846VtOv9AO/kSPvJ318Jx9TxvhfoIQffK2mARi2e7efXPbH9tLhKxnHX2NWwC3
zjS6SP7iwv6WD2W9aiygGsJOhLz0QSO3hT3vpB+kug4klu+qt850yGOsbkR/gCaUWYWjo3vEamyR
775JoutImOvKP/n6qjIf82v85auQhmzhlD9qm+kePEf2nPaP5DnmEdJZ2z+OL5CA16RzkyyjfUOD
N066vuskFsVuFq18oqjMdY8eCKCnT0POjlWmkhfSFBTlNElQVCQ3E6+quEb/blyrt/6gf+R33qXJ
z/IDiw6TlRBbEH8VEEJzH26EMyahs7+HCeff6QfESKOjJysCnAgh3pcmoiE7uELt/Y5ckI8t5F02
r3b/QRx43K0D+p0UvVfeCwW2AuT6YxOczIOKi4gZgwRBF/j6Ydqo68CF04VDHDaU9ip9eid84fpp
esFqbjnphUb4W3CSTwpFql1dOASXIGVKKalMdrQxjhBqsmhDIMDzDABVYfo4yVd1RQs3nIHAqxfx
Ve5c7d7fGZWN6lMhaUZeMW9ajx2fBFuLZmUYx5KW1zZ6b3fVKr3I97R9zJv/oZ/b+tAIdvjs3czr
RMXuPCIAbpxWwxqhn9NLvxOhkStHg0WAixml2GYfPQ3zVbQtt8mL5cw5QaSDraKTdWeBobfzdmMQ
7+o2q5S7w06+ujOmj/YgR4+kNpcXPLOXOlmjIRdp6SPxjff9C2wP40qKCPJAGdqOk7jNu74NnYQl
r2sFq8mt0biurau2Zw0RnKD66+nMe4ZIgATrT7Ua5zdI+qFr7Doa0sgUWAb2m+g0br1iS8hNtarO
abpqdwHpDCsJ4dSNiRsgdNexWV6xDe6INCBq6TO5BS6mxVcsAMlGtsftcMeWXd+McNl20a15G53t
uA1uqsjmhkitlX8xAMU0tvbovdffQr1vUTyfum43PlOucFmDWtcWQRpo5w3Mb+pvA+XOVS3b5kVp
b9a1OzWvwT7SbeN1vBefRQdiNbWSe+lS9f/D4Mz096+jI+HbGm4eQ0Kcr8xClH8ZHQm/NrVep4NW
A7fJCNDBAfFshvXPEuYnMv0fhuH/NgjPv0azZMMSmexkfZ4i/jYIV5UwtqInlVtNIv+CX2GNw270
h6+pZpNGSB6Yq5Ip/q+1wD/8Thlm6X9/d6osmmzYVRLpEcn8669V/FKlMVXXW0mYAXWh52pDFm2L
wa/sTFeEN0mrWa0ma694inxLdSTzPVf6zPGQzXSGoJPNMz7mntdtJ5P48CShpt9qmU2jSDzG7XAZ
fATdhLPWa0kZcVOIoeqCKjbXlUxk1QRzCdlHfW4GhoxkwkifqwcsOtElm5RyzsslBS8y9rG+ZqNc
P8lFq6HkDhENi2x1kiwXXGp9902K4o+rHCXAOCO6QW7lt0Yz2gdfq+WTlWQwgguEh7Eh2BD0ih1R
3seB4McNgWUGWcDFq0VqN3sOklmNdaL9aYmUKzMU/xXZJmwc2PCReVI2ezGNpY0iTjsDcetan3Nv
VOSsgu5B/0eQUlgYD3qk9YugJMx4C5z2huHAJG+oXpeVJOxzKnuz/u9ZLkA+k8w0Vy7D77Zq4rPc
4/MLc/EhJlLyFHalameTTo6ZLLM/0ARaR+NWK6urnoQxWqV0PYSoMVVy/PgjzW/5MZBQYERZMNAt
ppfnJ03uaD6sUlmYEPaW8HoHMVsLMjwOJRKNU1MbpwjfigOxiYnPUC9jpYw4ztSP3hrUMwkuakIN
0GOfu+06mYDCRqMZXJOKQKiSkgt/LJm/LNOmRw0EHn8vmZzpZ5Wr3lYrdOazSb5EXXMKBC1dNbmO
aTLUnwgJnVyVjn4P/RE1PIuEDuGkVKkIanT9QZv8B7EgpjCWziLCZ2HU7qThsxzQehSCsoHX9zzo
xVMxJO/BhQy51K2H+n4IsofI8x/lsP6MEMHYOHSeJrWNV1r9PB+rvSv1IfFxIVhmLVUcn/xfRxMF
3mKsbuEw9RkYRG1Coi6r4LNlLIppFCkopPxzUGg3ZBsnQRCxklhz9Iq8z6Nc2AiJKmwrqHBRR4VE
wR2IrqsnnzldiWYP1bjwzbUwfOFacAhjeRwK+dMzRopeWcXAR+VGjDdC3LJBg+I0x0jeIVT3kd/A
jDt3nIGRAOGETyeZTtJYOAVBKG3/QM+NTmPA3xE7RZuAKIS9T2rAfM5ET1gPyZeV+GsD64sSaE6f
GW41JavGLLfqnY72KdUsuyN3gnQpTBkluq92pUkoXwfDjqpdixF/ruV40pvWCSujEglEndjufkV4
44aHqdPYjHc3s+6PqGcBXIlrtQhXs+eiJkK8ZonWDaF+SI1KP5A/pG7CNL2MgUZ8iu8Zsou9nkmj
apWjJ7To54jlnRQnooe70xoVtRVyU7r4UrnD6TJuo7TdoktS0WOQunHIyupeyH1vQ2aS7wwxNapc
C6S9X0/Sfo4LwHBp1mTPyv4WRfVeahEgx97gYfbIXFMSYR3n9LlqQd4vD/ooy/skrFizyVYTbMrG
vPOaLgNJrdVOJLEvVkfQVX0gxvCK+nhv6O8RpaIcsTAvheYzQKlsjzcHq9v8ihZY8c9RJ//hjogO
k5YRgeVTZU1LWts+8BhqgAnDJ+IAwrBb+av0ZWEtQ9F370A4Ahu5TPeEqrBcZAlQbE2nPuUwYOxw
g5aCJaP3Kt+mrfwaFS6hHafkNJyk94SExwM8T91yLMB2NmN3/Do+cO+XR5rTw3e1kVwo6elROZuv
dn6d03ZfBZKQLsF7fVTXAxQYm4i2j/TAkl20MSHKL5wj/cU81A/BVsUqh9KBcf5iFLQnbUb6dKaY
8UGtEBghBCT72jiLd1SFYQv6sVMBFJ0lGDbNI9A40tXEaG2Lql29SnBajSO1Ib7NYIG40iNb+zDv
zE9zV36F3WuAmDpyAL2rLd/YfcPZ1p76o9yusOML1iqLWfWs4sZJztbGeMofWcj7d6Y9PBkbYyNe
wo1RQeZ38KVaV+U7eZuiTbYyP6Y30uWMTVm7OYnCkT0yNzHl6Q7wj61UslVZz7YD+qn7pGMAJRwp
OlMlqbSNLh2Anvryeuy3A0BSVle9q9QHSd1pEW/HJTQSSYx4ApnGWKqJOL/wUNlF6eJ4n70vqi24
vX6nSdgKnPhaMjYdUhdFhrmmto+inKA1qJVkVQKOrvkMC9d/TpoNQYwsTs8mfzmq8h3qwupFLjYK
NuB+lY8r2DUJBT/ElxcZetqOhxOGsLzGSWZr5tosbd3pX/iMY+6vcYMcvlJA5q1M/Ti0awo6ETSB
zh0Fu2ns0A2vOZ8Wq8svNC5Kdag+gLdyekpQhwDsafvYycXS9zEqQX+rZ/d9txusV+HMEGadNW2v
v+ID7LZcFqmw4yOe2az+g3FWPyloUXBjS9YUgFiwVkqriTWj+QjNDx9HdDbDg/4J9e86PXmEPNr1
a0WpO7tvHvGZ8bv9N5a+L9mx2HWf7MkyKPdfyjo866f0vSUthGCu5/4WDiQErKwzt03sNvnWJKQI
xOqtWFcPAVutxjZfuQOUj5TNWuSAJUe0b4Gw5wK/zfhPRzvHN6KOOVFgPFEkWYWLV+G5M2y/35Lk
0+z5e8X2JJNow7Kbj5qcKBJu7EcMgLjDjXJT3gg9GP0db5Mf3ZEpIr1gdQdYappHn6DaGKkLFUPb
YCN5jqsVktzSNQ7enuie1mRfw5la8zNIHOEEgZj1ntDa+qjhSHWKyQY+CB9q5ob3vrRtJ8wzm5KF
2Jl0SBwqk015dNh1xxjgp7/mygWZL9jlpjq08XrYN/v4FPkOK5vkc0Q28SJax+TogUw2bCK3CVsS
wcV8VKVNBZ9YVtYmvm28cF1RDIbACrS4gqS1Rff/0X5ErroFq1ofg21GjK3pxC+05vQViwE2YGB4
n1AMx5dm4wEiJa8UlwWaWnzboPPNFRoegz2D7tKLZEOeOdMJuiAXO0MzVpS3ityBfkWGc3BlR46u
Jn7sNqzyrEfTWrXPOSucYWOugO6vpBdpLW+I19lQzHlNkbYxfeySU7hWbhl1Bdc4HoC2TQ996g53
+FrKu+TKfua1WUczSYSgOoYxJJKOxcD9Cfrc36ZncKgv3Qve/Tfew5Wdrkl6+570V6IqKcMeE2JR
XSLNc2e4kEk6VivRWGPKF8/ePfrmZkU8H1vA3mFb3tzXF+G1PGgP9IOaFxPWrv0W7OoDqgeXZcLV
G4iUYLNNFMxDNK7NzcSgv7PW1ofspk9Moc1dhi7iOKzzs3+u/kyKPSLSPsXhyroQaaqy3LoVH62j
nRhh1UflHN7ig79V5b1P4uDoeqMtj/aIgy4+Fs2uEO/0q3oyHvKnFHmrgkiFQGyHKPJI21afbA0C
CirVTnqh+zxd2NKdmWEohbBHDD8a8udk20L7zs1qOEaL7WqVpk7h7fncUweT2AHbagHv9kVSXFSH
8cU8aw2d0rUhbGjAkOg6SGvOkxeseS95fBWHY67u6CawSUXa5bXr7ERZpc9ZLBzZVUqfdfnBqsIq
nbw5qtfgUbAV05bW5lXeWA84rOjJoZAEtgveWA1XtJ5au9oFsoPtbDiG4EXoEZ/LcxUwIZ1RqUvc
ld8daIgdl53/PP1Jz8swR1N2n75RXekJD35Lka7Q9HHHu3RDd/Lqh3tF+sD7G5lXvz+Fb9jGUBlM
1b7B290czKJlxXti8G+BeJPN0T+2Ele68G13JT0QN4/uGH+skSgo6zHedw+jG/yRngXLYUfQn5JX
KhDKi3ShANLRJroku2ldXjHHkI+WXv035iUGA0V5t7p1e+ou+X1Y29qfBvDAKn0GnWxahCqucPuz
bY6Yyhgf8bkxD5MpktyG4uabrMJXsbaxZscSoI61xGj3Gr01xiq+QEwfr8MLCdBCSDVs1ewUrtgI
bAlObZeERu/N921k6JnkFh/lLX/LvaP6VIT30Z1ZHCxtq22j13nhKawJN8fhD/Q0dMCIxvsIxN12
YqJ4lrYYjzZEOdIsoiCyFTfNju1pe0ILG1SbUl63XyZYccxbmuOXtogz7tV8EKez95BtDdd7bb9w
2hasAh6J8kYFoVQON4p/Ft30BuLRu8uv6sq/L45QyuJ3uDjlt7Ju3wrqG9/jPn2XlWsarmo2dRMf
e3foMaayCH9gzguvYBruOnGjEa26J0vzTW2d8saojhEy46dSGzvDFnhAiMEsomzNJ5ysc4DlhYLS
u7IWv3giaZvex3uJ0dJRh42HsLEEnbHyHgEyZQeNFGlbC9ZBck2/lIlVrJt+aSix4+tkHRBRC66Z
AfI4+yhP7zp95zEtjuKbSrklUT+6SWRzIqJpeZn01KliJijVzes5wNMO2dj2KiNdL69iHPYJS6Ay
rNiouwYa2TryKKtJsq2eCFpOXsj+9E6V8l1Xf6rAqe54T7jE0W16O/+LNUx2qVgkXEFce/6KWMF8
bzQu4WdWvCpeo5Y1rq1+eZxGcqdith82rk9IraQ1P9Ja/TT+9G+zMAubykf5xa7Rqp28WnnfNVhz
JhoMrOaeWrL27A82c5aYrZDD7afT6KTHdJOyunR63e7PMcuMCo+PusmFtdQ5Bfg2uzyH7iQSdLtW
P8UdS8RwU9F/PainckvBj+GldP1z8prtIiS3q/qjLVx4QMFjeSCULIFvcgoviLnPpnkQN8NX92We
uSoFf5U+TqfglP2xHv1Lc0ppj35Yu/CJIA2uAjzvT8O4HrNvabobNRJXaLSusK8g3QxRJfwxTGye
68FiK4Owlwsd4NAQ0sTtTF9eEQwjHiZZ5XMeSpQeE7vYQDPEQ+8nEkHL8xcksTl1KUI0EcaA2yTM
ttD+pMPysPy/5Wj5NqP3GcjjGL9H3koHUstplC9fxsKHlnq8S/xm2yO6vtYiSVIapo9ZBh4GjDNN
WauOiWLKNWQ+r0Lxh01a6BiCSQi3A3NlaNHFDwZu7BRvYgpD0NGM+BpawQH7GH+b1VC5VVNx3QnM
IJMhWrMaTsWeWpAX3wEsaDWs060OrV+OWFEJBr3VUUT2bVZYxEWKUZbGW/awVDVR80rKOM3dtu4f
JEDxYZol61Kmwi5aLLgRCxg0hGGgEq31UNeK6eSe+S4HKhOXUIAeAeiTVD6mXBqZAEMqt0/waQyy
l66VcAiewpDWOkZlITIk2v0NeALFq9alhjC3zJgKc3zO9yWrI1MJsOaTn0O8N5u1AXAS9IiD2jKv
F/FEIcXsD0GUXAUPmkgnwgMKauVVV6cOt2yxj1p4ZdlIJVMVovsCGrlZGAeDyckLykOHD1Kakob1
IyvkPveuSei9wWFBXyRj0coHts8R4189aeskXuPfBbFo5LuY/BlDvmsKMXFkdaIkjtsGYXbKTmRk
UZE26s7vrVuQgvdHg7AOOnNfG/7RK4YXPc7kXdeTawup+s6L3pO2Qr5iSV9o0tiWdSbm4jGKNqIX
Mv8Km6hVk1fVZLPixQBcJ7PAWj014NW84X7yr2mWaS9EENQCyeyD2LxiF6W83DukKz+W2jeQkAqz
afLUBZjL0FkM1NSs7zIzDlJNtx5GFpWTjL8B5pELA8XtZVNg6zs9C43ZbZvZh1CKwffkkelZsRsy
cagHfRdsCVxak+t7K7HjkmAtAPQSCBsgTpwOg98/j/Mvk2V2pwgmiLVMqUAnGs5lyyVKea1KlkBI
G8FYNV4NggeBeivWZoppasdkGtAnx0fx3JfCc5cFZ505tLPouVcgcBpIqj/fm0bat2gSeVQwWPfs
36mnhQZG7gFJdKKLJUQJ8bER1ZdsiLctMZ9IglSW94BiWFxbZE30AUB5n79gBgPVz7nW76E9RA5+
EYAneXPLSkDKmYpvyeitj2rAGuV9qDpL47BrATawYC5SOgiQQyz11UqkF9gqNVtQGlgNdrm4H495
1679gi2DHNBCiWaTIAGwG6nCM3EfaDSVALDPzAcysqWQzUwtYiU0rugfn4SoZ9tkVKynxde46D+i
gZnGhOs9WtSD0manhQ2+B4TLszrfVqNbOSsQI4UhJRHZLQd1kjsBoqQmVUaEHzLB0mGp21YW6ihV
mQAM/7ElE2VjKJuOfWnUdGDVBBECS7uua9AmQvjoQSvTVImwWAlDu9k0OzlRYsgLBfOiTNKJ0lG3
EHw8BOj3iCmgg8gQ6SojnJXKI6RCod/mt8XFtLIruW03qRznMtkIFqkmE05q7hFCwWQT+1uqNpEd
ysCNYtIbbRJV8F43KM5z2smigToJ2IivC2vYoVeFj5arU87IPGBJq1VqDcGmfY5yVEReQi+GMTw9
WuWTAgaffX/0ajQW7asI0psK7Szyzceuj44TGaqerOKey8RNDmzEHsjVdjWBPNYoHuVLQR9QEPNu
rVuhbifgd2OykW01Hh4iE5eRlFjvZcLONQ/S29AyI3WcKwRIFQ480G1qXJ4LygxN430FuuooXfuM
H2Shp0e2nkSRW4w01rCG7mssYbX8FgwsZIvmVdQPpHuc6WtsC6PkAmjqL4JKb2VaOyKaGEPITvmo
UJtJ/dPqPje1XVqWD6JlnoeiImJZp9PWiP0urarPAvLWKL77fsp0moH+QKAZYdgF+jYayWssrOuY
7m+lBackxzFFL4EFD1uc8fVdJyWHiCAW9nVQ4qeiTqoI8rFpqYpUwrxXNUl3J2/OjqPwKlYzkFCD
W1DS9h3yOWHQevCrKF2TosPEGqMoraddoyOViyrxkFdYRiMxuR+65hUQdolPjsAFX/bZLLMmAut/
zQXhfeig3AXKxe+yA9KJSz9YPmejre2JrDW07LYpIJxK6kBfqRpPdTgdWw8OCDwGHLT47FlHJYaT
W+ktH3peKiirVX13QK11E43BqfMOxbgmbco+Icmw76n+dvKmZjSzdTOm3NEpZ2mCetGRMLpkSU7J
XtOy6Z3QzoPkT8IOZtg1NVmDJk1x6wciwFu9eRjg4ZDBaFxbrtPVqDLAy9ZGUevYMduEfRO9Vl9l
W9UZ2qb2CtBwCsKgYosCaRMWFPqUxJJWoZTtwFocOjN8EHj/T0S/Yt793+ydyXbbyJZFvwi10AaA
KftGvWTJ9gTLkm30fY+vrx3BfKbTlW+9qnkNEgmAFEmTaCLuPWef9HPqphF3YhAyDTcyo4BSVPij
frQH/az7IINMK6eEnFhcpxo73kUVE3u3bZhgBmBpYq0vj0nCvIOMu7UeJvEuKIbhPkXUPiTYBsUI
4i40SehZRmNH2DsjMApAdmwyNSTb0U59Mk8gB63LKj0uOmkMpYcyjXhDTzPwLPTQswoC6MUybUYU
GyAdof8t2P1and9fBMvOipiXgVwR6yDRHma7y49ORUZP40HT64EyYgMs9slo/hzrgTJu1q7HFwwx
ztZDE1nPCVOHtr9tzSimsxttFwins9c9t7lHXbNrjmRMHXCZU4NonEcyMmMwgf0xBnOZ8hWt48C9
qUSgbaqQmw1NK0wlzzWWPniVzps5Vc5aT/MvaaB/IoNy3juA4brYfyPkmkLfMO2IiA3gjxEaO4Ti
M9AKqg6JtsHdldKkQVdm2C7otGzcEY6LGJlQIiGoCXiyZu2Y2dOiaeeoWp6JIiKEh46UDVqI0zi3
xxevKKGfecZ3shKaW/KV99Tx4figQN8NQfcUtscyc9+FGWPwLcQpzOefSRlGO2xgHhgLsS5t1NYT
9TVDY8QW25GJ5B9t48RZ7dYfbl1zZxMcElGLXrkjSXKT7ow8rdfmQBx9YRqfAr0Pb4aeiYKNOqIM
+oEwnPiZYPd+R4NGYmdQBdW0stMBCYRkdgbo2uhozCN1jbBzb/Gbo8AwqltXJ7Kx9wHUtuW6IzBq
HxfD/WDJqFv68lFv7cE92qc2H+2TWvtjc8pKkqRKJq51+h7TGdoaVu2cRo84++tC7fOa2cecF34N
JXBaLeqBM4ALlrHNK0ZtgWF+0fvSOrWi+ICI1wKpItN70DUYUVLP7UQDFb6IxODQYCIrrXObadCA
VQlqmhkzNykAH8KwPNpUnZysl0Xc7K9FP1ePWm4Rqomu79Qmc4OnzyndkxlZ4rIowMucui++Mbkn
7dciRl4AAa/Gyop+PJOL3MTR69Qko8pUkXz0qIpZTvGgB6MJAcVJb7I6tfeq2/3/iI//gPgg988E
rPFLGPA/4gPvyuYfER9//eEV8eFIKSDhA7ZifBAU+Dviwxaer5uoyPjfb4gP/790XRe+bgsd7Aat
yqtOEPqHRUQCrW/TI0cQCaFSYoY/yr+0C+0f279Hshqu9fcMQSnRsEljtUw+IXkUsKr/rmVA+Fa1
YnLNG7rcymwnF5lyrHaYxCGam3tTOrOUaWLANUoX69e22tnpFGMGrRBownG90AInlAFjx5DbxrHk
yKeX0gSBHCDDwLGJG9lmCtrvSnZ9I0FbU6TdK1ODWozKNxxLC3E6r5XZIFTuYuWDUdsO3mNLmpB7
aUcG/bXq1/kTpm9qIFH+mpXeV7gOTzpU4UMxMDIyllNaxlsxG84x4A6HlxdEIEo5UVef8OC/kM7Z
33DrP2qjyYAh1lF+pdUuiTxj44ZesQ5t73GMk7MdRMwCiMyjeFeeax/+GJeyfjsFNu4VI2d2XCPY
zWP4TEX9YZUQ0GG2PFSW+Fx76VNbh4+z3r1lTu1uTKcGSAobFal/uHZzo90T8MfMysH6USDN4E7z
U0ybvKECN9H2ZYeHWKvqbn0SV+GM3GJ7QSa/OG91Pt87afFoWPFXxANQ8Mf8sajcTWGSR7zoT4Jb
Ljeir4OPIQBpOfyzcKSnkSx7+YJd1L4BVj3ZMfEX+J9WeOIYN4xcr1tio3cwpGgMgsyAETxQSi2e
So1g3qBERdhzucK/FXUFBUC+VQLdADqKLFhZxnJGaPul8ryXYK6fjbp58Fr3E/bH19Zz6XeNycHP
xa1vBHzvCSH09aOpMWdtuZ3YZHZNYApHqgtRWH+H0D4RX1N8p5w1Ed/AiBXolYAcOo4f49h+eBZN
75yLZJjuo6TY4nnG6O6c+jDGyYL7X4+RdwToEF1xxLgFk9Gg+TAUTrAt7fqnaQqfKiC3pahHWxE+
+q55n3XGDxipGzOrXvIBuBbwOCYykfMTcIQkaZ6TjhpC73bTSozAnRb+0RRqNswS+S7dngOvib4S
WQUV2i1nZDwd2XZMG+rMRfTiv1cOI89mbO6L4vOo49nyoeuuDY6H1eKUz8ZbavJVYQ1iImWLnT4E
N6j4d/J4qjA9lTrFcoNhNmRKOkBL9hBnx2LU7lMqF0NOrKEr7s1hRlyxOPArYm0/lhC62nT+vhjT
XSZqBAVdct8jKN53yNnXvcNfGvljI1m/tZ6+YsN6swr/ruuFtu71GQeh5mCf6hGcocewO/1B6ylc
0m6tU2MhhSY5oJsFk+zRx5ioA3lV9QlZ2Pe+bKkl5/SpCHVbRQ01Yd1edg5IP5/0C8ujR1XCkUZp
H5+0AUFRLVyiEe2Hwg0qkBzBnZPVhzxM32qfEkGfHhqrtdH0WBRd49vG615GwMbrzM+3dsGRLADd
Ic3KQNFRnKeOLzSKtmUyIv9IDs3zOFBG6MB02Nizxtm5dRYivjG64g9zwkfKI+cl088oEB2+VPwJ
dAFSZEVZNf/kDb7ksf2gRVRD0yZ+t/PpqA/5Nmib50Ak76zH+BDFwdM0H4MMn/dYxUO6s4LkJq7D
J+rXQ7+HagF6Qf574BPyQ5neyEkqiys2oidE0HgiMCik0OJbwxso2v9MOu0Q+neF37x0jf7kh0Cp
O4NzmhH/Q8+crnHxfmbto7DiVzgA4CCIia+7/jhqFHz1cnwwi/kJ8nfGXYLDK/k6WBR38lb8bL2O
EjP1RWqJ01lk+rOfcDCjlqs3bjf+0J07LE+SmonQMv4RGGhIYe48dRYNoLToXoySxpA9I63xlyKi
OCG23sItJeqD5yEaPlqrfNKr4etU8SEtgs5tk4S+TvP3/Ms3nms/RH5xHJMRtWWff1OcotHaDKb9
qcTi19oAC+j01gYF4SHTn4C3UlKffxpm8TKO9d6Ok59TWOCDWpBsVd0W2Bxggc4WJDyu3BhdetbT
+IL9nqDHNss7rWaybzrDuu2LTzovb3ouCuaASmRq0drLBQjrfk8Z0v8QCdeKPnpIPOdjmcHckrjG
i8TxLZD0eesUXP+WhcZ0t9h38WCfw6w4pIn9Bm3vhxsgfCpBgkeoq7aR7d4E5rDzp/HszgZ04Hx5
iIP+POmom2xQn6ZTrfV8Wg+kuUbItPXwSQ/SDLLEjWUdpzR/sPOg5DtD8N5XDp05n6xHe212xj7L
isdsyH6ECRJm0TY7f5i+edakb7ypfBhqZpfy7JqWemdpqPeNKPqxIC8bRpBbQQcPISGHaJyzDcJG
0VKoTVv/UNPFgV0+bKD/9EgE3DsKVR9DsRRrREso9pb3zgxfp4lOOkkH5ZDkq66vrUMscaSSRVIE
ncfUiQqg5hGRWRNeD/XjaNbNzaSlD3PEcIJ5leNykS/ASkdi3OvO8gT1fl7VyXAoAyxTOAxJjLRv
cZUDlezS/ZiIQ8VctXbct2kCYy6Pdt+sDAB/YOhDur/hZH4JR0TaYYtawWogPodYsRMYf5+LSCfr
cKLigvIwd2+z0fpUGc5zMRm06qf+S+IG3X7xxlMLy7/vRbEqtfaJ1E5ku6N27PyD0Xr0mSfKVaX5
ZC/R2UMJRVLUCvNqCrRPPBhmE1AhXE9e8eLXPgrM9Js9Uo4WMbDMhQMRhOKqEvm5RSqHwaniejc5
qBSRQJRFSQTFggyocDhuhjJeN0is1j3Ru0wp68/OmNPOc9hf6Ry5RTAHNwwp1mOpc3fjCLHsZh9C
nhKVfRK6fRoEH7iKl0/+lJ+bEXFY4n+JjQGOziK+Rym9fxc0bTJq78DqvHUFqiuJ/OOYWpLuKlDk
ZF+70aGUViV7r6W2mI7eWtdT2OVhne1tvzDPsWNuetDzK4AGL6LiFBd5/c2ykxeknpSgmvqHNbeU
5OpPCAD9bSIrtkWW0U5nPBSUGqeD9amEF06CsfeKgMipIOYM8E4hZ72lsp/hRA3R1dn9LLC0h2Xy
JPLgR1E0Oj4Jhk8kU2+a+U103imIbebsOjZLbcQQlk/vVgVlywRXXFnvS2kw081eDL+yUEvnd4Nt
MRYwgIo2GVfE3G5fPFsZ8PQ35IxcvwaOhEAPd0PLn5Al+0bjTTD4cVeEvlYrrpgn20bO0vfjQB89
X+fW8Gx41YfjP1i+Tpfb+94yq123aAHT1qP/byMrx61nljCR/GhCvqA/tC4T+WRBLWFFyL87Ma5I
lceoMZmryQvvzehAK+HYIxheTWn4hcrte1KH3+p0uYus5Kkzkzsj0G8ptqL4yvWzRUW2a+lvUq7b
tSZCexFNr2CrUe4s9fPiWV8LTZxLZNhUPTMEFuIGiD5ik4mGZKxhgBwfxjJ8w8o8b8Ebn53a4rpL
M53LH/p4+0UzI6IhBGoFP2k3RTx9dhJqJHlXPQQMrPmn4IKYRYPijc6VH4X3pWOOaID2vnlwsvR7
YdCdDxdqGy43LW/+SFAeESBGl8Clb+XNC4Vl58yInBaZt4odsko5z+sxeIkxoK69TpdKiBhoGrr+
JXIscs0fS4tJfdJygZuj7CnQaA3TZeMNqOtRxwi+hXb0IgDYEWsRkK4GC2llt+VbaqD9EfUHtsYn
ykUUTUnynbzxsxsN3+e++2FCXWCk/R77cAYrne8qCpKnXoO8kYGIbnxELpS9D0bQP+Fg2s/OeGM0
wVmYaMPmsPnahzBlSejdAaWDj1q1CQzc2P1sJvk5qOufUcctdjayrzRxKDN5tG8Y0C9m+mj0mLS8
xvuIOsQFOkF0hp7e+waVajcS711Gka1wURmk8oZHOOr4g5gwWDRKOy3yI+wOcz/rNbd/YHyl924l
QcS4F1D/oaRdBI9euj10m/F/j1dn9qYPLjhPyGOBvz+OFf1wFOAF/pWgjNJtGQNkddP6cUyI9bD8
EnUuZiIn+TTZBSkMIbf/dZA7GQlfFNjTkWpnJIsvWmKfGRDsmt5xVrUzHWMPL2jZE+IXufdjoN+b
VUWaat0eu3piEtSKdezlu8Hsb+pyfDYbEjGg/6LiMmm9+uCP5idQGMhv+vphHo1XvfK+BFVyoyUE
Rgc6J5iH5UggZKPcwsELW2nUaOPFnFNdKr7Tu3hMNW/fTIiM0iW+iQquULX/ahqENJWtl2ytWCZr
IwNvMMikHbA+N9oKz9nXwYCzaswPiZufp+AFixpFwEyOam2UBCLhBhiPK0eLb/u2iXaxRa69VU4H
a+Ya5fu0/IMvwWh0R3z2K1yrUDJeNLyGuLTo47SzF5ykEHUkaCLI3U+WHb16Afqy0b2r+F7Dqkc9
nv3oTX1v1MNNYb7Z5vAjjoLv4TJ+9l3nvY/Ea2gz3vY9ymj6g125P+u0egRVNEH/qvZTVFHYZIQU
+ZQkDecjMWFTGdNNE99PBvfLMCj3XgnTL8MxaPWH2mSwQG24IDR+LrexKGgbltVLW1enLhEO/T8m
tb5Ou2xxs2+kjZPQLUN8lin6EmGnoyaPYJPbPODumy5On2ieU8yfox+JZxMI8+Jw3zPF9qMfJcPF
jt1DEdiXAC6VpXVJ11OrSYcCnO5ivFWbOaktUcWxDo16zoF7jmu8+2AmJJ1DgXP88D6KAYYQclgj
Vay+q78jZdlcVQ2wH18RGtTOCzFHBnQ6oqGfL4uNah869X6f4Cmf10NfXWJIVcreMMgwwGnOEH+a
zTcVk6UWBM3se9Jahk0hUGPl9Yjtf6ld6u6R124VLytU6YgRZc1hrPStr2KyUEbnuy5tnxXUSaTe
/dhTm14uxZgxTo+OzIeQBZrMnQmtj0hZv8ZPFvLf5ThtuNEla0Llr6m16prgpkBA4DCCg8VB+xvx
50oAKrWw2KTavjaooxfZSISm+mdlrYaE7rdV9dd0BLGIK2bUZXXJhq0oRHxQbz217bQmbpRh3dsy
ocD9FXU4xmh0SiebN+q7Vt9K2nHPbzsIrNfvX/2F+iXUvsvhoLbVgt4KXrw+OtS2v+nG/kn98LHb
of79A2CmHmmmkdmnn5EHL6ND1Ye8BOV1IXY4s6PcMTv1OzX0rQdj6fL92oU7gFm1ybbwA4ejjhJI
gRgLWnaxlAu5D/MTF9jipDhdeSKAcsCEDMMaQqvOHOgAuK0XkJ6K8n+88W+fQa26GSIiw0SVpz7i
5deLI12hNckokpQQxXLrab8dRGttpqdM5nCor+oC9vrtrLnkbKov789vEPf+XRnvPW1paeEAbt8m
XvQVFpB+CThU3zA57KgpvIJ7HEeV+kilPjzkdN92l4C2oKZ/v+i7SneIX2lzTvQR8f7lqfK0Vn+p
Xuzf7vP7iowKbjcbdSQMSUYtoQyo/3AimpMAjBHggvt1+MgniHrhCTbD4grvkzqCp94ZDzPmggUB
AQyJ5HChXv3b96X7fgzoxKz9wgovcaXqLdWnXZJbvF30561S4ARR1xX57asjSW1e95WuvZVXJMdc
UN659biL3OzhTyjb9Wz97RC9rKoXXSiDHkgxumQ+ql0tae177bVri93lVy1qDOFwr47XM1z989TB
o/apzVAehfow7Nou5Wty4516zB4aipnqGde///MQVNvqV1Nrl79R25fVPx5Xm3/suxy2lYofVg+V
OaMoyBvHsGqRf5oHA4z1Wh8EnVMJLzN9UDyhSVzObO4STK8eWN3LL44N0d0K6PZL9+giDg9K78ak
9bro5aob08fCsw5jI4NV4CNRa3wscnRr6PtAYuOFKFO9OVgaKSS11h80uvsntSAcAzGG0aAEVduu
isyu9HDcuCXM5MUMAGsUAxRDUROmrZ7/z6uFR+N39MznNKuWYyZeZhnkPcpFEI/cBdR2YIpS0EJm
b282ZB01+n60pjHc+Y4Iz+qBkFDdtSBPW8h0cIUzuzLNrpvXfb/R0C6r6iHvP2Qf/vb4FbIWT25J
CpSZTDcOkfK769v99vTLqqKr/bb38ta/7bh+wOur/NO+67urRyfhfC3AiId7C+zjHw9e//7ydqa8
HPzx8nQaw10Vd58uL6fSHv/pZX77qNeX6SiBrUbCEjfXt6JdCBdU/wLoGfk01H6IWtfVKYZaZuaw
UnpkV/qv9gsBK9VJLdQ+taaaM2qzndJdT0zTXleYS78Ca1VLsp5azBf2ZYqeq51CJOTqNhJJdKbs
XZ5+205zUuEpVDEIpc2D3lhebtXCVweA6pf6TQUS0DIeVWfGUbxARSvTJUTQkThBSFxc1iRikDYH
BFx5QnoSQDhdejq1GkJ0ElJoQytkvkxHqFCBy6qhoxhSOuKUUqIOFcTsN4aU2lZ4M4WUIhT7ay7R
iYaL+M+UJ61aYySxJ/ymoVIJdBHsU7wLmdoAhi2wR2FiDTdFvbQnT4flWP1a+2Nf0+gus1AEIK1E
k3WSA6kWShd42Zfo0x7SDNZiG68NTxhs395HNWNJ+XsqRplaU4iy675YccscCOtIwNBOKaAlKBHp
iPEZCKtfWG2LxnwNyjLYqvaa6rbFCnKrfuFr922uMMYwu6ZiLMd1ijmn1tQv/cc+S44fmft8oJaS
7ia1vKyrH3ooqKl1mD/Uz6l+4mtHTig+6GVb3sTEwtBLYkRVM+4CqVOrcy5R2ooUlkIhHSSOVP2C
FyKd+gnVtlokEmaqMVbtFd90iUCdCq7yCken6HTBYBUg4yV0L0Qwuavz7JMig2VDV45nNFXdcRZf
FBlMwemui3/aRwXmoMWtsb8y6mbJCusk97WVmDu1eVnI9j8RLXgiJDNW9fmX+N0K/epIDdLZju3w
2VHUWfU7heonUqs9l5AAgNbOUDTj6y+hfpjrrxM1BpNUd54hTvxLoKDWVGf0uu9yUnai3KaAdNXP
oH6gf/qpevn7jJLLG1LuUj9KJZG9kt2rzrTLT6TOPA8dIe6/kZZIBOxvkBX1GRZwqrDAioQnR+eE
jkJ1UfjgOK0+AkkUHuXXFkogXqaAw2r7suqHKNt1ySae5VeoZBSX7/vXpqG4xjENMEn0Qx7qbdvU
e1MXSHXGYOT3pSeKE+pyLpUiPgqQ6n3lSZhy7k1rSxKWFe4wktRlyJbBKpIk5gkk84XfqB5VUMdA
spvFAsT5F8BRMRCvm2pN7UMHSOOBAYQ60hQCUZNXm/+XVhRd3M3/SVphmz5EhX8vrbhP6WKU+be/
oZcuf/QvWYX9X7ZlGK5jWgacIzJSfpNVWIgnhHDRXOioLjwe+gu/ZLnyEddwhWd4nu0KFBd/JadY
FiwnR3KbsKXLv/X+L7IK09DRdVS/JaewA4kGYlhDSj8s3u7vsopmIPtgEga80Ng9I1iCNzID6HRT
f5MF0evY0B+dFg3T+ERZXHtOPcOiumVMmwg3e5F343lGMoJv2s6oEwAqrTtUiYltH/1AI+XX5vSz
bRyT+J+3vXkkQyQ+o51iHgVtcQBUNzbd+1TjKVtacBG5hLGRp2TPxsHHU72zBYWexcr9U+uFA27I
CSlyKdxTJZzXysmBNLf4jhsd4dLQIk5Sa9eFZq8nM55OFKjwKvj49+UzzdBoideSq/WIzikls2pX
aumrn83mqZrDvxZhW5kkviA4I04Fd5jcTHN0hJDqiGL99WT1gFrE8ilqTb2KWpsLZMS+U2wNCs5o
JH5GwOSxvpKiuehZflYL3ehpayyBODiJiQAEh7ovDeuXNRAP0C2i9bykAxIvt0MuuKyJiiEwKfeZ
I/i+9tgj5N5JF5YH7mBomXV4Fp3F6yKhW0JqVooNJQ1odQUxzv7Bp7llOmSFxCK+oQQIX+YuFw79
7NbEDYweBUgAGX+j9yEqvFUE2ANy0rPP2UJkdhQTv+2hA0Mc/hiMqDT1SHglErTi3BLSTFiWu/E8
jXDjCGnukO0GAqjWhj8tBxoMN5bnxCtmNu7GnmrzNuxM43YaZ/wVaRfwtYVC3yVNctCjOSVmgEaH
2eIPqnojutHmn1ZhFLeDn6UbPs3t2EoXqy0Riv1NMPfbpDPficYmeHXCBF3ounlba2wCEg42llNa
txURzXT4ubnEGSY8qjMTuTo3YiLgt3FaZIEasmPqJxyd3ZLtxsxvD6NtHdqqwB4a+ZCG8mbYW2hQ
EYim+JydZpzhcGh7QlyXtadHyGnhaaIKsG8s0SEamNozbU3nRs9isXe95VU95lcj356Gcy1AY6ie
IBLhHeEv7g3+6bezN1u3hvzUXRu9DposPBNCox5b5BNEDHbBdAiC0ZdPIkyafUfJeUX89nLTjPyz
RhHzfTgZPQvtw126cLeQ9HcaDVzyztzfChwg1DdkBAk8DHfXivZv+8bmSxOld3EXkgiQRvlZM339
QIzwziy4iTZyutny5gxo5araeV0UkUu7EsAAF8AO1zJ6LcPmnZNuPqstBdJOdZz+04KVWJgh2ljA
NeBQFif8NMUUiTk2zDMGfoVAdyZOltoS2JqMjaXjtYTqrIGKHe6s1J9OvYO71O8ae0MUEvNbUSD2
8mAYRWZ3qhLPRNGUf1XlkJG+/qH0MY+rkumllqNWK5dxlZGWBz2osmX9kXnZcEIgNp5MuRizb7bD
Lwc1r1sVUv6IMIHvAnRUmwKKVbt8SbY1GFBsG8totlwSqDdLdQPy6QhbG31bvQzzbVOnHdVmyZG9
RB+I5COdwDIpXnwixyGKF6/W1L7JG/ZJmiHMhvOzagPskoshDlh64kM1+FiCK1gEbuB/sxocvdAf
cbDLT7nk4TcjboC8SDeRI6nwpUddm0F6cyrsbEN5n0qT76JwcbCHcRvD61cgwZk4sCHkI9HVKdcT
1kNZkQxDrg3X2IlOr8VRBDtE2MuplWE4XWLJvECEAU6IDbfGxu5Hu1wT825Iuk/WMnM1poxP9Dat
14AvHToO/T0N2ArqhpEKhi5D6elriM7yN2NMvqoMRl277QIHp7hphzraObH2vZCivJjyf184B83R
LuUXoaaF18rWtXg6wjizvBgleqnpER126qbqALiW9dqyfOr0vkKLy4xcVYOFg6vkwpgPennzylA3
+EHSQhPoZkxPdFM1Cea1IQAjkcesE3bWzHTQ/DBdF8JyH9g7MsIe3WwIuBO11qEnHKn94rQ/QgM8
da04wYscxAIFcSTh1XfT9WREFhRr8TP2kmarnpkRmb6ZCNZZqWejaZs3QQAIIsCY6eYJOJHRjFE6
dbtmPpKJ6B3jfETSwuVw682ztgEe9IbKe6yn4fjHv11tXoIU0iW8ndvIu3wNbUJnQ4d7rb4UtVA1
SmcSN8Rgv4+FgcMiEZjPmSFtnQpoAlJLnXJCDHoGxm+mc3Sk8gBNnRL2HjDAxgTOg4suWUVksZ6W
u8m1KAJrBmW+oj8RXE4ibAkFgfyFVU/C5LZH87MBw4tlV9g9KVLoZpgoJEYjkcm7anIgwPiMAoBM
P+sdF4g+xwDsy8y3aiI1gqruppazbbWAvs0FrJQzctehfOADKWE2FQ3zpTORY6NN0jg4ZIJ7QdUA
6pGFDSF52deF2tcu/aMeNt1OXd7UwpKXveumig0g2ofCYOg2m6gMubf21UGd/aFucDVQq2rh+Y6/
zgPXQaDa3SQhnSvUEygypmAkhYZFZ/RUTkGnq2tQDhscexsKhQKDUWsO90z8MF7Z+lf1vup6qz7L
H5uLrNwUIt/h62RA6K8NdDDHIK0wUA/1TGKyl721jo03kTC3k1q08JE2bc43UuqhfWMg2d+bHeJD
xl/ojrTobNraZimq6YD2SQtEqtPb58iM7BAoy8C5pM7NS6fIFth3PQbylzrxSL7fsXJWyRCBeRiR
DNRANPhD4LbjrnVhua1ri7Dzsk33qmavmhX5MtOeuPYt1CPXh4380Pa9dVQ9jetutZbAHzoSj2zJ
ghdldudALBwiWLZUmEMiy2TXzcuaJdIjCLUV8Xch3Fz55DINKa+r77FyRDmck7rc021x9hb/4sKE
7W0nmX6TQGi6cXr/OJCotA/dHA5lU/zAymmcDM0yTnVFGcLw/ce57f6KVFFrieSlF3GDZ1Wtqp3X
5/zTPredMEhoIZne8rWuC3wgDTQcYDG/9v/x9+oBFWSl1vqJwG1Ns+zLqVdVeTzeq7OwbgS+DHBw
csAOf3rigt4DuwZanx0mCwfs9RZ63VRrhCNE2HfkzVVtq9vsdTNH25cPy3zqJkCvhaFPW5VlpAJL
mmFGuqW2R3kewf9DWoofZxXJMoBaePrUIo3scNwM9bgmUaq/UYsJ2StRfJTDMwEGsDKqaRXQGeKO
zCX6NM/9QIJWGbREkNNxgIlNQsDBngk0EBWUsbVanXx5K8w0o4S58feHfntW3CejTro5iQjqWcW2
18vquLhcfbaqlNLKEuW13EnPqv3rkSoV1BDVQ8xaajrDsii6yO6VQd5DflCrs6oMX1/FbB0UVMTI
Z+dQtqFK1bkwVLfk8uK/77m+ZCBjRtQrqn1Ta3rHHqye3P3HsyL6v/PlkcuqevfLB1FPVdtx7fIs
tX15x+tL6UmBo8cXHTY6FyDlH69//RSXj319+Prq/4t9ZX5O3Fpvhh0ToeMSzAhz0nWM0sYUm3qL
OApe7zi/YHyb1gsl0c1k1Hd2otMHHQsuekvxmsSoW0u/ek0ra2AwizO7QKm9NwL3oU2n6jNT4Z8M
0b91blRvF+ozm3rRil1p8nSjtAELmNDy4jb6NDmFvukBjJ0EuWY2km64xChp21bMxCT53a4ruxer
jLnTeHSWFu4oKzEML8uIQK2v9TdRQo1D1o9iyD2HRXLWorhZIX2A6Cv/mfbELGDs212mceMj5bQb
CTitGZ+upw6eGv5ZOtgt2X5DU2X7quh+4LyLOX0RN0b68MXsJtThMMESsLtulVCCpHxmN81unoyv
lgacdNjhU+8ZaHvxGmo+PJVenHJOl0PapmRY8L1lrX0uy67n0heDYeoIRY2+j/N75gf7xAKmMBC/
vguL6K0baAa7WLPsmglpUU4QbKy91VX3RhV2/FTYwdqw/y5wjFeEPe/NgIoEiqtdiKx0C2rxDTH5
dwf8opAFjHzm3sqf4vCcn9Ip2FnpzmlmyDVVrq3tTBCQab2nQfboU5p4HfJ3vR+2PUOu+7lH9dEw
1q1xvqGdeagpPtIFwNzKWgM7omDGYfcVHKOvCx6zjQ0J8limRF/rmR0eE2uCeht1+6lBWY+oG/MF
HbAGIP/e97pv+tJGm6kJX9vJT86pliIbs3uiG5k+bgtj2Gt2KpCoONupAW0QVxFkDMv7lnCknxLu
1Gvkt8tOj+KXZcIG55qk4JoaOloGoDmj1cIRxn7qgtOoo/WKqoleYmg8e2Nj762sPEYg6p5i23v2
quwObROz9xCyCxptWiPJHuXSuFlMbQumu4IOGmT7WPh7bUSPHOb9TYG9/7s2tDf8h9hVxp6SZ1Ou
o5gLXGuDfFsiLpMxAyw8GZAEcHI4NtbURb/3aRBCMejIZ3GTG32Y53ufGIVjrmV3FY7LqeV4NQxE
fHYl9kNdb+iptlt7nDk4+8XaTSbSud5HIp7Yazu0kVx33bvqPni4Zo9j9abZHpdVqMaZVTWbxCbI
PA/BmRSdc+st4OCyIUK9TGEcLddg7evBfSrWVjLrOy0zgn3hpJ9ry3l3WufJxnnwuUJfV3GJWs8D
vBWv7nXcpUuzN5eRyFP9Nm7tee1O9C9sE8LJTFrNitj4IGimu7LY2KLv1mNqPIqybx9Ah9AGei7n
Vpy5sq50+JZn9wVMse6nT01VHutwsilgaXggjNciDnZZFB38isxdkXi4BELR7VPMUMzz4dgUQ/s9
iDKHtGL/2XHr9lCf+6SFDGpDVatFDX4Udz23f6AnghyPsHBOC1UthnkeBXMgczm+jTZDBDsG/Q8G
ubhmJmvcBDJ0MYek1WXJPu6h6+StT5JfBI/KSe7qwOi2Iky/0ozmHuDjWI6yBn0YVz63ZhDaUfcx
q6LZpVHwlgfk9zaCVreTHaJRf65cLcDSlSIqcPxtV9vnVMdjo022tUqMMd25aft97Px2H3CNwkUB
tDPumOPaE7Porr0rkHiGgyV2vcA24r0QT0xVCqXcxjP177Ewz85soX8Z42/LmEm/B3Z82h9Ya4xg
R+jbbWA2r1bjwGLQ52I3k4Aema/DkP2s4haLu9+4h3JA0Kxx+FbfKFPwbxpAEtlG+sUPpsMiyhcj
cmESlCn2Echm5RJl+0QqaiPbyp9z4e18khU8w+gfMvemtWh3tGX2NMxGgcUa9ekYdgCfK5KYSXfe
VAmOgMiAlRRP34DWfp08dGbL+KkDPkT9Crlwmz378fBJm+mN5ma6JS7yPGvTfWGK96HYdRmXmthN
Tv4grG0NDr90QVNMOoHOlb4ZjeGnZ6D5jyRjwXcH1D4cfvF/s3cm240j2Zb9lxoXYhlgAAwY1IQ9
KVE9JZdPsCS5C33f4+trA56ZivQXFflq/gbORVISnSQAa+49Z59CrShlTjcE17N7cIJ4Bzp3FQwI
bh3CX7YaHh8cIiSsFJIcDLIEks3Qhu9Fv3WSvCSBo9v3McaFtqxqNA/hwWGqSvaJ254TKZytJB8F
kbVZrkWm/xgzaGpR+M00MbRYeA5gGHbvLUKptXALrgt4lmGg17N3b2N871RprL0iVoiOCB7BCmG3
5o1fh9CrfXqe4wxxgC3ZYPfHtBWvSXV6Na0zWaqY7FAKBj2iINNrX2GsnHJ2w7uqt65a27Zv9Cw4
V2I27rpYUeLEuaHeDB4+xTXl+y5+G8rDqxDLbEmiE7MwurvG3EUqlFsjmmDSRcivosbedraRbQIW
jStMM8UqRMZhh7mFDpJozmB4Mw1TbCKOSF0nz1UAViDRjJ9GfudblKFM6KibwRwZCp/t2Liq34og
upiT9gYsgn6T1+K8mjr87ASjjh54vskPbsl1OpsBMQhWcZtm+p0zIVjO3AgbtjYQ5Nfka7/x9eNo
MhgHXrlrO3lpSqxPbcC8TAHhwdTkRXkMkHFYiPvCz9p9lQHHlb72YOYoqNIWe1eHD71tQGcFOZHP
QzRginbFfmrqu7jigQrnE2K6DkV6N+TkmkUcMiKGAV/TSPTMBPe4Ulda5gfQ8woLUQbwn2jtekl8
y8qvWftKXYoYaGEW3AGFrq+w80E9xKRQVCSDwUOhy2NgaKQWGEQOMBWc354uskPYeB96MDy1E9+j
FpXlOvFAFjKPIQPAAb9xS1awHeh3S54sn4zdOStdk81WBMiOUTL7Gz0KCCPL3hMsXjt4zP06iNCM
utALpeW8eVEXUkRlCSjd+laMQLmGAqiTVPsIhJdv5f5P9hxU8QmWc18qLXtwCygFuhmOlISLO6C0
fUaad6aSkxEtzGvsBLEhd0XbP7DLZaLmqqt0jRHOQmiN/JvMAR+wnT4+sdl7zI06vu6xiPdzyDVO
UUZz9xzM25ApfbDYdW5i0W10JwahJYt7PRT6lQYqq8i0qzoC36dXCG6xzuKgmsri3u0qas0OjERf
gqH1i2FdlfkVJfEAkR+rW8VOUfumKSpwNXuvdWyOWEhjZ0e1KbvzQ1fdjvgXm9z9znAEEY3F/K5o
dHebtIN+01XA0oQ4uS4zeKhDlyq7bNi2SUgHpt+q0ZLHHJlhYY7DnZIClqWmVxtq4CEYxQJgGJXJ
g2nTYNdbUo8pfWVpfoUd41NZYMZa5qSNaLOPPDJ/hBprrUS1GkYaCkIQu4fbfui3cf+UsSTcG3lh
b+2kPRa9CNY5ysCDZGhgQHTFPUHO10FcouKGW2Kb1HaT3t2yTNLWVgevkz3sOrXqm9gMKvZeA9kN
HQVKV4Ex00Qdgq2BmBSa1bEHU0TsYAWOOSlg0w4bO5HmujFCe5fTuWHueG/tFFp6wqgcGjVS+dq7
jrD/s9AKPsP6HGX6LmV+ZRkJbjstHqT9qFxdf/IqgGh+DwzAATEJVMMqy9e6o3DeNsazabC4J+Ll
PvWtl0LWGwp497oDJC5H2Lkd9MnfDLXrbUQ+PeSG1sFZgmgk+MbHQGuo+BAAEBXtIRmuujZuwfII
isnDQ2v3qMnyPt2o4aRacoXMFAQVjc51I9DZZw6ZrQ486QQdN2lUoGhFNT3jLmdfQJZLL4HQYE+m
7aPVuAjozOnF1GzwjLCEoS+GkQa7ZkDLn9mmb5KnMa0GQsfTHzJTkIfxV7Afg/ish0jw89KgbPfT
CNIGO5U3ABtrTyFqpbyyrU2l6A7GQV7gYyiTdaTm4Fkk0Oxy0Nu0EdzJ9AyaKURqYiGRrDHw9vJW
AG5h1RVvMRxFmziExQo963vL2L+WLSKeIIZB10QtA56DhwBcpV61b/bQPMVQI8ySqnoJ39bR8XZ5
07aqEdTIcXgbMwylqeG+dGmE9QFs7FTAPmonyFhRAO1db3tg8uaVwjrDlZpS0qcAlDqYzCtt/pQg
dcCweaCYIRP2ddqd8qsuDN+tENtJV2GQtIxnxEGf1cSsZA3Wzva7n+Y43aTxfADt4sgxY9tmZiRz
VeOud/OLU85419R9iSd9X6juZ5sOF4LJjzkwb5b1b14cjEffZbGcufaDqDNY78NTDEHQTrTm1Fjt
HgTIuAGab8Vkg1gOF2SO2H3TyeGc+wTTeUjkB/VmTCA2it53t1MBZDL0aTT7i4Xbz/XrVhjEWdjl
cNWYN7SGfJgscbYKpvQiYsJqptmxI2G6j8l4y96FSpClXTWsSRmFXco1ommfp0zmN+xSjNjrQKbx
lRWjhxOtMndj0HzQt/0MWsBs9UTh0Tc4tW3zwijxAxiVtStS/LmdX3JhBMaK/Jdu5VkObJkBuojW
MYn6mPjorGNFprXgWt3W1cpn2xfdbhNpvvPA1dNbBViV3oO05NDQS8IfYgrAOKfWK9zmesQlksVQ
U93wHd4LRT/OyVqB5R5oV8+pwdRHpnCj6RQT6yr/DKYSMmBA1EY4vutZY6zLLjp63vwGRJcd9KCC
c5phNdW+tf6sC1XqhjXCi2zkY2V0dzLT7h09vHUjjlIaQXeJ0v5DEnpRNsxPbOTLlhTwMAwuvvIw
yWK0kn7snIIR9pWtBeyQA//ONXJkSWnAui8g7QM60ExCI2YubAgfwXexI+5oPWQweRN3ROPN6r0d
Mr6QmVtpzrzw3GrWg0/vJhixJYkxb0koM/XrmApDaM0YBtW/ybJ+dVptnU72QI8MlUvSR8+j/hYY
+qsPrB87mAUReGR2bsx12On1DSRXlWg0SgYbkIuyroqQWdkkbQQ5xUS7/4rqE0Z3tPGHpBblTZcM
YMbbSzhagC/7WSNEGcMw3vPWxNXfgknT2MZzr38YC7XTGyG2XRx/uhX9aa0UJ08hxawltEKk0Kw1
ZQ8XcEQLljY6lcRRbRItz6EePgy5dmn7Tzeg6m3rlx5EyjpxnO+adVHKZpaT4CTNXB28hN0ifaKV
ahkBlM//X4GxWdP8OgaFurEKQvjIl9OJoe34JVaqZWSycoACPORg+fWaEUQAcU2d+i7QaAoCXGF4
iO7cAL9hK95136v2I29hXQDHZ2mxCqSTw1m89nSWo5UrzvMeldgdDxSjXnJB8pEGMby0CPJXttB3
kTbD9HyL5bdd4gJ17qB5kdzVJ5sWg/dWn9xLXFefTZp/zpoSKw1vuwzDIjsVj2Ncl+FzADRxY4So
uUKwgpb2TYaBizDTGs8q/DCT9M5KJ+tYTqRPpqw7u0nCLy7lWdTapR51usQ2QWCdBzToOSWgAzMj
+TU5hj69CT60DphCic6K3f26SYsnJs2zLKZ75XN6pls5Hyc9jtx130k+I/6CdVcaZE35nC1idgOq
0Nj6uNk74T7IXn/NowQaM/IXaQNjt6N1INVjQAF65YCPtpAYEFV/Cv3gjnocRqk+vlMW7VNkFmXd
P9lj9BR20wN+YwDC4zFsipumTndEMVqx8QqxaE3s6Iw7KvB5+b12V1sTp5d2PYTgGrJJ7eaN6QTJ
jQuXBa2v38rYfzM8eZmMVsef3u5bLN9RoGCxskuAG4p9Wbs4eOALS5w74nBXVYhDNPf4uFZpf4dQ
eW9wtKRnbrFzicB8dKbpqTQHvH+vNBVkwgKRXelaRR3mnZQzpjKzfO1AAm7gJ4ai+j4p9R2jLCUE
/Sz09LOt3e+ybd+z7L2vydvMaHCkwrvQRrovtRKyQfZp8GaTqfj0g/gxsfKnrEMyR8USZG6m3l3O
530dt68ZC2wgsgxJUTmSGNvkbwmhFVWlHjMSNh0zoVAwHM0xAwNaPFpWdFXV4kXp9WOv0l0w0CrO
He/eGSAAouP4jJ34HjhZb7a3Rq0BA4kwoiYfhaCrVCntKtHaHZIRtRZ+YO6qrkzXVk1kqaGXL1p4
V0zhawztLvVvZF0hZSoKyK6Nc84NmB9tcOtBCCk1eVad9WnpaQ2SZS5WGfKGbBVwkoVNFYmVdlBs
GxWevOYF0toh8L+BFtWOaTPCEGUrqAQKtJDEsv9hJf38bwn6LNv4W0HfHR7reky6tyz8d1Hfrz/8
Z56i+QchfuykmJKoU/xZ1OeIPyydhTc/Br9iSR1K0T9EfabxB0/ZFAf/qQX8EvW5fwAERM5HSKN0
7VkK+Bsb6W9ZSeAl/13UZ8KcMCX5jMIwCbYiXfHfRX1JKlnyFALoRVI8shDE0ZZGj+bIXs2j/1Mj
s/U1/ZZLctoZAmu2Y5j1LnXEus4wnrrY+B7IZUvreanV9ObenRGvdkizNSW4Br4AI4CddKDaVX3f
u4S+pVqDbiogqMEJzHVwnWLWB7LJ4jVt+UckzNaXw8PQ0/9z9ZfMQwfnhTDXci4NXisGBCe1GwNE
4Akoe2KB7X6PKrz9VUzFDf3+aurd4BAGRAVQrMeuksHeq3F+bsy4dfajYjULJPLFlYlOGcVqT63L
trjCtHpFGekSBQ9hVBVASrs9V3x38A31GlBD2esNkSS1/9nXlOIk1y7LEtJYCveaYgcmYmPQVlqS
nJIJf6Sy+3CfwvFYl7asdzWKJPzLHnigMDOgzQHb9lp93EzsD9ZCG+KjMqp3wrcIW3Rg1kvtYisq
RlMkOsjwIYWUxDmmXYDYxTbOysObB2WYQAKzPgMu6AfaLbBbj1mAdA+uTb/2ZkhhC+EAogZ0BuW2
5XEyRI9vPSayLoCXE7nuKbe7Mw2t5kq33+uASoHszDPoDLIEFTm/Q1S3bIKKeF/hf1wL3D+bblDQ
Xsh5Nm1MuWosm/VYgHB0G0q1nTAdorCofcoofDENCxLfMDZkQ8DEpCUBy5tAaCyy9RP65auu6on1
LJxD0K1ix8IiqDUfnp6/VYgxUHfZt62r0lvLZLmvbNZJICTAqtTNeUoS7Zjk/q0F8vSgwsC4cQ0J
Rsl8RW/e3Hp+cY3QpbjSOgo5rtIPGplim35y9jLXxievZcKu4ddE2LSvxgnDfB9Xx2RJAmu9y+Ai
+bZzpWhNkCg1UpjfZU3GbB8H/cqwUQc6fllvYtvsDqljDIc2IbzDUT0G6eBHBby2CuH7sGXp9joz
jJVpP1lhkbtDDBZyR37k+/KBiTfoNQWdotvgN6JNUsPm9vqh2Ak7IVIzpvbpNpwnrPh69FNNu7FN
/67t/GnbE5l2nApiCZAFfG+oBB3EQLJvUsDzq8sG5Wgjvg1ISaCtGA4c8fJMtfxHj7EIXHf96Nqk
//q19x35FDNv9jgFeE7bLDybDqW92YENJtzG1ytAT3fymwvfqJ5EvUFzN22wdx8rT+OjJkW9z0f7
nL+Fkz2uugGc8Wg8jtT1SAru713N2Qmy7VrbMDb1mPp70NVPrF1+OpAFVvHQUweyxqMeGXtVxo+j
TTc0bUTN2jP7TCtqTzP8IJg8yfnCUo78DEf3q2uL9uDKqRAcZ9AP1ijmrniz8p5v+T2M2E9mIdhH
BqRtYqj3UuV76inlrXTdJwxv13WFIAoNdbSx3ZSMn/jixgiHPLE3C0RGjT2l9/F3feh+xLRCV9NA
w220HZpWAppS0dAFzmFGUSIgrGyaom9eqePztpw1ja1sKnZt5mCWNzwaeuaV58zpAw1woSGOe/z+
5ru0k+mkI0jLhq7c94oFhec1eD4N9ylDPssOLaRlHOss6swQKwAl2LjkWgIBvmlDCPb4jHcit+4r
iZyxGIL0YFgMRnA69/0UHmpi4fxxT63VzS6JUZNCkpJjRGhAi2ucGqxGMjaN6b3pGMahMqZNiOh3
mzrAV5yeFNZEzpyWmXAsX/KEVUyDLYuC8Bgcegm8w9Kt6tAOdEPDztv0NbGomOP7bVcfR5jddI6t
muA1Brq+eWosewSIDLuaojRp42lwBbXHW9tylqSa96ozdn3ej+vCp7eQR+OlSGS/mo2hD9+mhBCP
GEnzdnKOYwfSKSXIfBBAGQaWqSOB3BRNT3LWyWSg9E156vuYuu3YUBNo/fwc2yFRTtYH3iN2xK0k
WSMF6ZSqD40oCoM0+r2Gh40CiTC2NZljbIqIF7VR6NneZlLWDzPVHwT9slUL4HVbUWiy8Q/RsAzf
pwa7chtmL812prxAi4fZ7evRBinnBkQtyqiDYl8lurDcNjLYo6VDPVLoBz+HAOd67VELKAUAFGGE
aTbSl5+lnT3HFgPGWLEkl0SwTXpDYdNhodtaRMsFbnL2JmgC+cip0Bju2qvkozTCs2VSQRnLEqNn
xnXMQmTfCRsFDsD6opbRZmrHnYXxdJRzsW/Ox0Ann4NjRg9903TefVkhzEyNEtQFJxGN1dzVX0u6
dXSPxmDnBzAONKM7AmgeT+y4CbVCTY7r/1HkOmGm5APsrGauVojuODmOsZOFYipOiKDzNg7312HG
d+zb+b6MWXjYnn9f6dMxI6vdDIr7IZmOecQpB64kWQde+L3DQXv2ET9DyuejWPDDK1pXqxJ0ku/K
mxSHuVbj1Je6DrvVnUOAGoewDoh6TlfSS3T2RgQOZQTaN7roOUvqw1aK6I+dUlyOH1Ax/E0jffJu
p36vE3jZ+PFH76ojBVgQvdZLODofVkC4WVs91w7wubi5083+xUdsBCa9vtWiawYFb60r96qxqcLx
BpssogHfnjWTmoFmy3Ppx/YRnnqKGIPgW8aCdYtvi7lt3DZeWSDwZJAsvGPYHa0KGrk/64CdsX5n
G5mGARORHZwoxF/rRclyxCQE0Ij867SRt3nXPccjdP9wcNDKc3I1Up5z4hL2cNjxVEfG0c/zF/T0
7OMZ3dbYfPehXl9ct4JyOMY/jKEkIFKTt0XWXaaIvgjANCJyLUozEDav/Gbcc3JvncAHKVsUHHdI
LBFopSJJHjLqQ1lZ0u63CbKHTul6GLbclnhY58l0yc/mmtt7cPfsgOAcwFkEaMYwYoZVwdqqkFVF
HCFSkNYG0UkX5SScjCga0csDMzv1uFnJtNz0jZWu2iTFToYVoKBaTJ2UIu7R8/vhVBUI575ulucW
BeTyHCcAS067A5o2y/SSf90s0r1KcMlq/m5RsEWY8E+hsmivLI+5OJMj9XuoFml98jRRnabORmRa
4F/wQqi+UfGYxq257kKKIYuUehFVLzfxLP3+0lhbRU8A2/xBtEVKvkhkF6rEojkfGxyWJjTN5fkv
6//ycPmNui0/MITUv6gUy1Nfr/HrNb9eTi88ZslijItjVL4vutu8e/RD4R5tujz7QotvAtr9Eg1p
aJ6WX1DTKPah4x2JEKdUvsh3nSnj7vK6y2OvjSiuMGet49mcW802zipVKCuXu8uTXze/Pbe8wm/P
eYjr0lpWh9+e/3roeKC+o2iqGbcYyINAm0iSKspTNd/4RBPgAOrJtFwem8p6BnLoYnb8p5xxOayL
djGhjos0cj7MyTDbG5bDbA/9cxon3jZbnhPKzw81gI2vc2K599sLVjFtC1sF4S/F4SIzXG7E4vOd
b5aHYW0Bq1KEOn7JJ+PlHFte8Ndd37NfjDi3t4vedOEsLPfiRbSaNOk8mbQ/folik0DfTD3J6Wic
KA4vwvSZ7ODrdWSRbY2T+tdh+0Xk+HV/+e4jm9Gcoiudnmzgm2jmw7eok5d7X4rlvjnHRSqOxmTO
Uv6hwrm83PVJcKA46u8trDt8rOZluYyWG6UijkIxX1GZherdCdnU6AUZaui8K74NLqIRO/Rpebjc
E/NDs4tKsV4eu10UsxNttkCf7AN+yVfoPu1VHgKWH3gGWUt1x9PrmvyQJwsRPJDPrdGM3+vS28fj
NDzoJFmOVfzghNbeqrxvlVclJ6X14bZkKb2Lm7LaFcojebyh7WoWT1kurV3sQJ6VNLItJHP7IB+Z
LlsZz+Mlmzk7HLf5NK88DAqWJujTFTImUI5OEh3qyf4wdD06dIRlSyRPK31SNJMjcVO2iU5dXzpr
CPbRUR9YRfixdkS5R9CUXcdX/VzZ1TsvvTFgb+xLGxRXo9haA9+NqSlT2LT84lZYdAstQfLI0L12
RhZij00aALOEb0SJITfw/MhC6rNPrvAnk4n+WCEQJ0YlhK8mCNNJaVhtkn42Qdd3TS3mpqLtH0dt
NAFAeiCbZvuS34U3hmRFqFfoaftFQBobpNdNEVvNYlahLqyAftaXjotcdLn79eRvv7P8dCESfP1e
XtMwq5xiXUn3vPwsWeSny92pgwaRD8adl3OmTc5sDJpvloe/btiWYLgjrbxqMdNHbGdwIE14TAKx
t4uBCqXbkp1mcwXiGrgbxNTtlhdCigYxY361KkaOHVfTcLSHu6+feVlWbjot7hG181vlvMUXI2Ks
+Q/b+ebrJb4eZpSpcZ+E6aYmyogeAZqrwywIRjGSnYpkNpgvd79uEgcufm/3xyjBRDMnOkO64VLg
ZOcaSbJy3oLqv577+sFyb7mBfo+kAPhDsW8zdfr6AcTQN6OOUBPPL7fcFHVBdCHrPJxyfF/L9xIV
Ktwja6cvMoMUUBtdI1J2dgvoYjkO9hdSw09zgjWWQ7zAI4S0XnRJhwjXpDG7LI3TOBPpDbpCiEbx
ZHeu8jZtykerLAyUfVQYB4eFkzX7IhYmwHJvIUH89pxp6GBMe8NNNmRKb/xZqZ3N06/bLx8ZFUip
7BBa23QPsjo8akRQFyGLyH48GxkS6gWxsNzr0nTcJ1p/8GezFO1OshA648DG1d9WXBqrX+yJ5R1M
y4BI4fYfbxCsJOmpmQigMPC/D/Zo7fJC3kgs7Kco0eqj030fo7499e1I5VcYey/vALvYZH2ZjnMv
58+6GOmrCFXj1fJ4SIYcU91M3opIjyIZgi4+nR0U7CamoKMT/1x88ssNugwzPSz2eJFqVX0FIzDf
uyI59Ytlfr4BdwOKUvF16/PJtvzd8tPWiub+2TJ/RMttG1cwEFLOrT/91vwaX//jLyv+3z7nLPCu
r1dY7i1/9/Xc18Ovl/56e1/PRSUXq+dTM6tV9Ox9vfLyy2rxaP16719/EyTEg0+6sf166tevaIai
amIBl2tRYZ+mWaAPRMPewZy4XVAV+ajCbcvUyxafSxn/S36ieBVAgZmNOMuT+TRc+qYJdmYEl3Xq
acFM6PZzPw83Jn691V8yTJZTelDOTeWFxq6aIihn/X0ko+rkzG6BEMLuqp9wFEwZwWUr4uzpWs7z
cBEpJpMFmLK8CVF1j72BdtlxZl41NjlbU1i+Ziq649D5cVI9JONhBe2/Ocm0DI+BWUWKQFUvOi6J
C+Go3+lJ44ZgtWfgB1bs5TWYxfEy9ZPV7Cs9YVwKun2IMJ3YgHL1P6SA/05jQTIFU+n/f5MCnn9W
aZ41fwYF/ONv/tlT0P8wlaT4L4X+q3PwL1CAkjAETCWUber0VWlFfPUUrD+EztOOifKGZoP1r5YC
3QZluDotClgBurBM9f/TUoA38GdIgOFadDVcxRs0Ja0F8Vs/wdE7cncIcDr4tvvhtGolw/tJ76mN
+XR+//TF/CP64c9RD3J+sT8RCQiP0yWflPYKOFm+j9+IBF5LB1aS9X4YcdzuDKcFtN8NkqlMspZj
uS9+1LU4tpgXxHh2M+dbqQ2kzVJPC7v0e6rYPKLkofBf92y8CBweRp8ege+SURZeQkc8ofyx6GjL
qzCxXITyJRaKOWoJ6g9AZOWwVQivc9859DW1Iq0DCtlp1d3ff1D1X7o0fFDLFjA9OVJ0+H/7VgMA
04OMHZc1g3kYGqdGLefEFP6smkiVdQzFdm2Fxocpks8klIdiqNAMkg7WeBlq4ILoAC89BCL9TM30
Okk6YOTYF9Z2ZW3J9YNqYlOMMlAIG3ndr6oUOH8bMPbtwZeYR8ORx86maD35prHNG9qVfnxOIgBm
Qm71eWbXDEG3hjF6sXPR/nBYAGeUqotACiwTwSahpEOTHDyhZfK2m85J1r0SdAyorTHBNd/G0qaS
5ZcH8ikuWTgKbLoBTVsXVKwDAG3GZvAn4acejTPe8q6zOQAkJ8YbY6WP088yKe9i4X+igKULHIeP
BStao6ewwcciKduMX8loJJDQ7d66kjj21Ga9+x+O1XzS/X5SKtAeuoX5gyv0t5NSsMeUKa3uA9tQ
Z6WXkFFl/B0tLYEMg6CQjnOlytqWTi9pCh3Z0nFeYZmwrUOtkZ/gtc1eT4KDH7MpIAtLHCplbwnE
IZUy7E8oaeytVTrfCDUC7gz6AxozO8cgSun2+HvYVgMaEMz6znivv3QCcb/hh59W5FJFpy+3KnHK
rKKc874k9KciqoF8Kfc9CQhuk1X5LQkyulm5g5megrgTtivoilepUTy3fXZHGNZSaF3FY3cd6vH3
2sruvHqsd9Yp7/rjiCnK0JObyCP+xGiuLUUAZnqSghDQZg5c4xfgPnMUzUxYBIW690Lv6YSN5EIE
UXTruuNGmcnTgFLTqQg7Lq2H1OWM+Q/H6S8Ok6NsF47JzE0xBD//eHug7Fn/n/+l/+/aRHEwqt49
hLLoN9VMIXB8a9zpJlIJ47Ex429//x/qf3UROw5LX5O9ruX+zk+xUB2Rgsr/KIleKGx73lWg4pkv
BjsjSy/MbiRrevRN7TcC+3Be5BxhlSPTp31wrEL/s9a3fumzjXz9+/f2V+esK5TD2WIyxEjmjT9/
GQaAkwwTjXsgNMetc8IUA94aMxnudIviekuDEIlZ+h+OwV/8t6bQSRFCn4ikwfztGLgV3aik15wD
mIfPwXKeRMF44OTRZ1223tYf4j3Y8Ke//6y6mF/2tyvUgm/DNDlPU/9ljop83XBZQTkH0ejAPvxb
SoTsbHuSWwtBEbQAMW92cbM2L16t0C2SRl0OBuhhJT7p6F/hJ+3WLtMSl116Bmp7VUYMMp6Ix33I
yyS6S++YCMYsGmd+BaaKIrGhjtikGtRo0ZMxfMkq7T4z7VPW8VWPimzSGBhWyf+7TQYI9AmZKFHR
N5ybdzYO2I2y63YdJ+kR6QCCU3mVCXDs+Xd/hFWBtCxd4xMg/wwdVplLXMRO9dGIC2m6uHHa/tb1
Sm+F5jVZAd/93lBwjS3eWU/g3iYu64hhMXZxupifQ2td6R4pF1EIjbhIh60Tg5csqMMi8cF7BNNm
mK5Nn8lAEGdDLrFYEd6m2Q4aTZCF6PnGJ9nll1aff5epFeLL+KAa5pxS6wT9EWoQPhee5/LlWqX8
ZkM8jxHbra1R1au+xNphuDuBmeQw5wTlbStmRXtO7lK6/g9nhGHqv58SjhC0AiAbKcd2Cbf69wvA
I02oDaZqIHoEmkovdxEBbmxSpr02Z7p17j02YJRvhL3JOfUtIP5tmnPgkpIKyUApsNsmHcAZsLTV
ynPEQXd6qJ5zmhza3ceCtQphCtiHZ98B7Wv/Ojf0C1YrfU0ILxqCXTun1DVthAvE7NxVVrZICayP
UCUlQdBzITI11vTi/E2aNCiZlUWZV61rOdENm9PxAmLymsw+KYPcPNNy33NxrIL+wc37cofmEbxw
3SBzNatzPpk/Yg0UtefhWy08bcWYtc05nUhxDIvpUYrgmii/B6cEZm8PFaK9PLaoyhvf3Dn1DzXJ
zppzAMFykCU5RwPOGYFTyxLL19NjM9HNQ9uww8g55whrL7ZtrciuGPdOKi/1lL96eWutK+IIqzmX
ENHrYzQnFZY+agmSCyNPXTsEE6ztWrspCTcc5pTDrlH3/L/12lPuwW9hvqYkIpZB/yhhA4AF2Doi
DTd23J+rOUXR4RtSCV+V+dzMKYsDcYsZ4cJjGeb7tCp2BGcify1cOr8IBo4eWdcBC2vSqxuTzE59
F7tRQe2IdMcZeT145D0qCl18V5tkzBFDzMQQM5ygUEiXPgGLL2Ijhzk/0uJv8QiPbyzNHLpQWE6b
MZlXp+SO695mpKNBrFLgIIQpTy0diNu6LsJdNydXxsCRykjmx0G5mKpKTgnKBShbKzIv+0iyBJxz
MOMYA5GP46fKLHEs5slZImR1EMdsHbMINrGefhstxPkkiz1PfvIYWeVVGFH0t0Gy0G/zEasHhxTP
ZUJQJ72TXQ9uIJgTPEeiPIVCcosyPOa0O+AyZPXkkIRqjC66OLtYpxpNg7p06dBXF+x9IB90eR/0
Sjt2VC8pjk5vgDjsmJdhKrH3hWc+W6V1YwugDARVaQxDcp8JZpdyoHEUG76xB7WHZJByUB5esni4
AkZFRGYu5Ire82UwiBmbZmOIO+QS2RDR73NCqhkzlwYx/TlXIz8VhQbUAkrdGSlSWGLwK0/qFmP0
1UT46kgIa0EYa5oP9yxaUfDH2NgkurxqSOdU8aWM+uALjn9aCXFlAQgh5eVodKxQLVYreADSHQm0
j9JjZJ4yhljTzw51CBGA+FigVlxPBMrWc7JsO2fMmoTNThX6ZFvnqm6oCI8xXAfy3F8llw16ANTu
HmQ1rY/OcYRwOU73ZZm/VhI6y1w7XNnpiBLKKzxyouWb25yIbvsBjrQ/Vj3XsTvU+9rybpKyfMzw
o9yj2A/OBV5GMmWzMzv8nR3hFlbBc5x2P8s5jrcjl5eR7aYeMLWVr03ZPrmk98YmqY/TCZk7GnM3
jwA1kpPQYO9CuNOT9WZhHfFYdDd7i2zgaQ4JnkBCgN3As0G9b1WQJFzNkcIG2cLxHDJskTaczLHD
KfnDdPvtlaJLuSODeZcRlnnbVJDIxzm42I+B28eDTieeUGNBujFlkOsu8556jRQDimQ3Xe1Hq8JI
XmFuctzNZ1SZ6XVawWDU7EKQh9u/uAaziRaJ+L7QaAqrHHqMq5f35hzAnLM7iKPgoA1NilNv7bFv
XEVzaHMwxzcnJmJ2XvOCAAK4mOweSjT+kcnFXOQGoVNmc1HkQaNnu41lE20yHF7U+0iidZxtWaMT
rid1UexvjlR1zFUxhIyRUz3rgbx4Tx7F0WmCZEt7OSMkJHrzwqdqjqzuya4OAnmf+UKw6WpXttw3
c8i1HkRPqmQkjSriON1mRkJ5DRAVl3ZxLLZNh2faUqbadq2ULCUr6jn9pXDJYK2XmO0JsZt+DPv/
y955LTmObFn2V/oHcAdw6LGxeSAJytA64wUWGRUJrYUD+PpZjqyqrKq+09bzPmZpMIogGRkEXJyz
99oEc2UzgbwqkBuG2Xcteecqp3WYEtlt+/4Lqtz7yWCuBgL63BHDbE0o3BC1R5t7XYV/O11xyFQc
uKmCweOazIMaEbxe6Fc6IX5b1pGElwzdxl7Mt5p8cRrQQsWNexXzpgogt0kir83o00ROlkefhUUQ
HrYpnDfT+NxDB1E+KOLMyTUX5Jvrmv8ZFgkhP4RUzKH2AthCbly08+z10clVKiddt97Gdn4qGF42
M0nqqYpU78lW90d/l0m2kVmO3M/9kabARmwPr15HLrv0sTO5JLVLEtsrM34Lo7dOXHIV566rYPeU
hHcIHxMpA+K4vhZXOdmzTG8duuZZBcSbKipeGqgpYjpaKkTejeRrrGLlWxUwD7CA0oEKnW9Jn9dI
oU9UHH3pE5Q38XypM+b22Q97dBLcCZk8GrPxii042jVkA4vGMgLd6s4IBgtqEXrLF+xdptb/MakP
W7yKSy3KX+K6b+nGR+g+ome4+e5kplsjld96rcLG7L6BNLTftPY+TfSHQi5toLm9hqlxQd5uMcSX
bUE6cAVJjjlXAqk9OKM3gWTKkXr4xlec0q0b5o+yd+6k1LBsU0U4afX0Rmfqqo/D81gS/lVqmOUQ
lM+zYZ0menazrLF/suAJQLlZWNBsHACudZfVF0F321KVc1rtXmftQ5pZB12LO7UBBEisDjaVyY1V
FeOud+x7lqsLGGe6DB4qB8KiVGjRVKQbXfgNEjIK75OMx/N669chUtSnIs0IdR9GInnccDmPtCsR
+HuHlbyzknichvV3T3DVPGXLOW765ZwWCZbTfDHU3xK2VC/cw5BjTARRZnn+JfJI6snz/mblxmRN
+dIi0cAKSR02CQUzhxTxJobwQVqvcRhMca1k9jqtnVIKApB7cZ3io2LQf+YUZ9q1SPsmvwdyFTI8
xwYX2Gg0uHXRXxZv3Dcd6XWRBj63Te7kUuB998ov28iv3fi+Tth7LHN0F4bTNcukCX9fTKxR91x2
2WOTJZdiqL5aOV0SYWH8FB/egMD/7Knt54iZjpzqL5FHd6LH7C3QQSKD9Lcp3jRWGZgDHOb1gaT4
/Is1FPottUyx4h3cE6Y+imEYVzftTA6XhsaADHE+ZUngUtR+8c6+bz7bCsEnzaEMRhfLfOUYaICJ
IGf/XVqnUaMsXpPRopoNa7/bEVMY2EP1snah1350xhdNpMolKrhEtYQS/Jobsx5KmQMVTbIb1t3h
/qc2AwmvlaPNXIUArZ75ZHUUrbNp2uopzfrPFRq2frvrrfVcSRbb2CVzyDrbjIb4p/zil7jCswaT
Mo9TYHnyVRf3yUGOs8ON8h2UkQErPz7BrfgWpVR/5Fi+hB6UCFXQ0NPsRzqGT2yYjhZMNjIX7CvR
R88+rsHD7IAzG3T7mEzMbqVekOs3RGdvpr4T9ZKN69gjoPKzU1qwiEuqGMweS7etZfZbTS/tgOiF
36xZntYaZp963gasBVgObetVBhs2FIVLO7yxa2N5pFCSznLthIgGeMJk3Aykw/Yk5M+DefHHaFGQ
s23taxpTf9O2/Ad6oW3sGh1jhIKPsNQJTwfbyxZl8maasVs3zg+EVOJWlf7WTSLhRHiAML5aRX/0
KsvYrFvuZeS9jQTJaDH2p1oUMAfUxyV4VQxjDoC3c35QwlvLXFrhPzV6/t4sC+takO+QU9LPLsx+
WOTwun1Oy5b/X9rexLpmbmWUI3vU9Zh+vv6QCnijIUbRkzvfaiNKTL9idnWwwW8HxsMAB5hWoxat
JxJLhhLNbG8sO8Px451Dz7lHWi2B2vFXqj+8Pny02/KYzpZLrzo7uvnwUeDcob4sTiqA8kokVwiK
vB2Yzs3oofuOHSGPLvXU/gPkqbtRZ8y0EA0IkWyHolgERbwfDaoHLT6kwKavb7V4QiL8BZQRKEd7
Id9+Wur5abK5xgdVVpQVbij0wve92/4WOlQESjlfaiNivT5SqHDS7jX08IHOVDhsvXoxBuQyVhNS
w8jkpbXAwCAiYYPaWkFlsmii5l7Cn3VJv9L4pRytv1Owv+4yYCYI1q8nZqRJCN1BsZe+93wRuK7K
F6EzlSETI/+tuk19jAFYSeVOC+XDYk0SoxjOaTszbzTTu0e2wJncsJr2fLyQyjs7gYfY9vxV0KmA
QnGSb8mQYHOh1rueddkUB4WhY7ScWJ3ICXe1of9YFtYP6MfXQgh9TLyy8Gw5vejlqfoikvonJPcd
pwXPsWtrOKFOni3WLwDpGVtqVYnBdHnfttYnEldqPCjJKCR9YR2+Ka3HeAQlOsf+fv2TJmkjA0Kx
VKFyjrhGbUTG67tV2QdrW5LTlzG+cgtVx9WQyDqdjr8BmZ/ss8dimm7Siur8WLGXI2zV22AsEpBp
F4LhCuM6r7NjSbFhYzNRBAsn/GbqFZVUFbdLinFUtolywjqtKxWx5hRlUGWDOBawOneNTAMxURiu
ais5Gn3eU3TKKBsV9mnoZXOu5vQ9sqjCGNrVaFCUaFNkO4X1gPUArIqXMx3H7qWRRhyUGmCadARH
UqDF6qyyP/rhY9zhXY9DBCtFQrEGb/tQFTvynMF/SHYKiz+dDIxrrWa/RbQe2BXUMEXCM0rK7zLK
xhPaY0xw3vKj0J97dQLbMYU1zc+IFQ5nPCFsj0s+JKNuZrQ47Wv3UJhU5/SUstKCS5G6ECULTjzq
F2Dfs8vak8m19AflFb5m6T0lubjJF/u+CzltWUB1edEHbj2w3BkypYVilrRKuZtSc4/te+bSbUWg
D81911nsBKoM5A4j7dDiiMCpoieF2IUzftLBEBchwBRSsNdRUwuR+FuAabuCIAmC1urTnCEqxBwI
Eq7qPsMQ4yhV3DC76pv5IR6jV73gop4coe1yH0P52Kk6GqvgaPTgodrxbuZ65n/YfTXQLbZzEl9s
oy7ZlZjGMbUokMKlPOK3ZVyJF4P6A622Iho7fJl1GMjkIXOmj7YZz0yxQH5m0sejK1/iA4XuBH3b
ZZUI1GsDhCgEwKjdRv6xqJJT1RwRPzc7PDiZJQ9RDVqITsFrYvX3eiePFRUpA6GpksH0dN3AFMJC
4ft4cfqCxVgUgYtBxGPkNDry+dlZ3KNRuB+jp322vQr4NKBtC1ZwjXlyDJaFSZpQikJu2LK/gf35
SvsZzNo8vbu2hN8FvGQ086usMNjXALra+JCYNqPTkdlLpmIvnhoszTjJb/Qmv8FFcz9UmEzzIrla
/NTZhHl79Fs9ujSV890Y8rc+YrNI3z3wwfKgkeJ8dPVyFyIGYi6y34xwifaya24034I/O5OTXiyp
j/mEua4fRlbCWXUh8Gw8O/19YlHPBJZ0nElfC4gU/goX6GbAaBsYmga/amhWy3k9RHozANT+834L
iRWVD/LyrvIubWO0B1OLHhCuYQooSAVyLcaQcdLmS7eQmbpkDWpyaq7TouvnKjZnJN5Oq5O6wX0/
Dm8NEyATXqeC6qJZXsH5RangARUf3ECnWLCJExEBDkQOhbJ/MytkZJ9lhHQzYxrnWmly1lvrIcs0
OqbM3UEORAXuEodwAHYKE47VWpyZPx9bn1ji5Iqa/xREKXXCtoKGE5mP0WAmVxiKG9kUXHkZEGDi
MwbC7ehPUjJla9ydBqYj+4IzP0XZiyQqLFNc038ebALESXodpiCGSnHRrPb/xxf8t9yOpqkLBAH/
d1HCE27Hr677+vqbLOHnq36XJXjGvxzbRXsgVEPHBrX/pyzB1/9lAsehyUa5lUaPR/X9j/wC518O
ogN8h0K3DCVZ+FOXYFr/oq9PMR6SmM1i4//N6khQwj/yCzCu+L5DKUU3TEf3/1P/zZ1bU4uljTHe
cFUgIwKfVVUjWTBjXngZ1BazMgWVo0X3IEg34KrXfJz1mfWgFfOIKFZF5Kz3J7VB/fX0+sT6WDmM
oJcHHHouyVmrfmxVeulRhKp2vf/zpmfi7s39HoAuOH9Cgli4IWqnGP03nOcqwhsGImC1xrxd41aM
NYhlvSnDCnb3enNNzMmsVI3PJs5M9t+U/JpkOGMwO7GpjbZiisBNeNmLrWSETQEIw2aP2S8XSVrM
VLTD2aBnxeQbSjbIojQC1ykvyWI0GD0bYNV+w97URyobQwWfsF7NU/2M+wrqfYaJ5pZW37cC89bN
LFKkSJNCHi4UGTWC5YoBAynBxLc9qXnSIlA1h8uwJSQcmjUR9omyBwwRzOqR4PoBIo5O/xo0a4tX
fkoufe/ufTkogXL8VrfmZSYoAT0dyiurWlAm5MlFMwdcI92B2Yr90AG6Cu5V+Qy3DIa4mrnlZLE4
qPeisF4x2D11EnqiQ5B8wnJhi1XB3bIZBZ6bZNvOxUJqabW99/xHLzLGfYp/HgeO91ZiyalpuAd2
mEIZ0f2reWRYNgpPO+ozJdOEgj4ZGL6xl5TMNlqTBn1/SEFcPWvxg+zTb/lUBmWyQPLMMVeFurHL
zNHY+8tAx88nzReYx0Z6GkYfV16JyH4sXMM66hA7hZfc4oOy9q6REz1A+GVu5HjyPKx0aexdWx30
ZMsyfmjEHRNSLPxzk9d3ZtY29yI724hzcTTCH5kpdkZkvO4p27XYxNipk088bGtteXB98tXjrgy0
GZNLklPm6AmlAaaL38KcvokESTSxD8Yeyk6zK0Pnu1Tv4swUsCci0RvKk4ohYHrLO1WQBNfSQumb
K2h57HJWjLOY7vSSRU1iRxYREdLcWrH1GfXKQWjSnMxdTpuQlkWJb/YA3+fQDTQSe+GQCIAntch9
Nrw0unS2xlMTdnsQ7eA+ojnAN7Cf4t6nI+RlR4B/gdc74CPHBKCnPC0OApXWma4SAjZ24T0cgZNN
EZdC7qjEMY8iGb/nAwWueanu+16HpQl5TRtYSTKsIRwU8yk22R5SezXCGo+UJhLoQ91D2cphN0/J
lqokVh+K5RT/uBD7Y+lgo8NpAvWH0NmsbgBtRdlTqwM9TzTjoi+Ed8KkEgPog6ywj06lXxk9m5nO
YukxJazqPbP6ztkBd25Atq4nDnM4mF6UqOw9NX8jzJkW4uTukqR9G+0hulj5YZUzGmyXQwzRF4O4
9aGfJaASYBBVhZ/IXgYY08SfkXEZdFp0SJCx5NTEtaprD1g6/D0n0H3Vzpt6nt86SUsL56QIZvWL
NSUljMGMegzNUXcqrKfCcN4zl46SsU9s1oNN8e50PkZMg9aMH44UVPaShqr7Ndhuf3Q8B3NAGwK9
FBZu0qx7zTnNjq5J84dgDkYoYGJaqV/IDpdBV8AE9K8NS+frKTb+CHOP4JRDqlf1Ifb9bqeJKT34
LTpoVxrwek5R0b5lEX1H0r5JCSnjQ25xacQApJu4vHXUh1RNcVhGqR1i1+lZDYKooOFgTq19R3H5
t5wdYxUN+yGZ2A8n/c2cw+8c2zY6df5jOAGL6FwbJfWcwHg0ylPLOUahywHaNVPjE/Q4KRzPhzF1
N0tbbmy67js56p8i416hRx+Rtm0R6mxxM+5CtaYt8nEXxg9zFGoHETNy4uDb1rab7MA/qtQYbHLQ
TpqQXGXLeTEnGCNTgqqKtDyYvVQddhGNAC8aiq1WutHeLd0qWGRzcnr8wHOI+Z1c4PBCe2MsJS5B
OUMklN6XNTG8jM6MWh0i3RYaFBTT99wpT3XITOW1xZtt/dAK3N+GZqPwyZNTWCWwLOsfXlWKM1Cl
o9YawzEie54WLvg9rW0JimGblOaxc4eFjloGu8pMA64MwE4ffqubiJSAxXwhJmbcTZlBj7CT5a4q
fYEFB+4k4JWoZjPH1uLkug/EtG5bDSIKrEz6hMTKcgpr8lTOyK4KoxivlvT7UlPip09jXyAHFg5g
yLF5N0l/Aas2dDuIRrggM/qRlCy+Y/z+mGbwTpQEBgCZxVgPZIb4Z6K2uovp3+r0HWiQZtSRRPit
rXR58uKBWSY2TmERH2xbgJjtcb7m5pIftZz9VYusS9qWThFuKe400O0ks1sEdYswKFzKEfHsDLsY
vq0/XTqDS9KcMJy2cXo/T6QndC9tMUZ7jTXIDgiaEipg6fWn6RzaLKs7G21RSt2harbZYra3JajU
TZXFT03BXLQIGR5yHcZIVjJoSPoM0VgGhTRJYu4gYKb6IE7d62jVNEvm63rAQ07aw8FZ8ldPp/BU
N8Mut1y1fil/gPbSMAK2bVDGjbcrmVSibr6ds+Wpdbp+nznpDAIrpPwCUzFByfkQEVWdaot9yeLl
wjh9kzh1tLfN5oXdqnOYdedGS/djR01d6/RbGAwxmjH2T4g8NYATlAIcy3nQNMATdkPgYiVIz6sn
ihnhzongdBv6jVvaj1w5b7oqMWNJnA74sM4rkn09oH84Zx0ISFc81KC64CU3OzuWLB9Ge2IcqIBb
w5oip7o6FRiRzmsIhRmL94Ipfad73vWEpSKwMwb1Jcvv4xoyohf772NcFEFN9ssU0dIGiTcx1lnE
hVD2fgK8BZosnL/p3pgGtFl2mhcTb1PrBd1Or/yok5TenMXqa8w0qhLsox/0LAU73qWE6WHFSWr7
2HgEsbpVsw/938K5awLbCJGK+QaFKEmJl/XEUWrad8Z8WH9acxv1o71fTVkOgc2YmH2AGI7FnAXa
bNM2HrTkGXk428xBJPMhtbv7Msl2IYKwU79pibtYtroav1NZUdFX/gdBgDjdh/ZhzaeQxE0AsRpp
T4SJa+6kydI6Mx+c1I6oS7kmkwQ+PD0OQVPwmWvAS0HWIUZHlUBBfNRtAkzABcdxXK2BZGM+manh
bBn/r6UK43BNMR6mLj3TDbH3copvV9g/8T6ATee+AbhJhG7V1Ns+Js3DwsO5F7n3UHb9cjKTxxlu
XJsmqudT/bQBOvRZOU/ik0tVa0+mCj3/BtjrFGbnFIJ3CaPgDLU3QeIApazwRb6n0/uUrpmIs2oP
DRPcbD+zyU4UknGPTBy1do+U+RPkMF2u1PhqbK0P0CTEJ1zcWxruSE3wugN/8u1NT2rNTk9gu4EX
weyrwgHXoJ4ifLe68DnFG77vLAp6XCS66T3g622PMtZfTOF0+z7a0CuvzrLLcdPMFBUy1+qPqYEJ
d8Si0LdA2KNOP3dkP+9iGLVIQ6PlXJGpFLiEGRVJ2x2WvDz/jI1hHaWMhDjc3pvxsUi9L5kwXsR6
BTDZ0A6VyM9+Yz5PlDqyJntKGk1sR2WmGFDhIkp2PvwE8+Vi0wIENIk+eA6bXSLx9YJGPRk0Jxd/
MPjFrW1U+G+sA+O9L3BKE5FOnrOOFGD8Ii5BC+j6hFEmQZnFP/opv6wy4xpFNkrC0xqNg8Httrcq
bR87SJlyr24RKs4jq1Hd3ZZ+RVx7+WRbA4UOnTWYXuOQKKfsXmtscqmLMbA9vQEIgn8ozKtuy6Kv
3tZgf06F/9DODrlx6iCjz9z1Zsj/S7EXdPVM01CFkgWVX5yRTqSZ9J6iGDB+Y3cHk42bJWNz7+b1
N1YUVDULBhsXB3mP6bupdehyxQJwYyqfGwbbvWPSPZ/HS5I0j6OEAV0N7njR6NjNiwd9dyBAllZW
l/QfrB5eqBTB+nM6UrDo6Q2ptS8QSMiYrCDHR03s181uiG2LBq19SBpCpTqbmknp4uysi1ycqb64
J7d6TTRnCnLG8p8XtSWLe9GIcutPPhZYZYgSLQ1ZxyI/Z8oxGoZAF/fu+O5S+T6FoA+3ha6122hA
8jjhBE8dzWdYofQUFRNXt5eWGjvC6Bj2QikAExrfPvq1oYDWlWTXSSjJ2rlD/TlsZc/buWb0VM04
cvq0JxManh9KMrXkU3UgJy32fuy+RK5pbGN3YcBTrUHkTE65pOem3JZ5wmcPwF/7YU5PUYhxrer8
lyYxWC+ojKT1NJ9VdjwDTxb4zjeobe9xhl90nOurVBgXxzSHwGyXSw720Ja2gcRigZOyLDZONpbU
ro1atJYwWSgZxtZ7AcAf3Txd6cb7gYlSO68HGk6swEhmuJfFwjmq9q7oF38/5PXwMpLJvZea/ftD
jUN7wIzHGkEFh9Ch8lvm0XCl62JdpAeLadwzkXZnQ6WOmhk4Ra1vPmxz8Td+kjjbSZuIEaBLvsPE
halItbp/avHRlh4lJQlStPt9nDfTNteacd+/JgxGxJTo1jlpCvvnrUw62yhD2VgyD9G+sTvoCCUg
p1JTNLkppuQdyQGoiBX0smVbaTV3PnDmg+407hGjJQx3sEKjeu7XYX0sT3EzRdpUB776kaYqCLJI
04fSIGhiQlF3xjEiLGqoURnOnxbFle08ePaZvgITaOX4N40WRYfYUaVP5SLsGwHuTjXZrRbdDXF0
b1JZmmYLFj19MfIDE/2rPtah+a0eqBUUmRcTL9ESDuRiw1tN/5Sgfo/qCdUsacSsdtO16a8Oejou
tDfEzuzo89oolH/qBlbxgLbcN3QGTuu0tj6yHkTPEl0lsBW2ftbVYRmwEvcW4GZvaHZzYn2EUKho
Ogh5WVxOqnRh8F04R48YKk/LQmOudMYCJGSZlkE9KSWok6OrGE+RpsGj9/eMATqzC3phMy6su/VQ
aDqBFNWj3bvdtveN54aGMhNnSEaQD/c/TS5VC2VgFH19aDuBTMK2Dl2aH1ytWa5jzrytZUQlVmXD
utJTmoF5CknCjL5N5QO+tHLoiXYqq2gXu0byYY2Dvulyu7vAgLyPQT8/1oCHfd3D/QHHuCtD+y70
aQUVcf5bT0AhBgyP8L1h2jbWUu2cKQUBkWUV5EWCSobYvNhuFMKyYmMwiSq6tOJ90QvMjz6MP4LE
6NXR2UrN165OxYbmJbVwM6mA+wEpL4kqkmkntwOi3RNuk69+yJ9wv/hHe9Dn/QR3O5Zsz8K4mmDm
Jaizyg8AZMYngXVnigKvsyjMhzZ3IvpZiCCRJMZn6YHzd6Pppk6a33Sf4NGEaIBN1dP7pbAzXmTl
n+hDuNej3mOGKWZaMZ70r5L6u0GV/VLfTqrBxg5E7NqqkPs28XdWzIhYzQuCTMHON6qNQim+oIJH
rCdmp8QtKN0BSPS0a5uyIci4VWiiKbzCQPJgy495irN3YaFM0uHIp5P5BFzuw3sl5dC/YVaMdm1v
G08xOtWi98VpqpF8YSOZr3qSSfcLzBvawp1/RasLzHEHRr+FmetHsDnGeEKDgf5hrNG2u+aPFpzR
ybFTeVhYjrAB8bQg78KnaqHdHyEGRz9nTddN182B2TvjLvbk95x86lu77F5jCDfbVR2zyjGAf7o7
qpasA9UkrLGiJLAwgxWld/vQHBAf+IqUrYb/bHSWs9cOPdGr6dP6EGuh+XzXkBJAXYvDmriUSrPZ
5GIBi7QGmauibq8OGowrv8Pv5Pnd3iQbdVsZnIC5gXGJbLDnTI3c7egrL3AMyhWn7gq1mEV7x65e
/nxIrEXXWjjP/dREe/EnyWFlOnhOs6960NGJmnGa+K5TCJD1hyCq4Q1ne0ZnPmatUIDo2jqiY3G9
BmTlKphrPYipQxrM6avr9PEGJ4aFu0pl1kVP2PGfXm/lRprvs9J4WXc6Fdsat4iJbplIaJg4URzD
+M1ovPgA2fYEZM8/oor0LyJSmIyRgiHtxm1oEDsADjM91hFf3jjlDqtcfzjy36MoAiEUiOgGuDjj
h3Y3GRnY+rCHLkG9YEOYxtdIpM9ltryL55GrV9LcR3EIZqt6iKOUBC1JElaZomUKM1hvJm1hl+px
ItBpmaGR7eqquQW6z2iEuo2DfReJKAzG0MH5PMvwmrO1VlJrhshK7OJAy5Kg9Zb41uuDWpbjoTIb
pFc51DXs1JSP5M6v1VAT3Q2me5eOgLmHLNrljRAn+BMPWZT+oKiVHfi+s2na17HeBvmCapcwr+cs
JSDLaqJg9mgP09bQNi1fAQI+MpCSuUTX1KFrb9NnjHZfw1ySv5NkpJ9E8Qf7+Ft4yofMz6j0dCHx
iUoBTnGR4XHcTw1TNGlqcHIPFDVAmGnkgVBdHAMTX8bPDDPfEIzlHoDSOuGP7S4N6PQuQ1NqJsPe
tDeW9K4yS3d2w+J+LzP/1Pv5VdHM4PS4Vlt/ebWleyZzCctxdoujghodQdGgGdCd6dWupsi745NZ
3GQOrx7UGLYsl2E2soM7LI+TAauFxSs9UVI9MBhENCfN+kpkCDJdLTVuqxmwutA4Qb3kyuSP4xhE
XzUIWyAzstLK/ObaoVZKH/5r0qnpSr+5mugHbM22oLevIFsFDX4d3ePSkxvSaZfZxD3R9Nojhf7H
oAnpv9TG29hR9lXL2FJ+6OyuSanSu4diSVAU6OKhq/lvdw3UNasvKDizHEzy6JGNQGpe93MhqYrH
kOpqoEshM96iRAJ18eSI6NplTTx2fXw9qS+amMLmyiV4roocYAfi0228Ze/2L4gz8eIU7jOtnxfb
woEVD5Z1QGV0LV1KIb4TZiz86psm8sCLIU5myoD2FYfuqYsNQYcTLUfKbFZqGZ4Ife+1oJHTxD1p
ZDN4Xr43nBlrKWMWs1p71cD/neZBHjNz6inmG9DjjHgbaykZkrbzIAQNgWT0w0CPZEB6K5qtcIPP
lbZJUbdkOcpNSbrofRZeD7NGAJggthXE815HNwS2zip3M1RdR0o70OyMXHsoXVZEq6fwwd8K80vz
+99MEd+IsiKnSqtyFsbf4BTHQxQSyTEi/MLoo7M8QLEhKWCBTfQU0o3PvjIKcnMUVhp3Pu3admn4
YxGORKKUp7Xvdou/6LOkS7jJo/KamFb7qoji1zL9ZKcaU7zrMZTgbV36fKc7gi1bfTcniJkXn6qV
pe2noqufOosTxF0eG1v32C+ZO9KcysuQvFdDz5UmHYTWzhtRQJLygLnvuxlxZBa1uyF3ziTi7fS6
IkpWUhJQCShMXSapoJRZ2ob/SpFCYXyr0hQ9d2Y+W734nphodRqJlCNeqpeSsEwCY5Nsg2Lp0g4t
YHEFO8yoJpaz8bRQDoeWD66+2cDUeAoTvz2G7nhVVNkT8V9o/VLI087I4qfwgT+mc8xAUX5EBpzA
2naoSAEfMumc4Bd5cCmMSFY9XW/KPXjtChL+c2bRHkrq41JW485ztQddD/vH2BKv1ex/KzMSOfjl
/EPPkN7Fzo0Ikx9RaqXbWUbmxiMugA1aSs+oZDaKWUGlUUdWhwcwzEWNSPJMfO4w7paBAEgzSOrG
/pwaAWa0hEgHu0XqjFaYiQ0RT6J977TuYIcAC4wu2qOOqwN3MqzAw7CCQOTA+uOTi30Xt6gyLJLk
KSsA/ohibeuKW7O4jAZXWpM+N+zPNg5ZVodKp1nRRcaLS2DVgT3zafHqK5hUJwukGQW8rNpZVXuF
jLM/yHzPmuaWVKygzVs4g2aMsbK9RiwNYM5A8lqbP0S7HOms8fu78pt04aWGsT+ciia/jp9Uitkg
L45d0gFqHP4MPm8xomy/DjW5IbL0HakVi5Wkf6WJYG8bU9ymVAhPaaVdGhsMGHxsYPYWK5C8v51i
knKY4IttVlTufglqG2tCbaH24apv29jZ9m5pBlNp0hlsqv2Y+599WPGXWWrnOkoXLDRcUB01olBr
yaZuNy7BnhDioUFnzBOdQ6m3ZL4kxiFCezaxB52Hjj2Q7gaeQ0BJGZJr7tBzqJE35u471c3PpiJW
y0rqzSRPLgkmT0nl0g7KMeurRWJkfiZzf4HEp+hOzW6ZihMpswaxllHg/eYi9Cn0bV66roIbUjJS
NEtJAK+u3+YiRRTJKijp+5lUJcYyS0sf24pMOtvNiK7iFNMnGnYllzRE8LkM8hqMfFYiyHa66cly
K2Lo2nTvNdMEJpgOZEz0VNEhacerwaDqemTsINPqPfxmtnuOWnefuxATgTqdQ53lOhjAI6vfN9jA
nJoC0nozGtcJDU6Zlx/WZ2rn5o2ox28awulNS4TUySZeeJEYrZEkIPoquyqwJw+GnNf9YIxxt43u
elvonBfUazRWGDPIfaDyGuP88grMdpSoXByEATnBVHs8Es50Z2+o0iFRRBXa8n7EwBGqNe6vg6uI
camAAvKPx37d1UA9wv+ICFBoSvS4iWKTlaAJkeSsNLqVWEYVoUH+G9Z4BRVNiJmtInAW4Mtffr4N
Bf3vIn+u15evP/OXmz/fTr1npYoJjuDyWDkrnjncGoux0MVT+Dt1WF/7626y/hK/Pu8vb/2PH//5
eRgBdLKowS6RyCSxi/KLrlCaSL25XMk060cbCHNRNOoDqjbxrC9mcnAjvdxbUf9JUWw+Dj1Y4qby
qmPJ6joAtP/pzNlxHF+ThmjyAoEm4aLVjeu257wpv0HVnN9jNE9l7OIwFAOZ3wLoI5sl2i4rQeif
N1e8T+OxwemH4T1UWxXWT78fUs9BEbLeR3XgG8R78FSMBYE2j7rZkVV4LmzqvaMFdPXyz+fX93MJ
/f79XfIVZfTn+zsi/eOd1lf61sLa0qlYOTMH/3xI/fCvX+vne/26/+9+5t89Zmm9d3I7uMUU0O1u
bs5Soadci2i59S6ppPx3/nx2vbU+tj673l0P6xv8uvvvXvvv3go7gmTdxnfRquYIjTbqSorfx/+W
GqC6/28fNGvyef7yfKVelPx60Xp/faXTsPsZvJPETn1uB05p+tXcDCt3/v3m+tR6sBPiOMiR/vXy
X7/Cr8dMWJQ/XfH/43P6n9FX9TvX5Cem/bOqZxSfcf+Pu//7qSr497/Ua/78mRX0/uvedfLZVl31
o/8vf+rwVd18FF/dP3/ob+/Mp//+2+0++o+/3QlWqM398NXOD1/dkPd/4ObVT/53n/yP/54KzUEZ
/l+p0F6/uv4/XpIWPPrfofvmz1f+AchxAdrAsfUoMMF3YCv0pxLNE4jUQMbgzWcNzw/w1B/Qff1f
iqjDKO6C1vFAXP5Sorn/Ao9DPRFchG4JH2nbH3+Fv32bv77dv1JrhP2fSRCmA8DfQi5nGJZvGgqi
8xf2RDRbzEMpWXYUf5noRPVVjE0H0yy5BW/dIsMyc6bFSmcDPnyQPF1A4bvKpDHc0A2MLeckh5Ey
HAINMo62ZZmFO9v6P9ydWW/jSLqm/0qj72mQwf2iBxjtsi3Ju52+IeQlue87f/08lJ1VtqtOnzqt
wowxRrWRbWeGJDIY8cX7vUsMSbZ1F5lh7slY3dWdDCEcl1MqKJdk3zyj+xt4uEy5zsY3cP7ESLCX
T0eqyLRwbYn2XxFiNDLct3tDo8QYamS29bCyaoT6pputWrkRU/byHD2mPW8qdTbk+bqwunStaRx8
ml6qJoKjmul68blmtQv8J13Cwbqzxo2G8xau+GBCd3C9nI468nnFRvpOFI+H70UbCWVNxeUtE4eD
QarkMy1ojLkirmsPUTd4NxbXWrOJZHW46IxUmsMx0yChUoCUVVBMlB4Dg6zK7Hmn2sVUV7wYP2v6
QLSP5Xnkk0uGleV1WOvknPizoiHir09ybLDqfQGPAx131SNZIGQMm3D8kWH7kys+N/qMxB9ykkzf
lOjeIRRWpC6YuFGVQ2nNG+4TomyfhDDPQ7Ao6Gp7Q99hgUDHjtRVUjsRcuuoTIVebrBunbCpZeIm
q5r2nD7BjSKUeV+Vd/jgXnIAnjatscgNhfq1B9omC8C/Hw4y3B4rI+mszeydAdmtqe1bKNx7bUxD
zsiODNViUYXEF49r+fhblUMWDF3ip5LysQ3sdKonrgvOatMoULRt5RftRDYqKHlReqYCHlErJwin
2XbDyqA+p/joafC5qR6dWXKzEY384KdleA7iRyJPp6QLTzVQqMtwuIWEjCTNKkx9NGUJap7NVEuv
Z45C7Czqi0XaoBCPS9HMEXLjtKLTXpRzkzhNP8ofBtjfhHlXbNZMOBdhpyUjVlaGdgrIP017gRly
7I5R089V7N7IgjA8hZY50XbhRkCUgEyhXmWKOA8d/RJe5Q76A4VT+6i5kTkvlOAhz7xiV5BUQBwD
1HkVBUyIT5U+nijqGLdMqbQXfqEQoowby3mpN6M5gbdoE2UZyhzS3YTY4CYDc2jtpdpjMZSj8SKz
QmqXHJBJvKzvBY7O9J9gXdRegRmDyWMG3ifj1DYBojp3MP9oBGk/Zl7sPLXdOBCsKPTbWQq7dpLi
YwzmYM0V4IsQ2hedQHtMPFDoH5rbSotzUo/I0K6q9ta70UR25RdXFpjMMiV2gVbn8BJUBG3BkHjR
rXyLzwNtA5lnUUO1W0dEDIJcQrgcinaeIkJ+aIHoIwNhB8ShWTOU6rxyTAIZpjw2D/RnkGoSmthm
swZ/iTl8361ZEBTK5jYt+vtE6V57qQFXb/RtbnTrWikEvMQc/afVL4YQka7XNRc9wZSzOtWTaWMJ
yAU1Rg80kpTIzpcH22+a1rbsXJbNzhEE2BeQFZh4kDpSnQXAUKciQylpamaOmB9plJuqMSwUNNee
L6/kcm8T4gD8sO+6GuBMNme9KxOaPd4gd/CmioAu6dTk4eF+UASlu5KsBEWUWzzXQka6EQPuRMWw
zoUtzqMWrp2sOlddbju3XhwBNF/HXp5i7Z7s+5okDrTCLu11gw+Teq8ZZa1ikwnoj0rjSDV3qus0
p53X3pm2Gp8iUqePmWOpQYneWms/9KzLBsFHmJHo1Y1nRZKDXcD3lOhBz9PnbVadIxJ5NYKf9Gvv
omE0mybrEAWVeG3rZNLGEPl6oydjTJdvTJImMDZ+xhiw3ZL5C8odwUgdm0gwBrCaNZ+wJSBOHmHm
zFZZsCrCWgOLMJaMlSlPh2WXYqVbk0V+aRBZgeylkpDXZj7iGw863tLBl8GoCk7Gko31RS6fhyaQ
U6iedRnGMR62goWn3cYZ4KbK4XlWBut+iHyY/HgxpJGYq1KVnbqwumIfEqVHsJ+smvUmj93bXF6V
Vr5rm3bZZZlFICs+9Q27pMPh5ZIMTHJEoYrmWdyelrpEYik6R3g4pWTDXROoDtpmVJfRX8zDGBxB
MWaAqddAAv00st1gOYT2o2GbxHX8tKPqIbC0EIsQ1D59hl5p1Q0OSRJhv4vkLeExmFl1LC8V7C+Q
FZy7KpXkTRk2neyi0jAyXLewxZ8BO4IAOPIFhijzQFeZOz467CCfOqEMriq5yrbx1HVTsK21cQ4L
t7QuUkWDXQK+rpnJQwfz8szwOKsPpo9IKwH2RipzDklqUyIFM6SdBuEj8Ixma44e8mkjn2myfe2X
kor3lhReSLXMt6iN1xLelF5WrvTAnEPwvB7M/FZH7hU6TBQ3pBOTWJPOwiABLgM8+HzRZnW/Tk06
wzl6yNiVBog89jqn+70ixIF1NV/0UnnqD/nOar3mMrTOsha0IzeLrd1iWpGCzkwgfeT4W9okYtuX
gyr1l06d4+DcDy81REPsgXCU51F7zIr2Cv6ptC5J+5nYeTONMyYmNUe7gidcTYde5RxFZ72u5szf
Hb14bFcI8akTtJhpm0EqyV5TCB6LvEtfcziWUyPvLZI+gbwbDR95vVUWaWudlmGfcGT1fsR0x4ra
CheNBh2NAsSPgNVq267nULPIgkhR7OBq7fQVoSAImVS2I5zbCSnF25lNodmYzYNPQrUzdIg6kYsZ
sbvSuzjeyYU1H2U1j7lplgtfkYhhaUhMQL9/26QObewYqoHjL1tk9iCPGCqX3b1RhNlc5PGNEpr3
8DQWDDw1MLXHlEPNEN/lVSJWkJXqBSG75SpVIKB3/l4nl+ABOdNzOkIRhRUuVaGeGXlb8gBxxWR0
PBNV2LdNUs9M3zLO8f4SCxpZZFWYhLO7uriLCVOaGEa0D+gdItGOwZdwm9CRSE0lqbmK++ouqpuB
YAg8CFLcSOlHgADb1bnb0ccfzOaW5jIqMFrX07KVwk0a0M4zzSHbEOhJ+4rAqOwJERS+uJBB9JFT
2/ldgPtqtSa/AD5DBh8w0/dZ4xdzpRgufQkdle7SFnMfSFZiRcwfjULCh6vSZqoH2I3xFBreTipX
veltSg1doxcNl5Gv15NcDbAGsJSfMR0gkHwSjBWAw4LyaUojNVjTB5ljroyFj3OPv7O9IG9nYXKf
11Qr0bmldJRIrHVIEIsFcgeXtNA2m2MOl079sOkXed8xv4oN9JJoQQ8mCDNUEm2UAUFOolA8SbAw
po3IQKiF/FS64lETKfwAyd9F7KJnSkycREyU60Ta4eEVTpOWzHapT66cPN8pZolytA6ugmGbp96l
o4XxvDJ8SspIg9WOFhoSOj3BjDOk2bqTtNQu+6QQcNtQCOayuihK+SrtmmRbUftgN4DTNy5J6B08
cMJxcQ8QtA3jqaG+0uVWoetRXJqqfm7F1cYJ8YRNm44sX8lge3HQaGpSWbLLDnhQd420YkWCYFYO
xY9Yy+8peantSjxucPyC8JiVF3UCIbtVJOzEUm+daWp+E1aVNUmaoN4oEWqAUpVICxVcb9MkVIR/
48JjXUIluO1MxH18IAQBVucsBjo7Z400AvU0AcJOdeEEdTiHBQJyi/STNWZk1NXxo96szZHMotZ3
BQ1kwEmKVE1sG9dCUsBnxtqWTFoSwYmNUSEW22YHaRbba4t11VSg8aB4sBa4B2C7IJnhLkAMSGFd
54951ukT7N/rFTQw9jX4XnMjJq2jcdo7zTeXg5ls8MdBAYmK+gGt3HODDNoJwm5XekTkqqU6DTQI
BbBsLmQOG+d6zYriB7MudiHCO4YCPZ1fMf9SRyvXOIs/lWpzJlvM0ZAHYOZF4smLziUiMTa9lPoY
HOX3vd6/ijy8KgPsFqhYCcvoxHm50SR9meTJJlGA51OkrLSlyE8q6UWasvfkhvWAKDx/jMtibRnk
vw0X8CNPyzrbc4q6NJr+rkU5JEvJMBPiLI7yx0pqq6WboAJCF3AFExm4Hz9JHFI8OcDcwY2a6XBF
j/lK79y9RYBKZxfzgkZBJGg8Fu7ekeq1XSg4gCoLl+ONqbUbkqcFSez1zG4AHiPrFCB67cdEJ4jG
WOo4ShilsaID/QSTpRtI/eH01nTZjwxaLLL8W83sCJPFCsq+cXr7merzh9mwhmjkbkvZD6FsbI0g
AgNOG1uLJaMhdZKLoWL5M50L8jvPEi+78wnrzUD5B6u8wAKFHldkXpHBM4u8AasGJQHgDkKcmoKp
Bam8dJvTcaggii8zrZo1hopUMyQt14GNJGCM64Z3nrXFBWKhh6RIVwGtKBw8ThOHFVpyIN6lZ2hw
t6mOmYCCpRWyIbvjajIdAdA7V1ymsnJHMg2qMDTPbqg/hegA0nQzSBbeCPAvbU3dBFmx603pAgu7
Obb5dZbSIk/P6UbSa5ZmGXr+Icv884fCT4gMUuUbL5FXdcCqDFM9pYswBNquK7THPM1u5FJs3NzZ
4pkrJPoUmTnHGOtRH/0qaM4/1TE8kRz1Zuh1uJtq9XOXE+NLiYOn/RTnRKwEO7YCCgFsPnNKOyNI
tqaokeJ4z7beXUZOByIQcOwT5oVuEYiQNTe+jxdZDGgw3hpkPiRRxYsYwS79M5gy5Avl10HqhjOl
pTfdmShcUOhlUnzapeK0stWVp2Y4hol7i/bONGBtxw9lOl5zCQ14kRJM6Ho3TrZp2mxvEmKSCPiM
DVh/quMl1tsXUHjv3JEAWhLRjNqIJWgKDHJLWXEHeoFLU8XpmWimi9BoFm4AbVJrNP36KoMecJbA
ZJ53FX1/DP4uwk7y12pLPQXispFCWT73oYYSnl6uaQNAmcWLjFguiO3kTVvcpkg21i4eb4FRZhyU
6c+qVrNk74e4pVaE88m7Dno2HTtwhzLDdbKVrn3475LnFyvJ0S5IbSjGrjw2f1HVYdblnCVudz6E
+CaQkzov0vw1NXgDDhRZlWdo6MxoV+bmvQ3paoWAAVgZ/UtXlzDMA5vGsTRsI0K7UWasRJ1xfJW9
PQyZSx/fHBiz8Rwp8blKwgDIFWWcq251D8NDc2tYmyKnLAg8wWHe21A7PpmN+oQkoywo44KW3cKo
IEcwe7Z9r9Zjyh/apshfDVn6RNvTQkCUIcIaCUAKXCnPLi8yly4NHkb3BkGNnZlZE6eUnwqp7W9k
f5dbOIbZDmGzTqXfaK6FC05+0ajBGEJsQnGSbowGU1q1vRMlEExaglbJmb2QfLEz9Yh9MR0elTDP
sdYjzLUimh6TwhXzEr2JTP5xTLuzTeCtogHY+q5yFo4NFSvz5gX0EXi10aJx6Dam9InnEfMOl7h6
6WXiUU1TiujsWWsqZ9oVxixII32t0qULBP7IaZju8XSDOYOGbzBpaIp0K6Pou4GJvx6zAKAMVWcR
iOdMl+HiDEsIv+gKIEVNzBKxgDEyXNTsLFEce9lB5QFWa1/iAAJHZEoYVg7FqsxYNvAvteZx2J6r
bYMCjQwnoXPkSLvrwGtmlFsO8sfqET8gzL4obNqomLWa1K/xHUiJtKvOeg+AraqdB1cbjXMk/FBC
eQEJtpwNBbYEStFu0QOiGtMBJ/0BDgE+MHHDA1qb5ONmevNg0L6ELH9NfGM8dYuCVO+UiPsSj25e
0VTP7GIwFiKTLusIghJ/O5x7goMfdrTLTq3ClRg5f8agr9hTsaG0yCdrmpJTAsWZHbDZ0t2N1kg0
Vn1nnBbElU3y2JxrmiOBowBvxErfXHX1S6q23awt04KduwWtIpOr1iyo6jI0Ga2cp6KmLoi78yoD
qCThcNsGxYXZYXgAFDvBXbqb5whcFbKXHKBAkp5fhg4KZciBbkol+mw6+iuizYTuoyNNassMzppM
vi7sciVLWTmDoX5Rye6l6ktbx0IV55B2iSiDpi2nHGpBkpYVC28wmEsXOMA8+yV+lVaA/3LqbnDa
XISiGB9REtwK9AXTNEslCLzSOhE3zpCgBTAZeLS/7KNtJANfJkF1GaXqTY0h2ATY9jGRiIiJTfm0
akyV0xhcHVeWNo5KZSJlCx9i79TwqdtgfSzhzstTc1k41V1auuCxBK1ioRnTd26mmlDLaRKDjCaY
CNCM9mABv0iywAMCRMoIYGfGaEqWAKorp4mhRXDukHyEIWbRJXDb/GXmBjSeFNiwiUnx29VELTb2
dBDr3MFdF+ehIn8uJMzIHabyeGS6RMwiTs3x2yiIO0UOoi8MpbyARKOs/ECZSmFAbZGOhH6vfP9T
4RbEZ7bJuG5IEhlAYOg+Z50ZeZLG6eEblFUDKjFaU9HnTMDDDyvIrFOh8qhDrGix7hypWQBW6wNr
3q2VLYAMaSBjKy8bE0KAZsTkYFtF353GrDuqwA8OVv0hVUR1bZwHrYLDRqCstB4dDnByfpoNzaod
M0oOQVEHDuHhT21FUYMmgYhPlnu0JXV6GSs5oScl8SfOoY15ePUD2TIjJsVIUgJTwOQtJFVkOv3u
ofUl3enwW6pQDFEygXSAm9iMOS1k35HrOGa3CA/cBxgaecxBIzN+gxaK251t3KujcL3TCf/x4jEU
5vBH8xAVk4/hQJbvxKd+xf6TCP08P+jaS00/a1I/WPLkZaeVT6fPyxpocj5EGdgGEN7HbzVPzbwV
8v73HwndIvslyZa5qIHUfv8Fjpfv/+rws6AnqA+ZEI/Ub79oUxoYak4xR5duDQKIcybk8dPfv9mE
acKIGX/o+9U8L0jkDmyeAguTxkksagnCnHRKVmsFIR6/ZCvOr83IiTcpSuahQQnTtQDYeeycxWYi
ry2oMJHcDPhwKMpMbqDZFlUxjWoMr7xwPUYI13ENPxMGIsG8ksTCE0ok7PmXaNJhs/e1fBU5xdbH
LXwasJcizx8E+2nrw15zhwmtck7OIiQKsDFeByGhvoYuzplAP697f1lUFhI1UCmpuxYuss2Y6hYU
0pi4moW1ph/NFAlUsffj2x4O9RIDsYnJpDwLNHghYnR71kEgwj64UZwoO5cyOtGK6Y2ElNPehbs6
0MDjnNliDu3UF1pkl0iavbmS9sRqJSTSW/hQp1gSriqgoWlmuqcDcRdTlrl0OjS1AIaRO6TP8iqR
+/o0xYkV27tbuSNtOAAPIpSlbuNLzomYBOiZuY7IzDTawiT201DpBy2loOZbShEn3CfOvtFFJin+
wnAiAhSjaZ1o7axIspdcpLtS3rqaWOUqRxXklJEJ7hnrd6FSEUZcqK+xZFwXHKqjPDuLoj5aqz1W
/pLmkGoQbFRV3GJb3U90fYKuYI3iArW35+tY+HQ3qCphYt4QxwXeorY7xPpXdpGtWzvYyn4/y/L0
DjCe837Sdxwlk9teY8UdSABq6ubRi+2L8WUzC61pFZcYVEKF8fzgJUmxbQXBpxHXEzYrz2MHU39J
jq91zbzXJDo4DaBs5MkPZGbiAjUUL22hPsCYXuoBwAiM+Ilai/KH14Nhp+K6qEir9A0ccxUTJk15
P366qQbcQFyqMSyhWO3Nxr2wCULVU5136WWnyEu5TNvAtTi5aYiX9ZsMCgqCSdCkLEqWuLvd5lW3
bASuVp5fv2C0QHnFORcEnL1SrDNZk87K6kYEo7nf6HLHGXAtcn/pCxJGPRo1Rh7DNfPj11DTIjom
kOYSEg98TKmIN2O3RLbZO8UwUSFUZsJ+Nlx9OCszMCiFyIJp2JfVTuoNJEgtROO0QncneQWIw1Kv
gektCdc84jWaVe75xkUCipnq2BHL9DKiNEEiW+D/lIzGXAmdvfHS0ShS95gnzxtVetzGKadU4dCE
MGt8NY12hnnBtVIHS7qU2kbQgguaahRsgHk7yigLyjeFgbB+vB9F6ieLwkOagcx+o/TWfVPIe9ZK
bCFT9UeTFhZnWT5zXjSTqCGbtEBILqH8FoW7xNYaIrZT3BhaCICAbhuDpJ2bZPg4twTZgddAUgz0
cyLnmpVhpjJePcFTn1j0Qkqcj8ufZggQitpk0sfIKlxdaqe+PZDfSCNC5i7O1A5LUE99xLiN22Nb
qDZsTJXyK6dWX9q4waHKAXNNS4ypKsKLNP4w/sr3Tawuw/JF4GsF9R/jRh5Sx294HNO7wlR2dt+0
CzioBJJr0jLK7zhk2VP6/RauUYQFa20RrG3HJa6dI2WMjJaOusYkBfy14d/OBvjZppnP1YCUK79s
KJ19f5b/kGuYazqW4cwTbolVoChJ77F922p+DOsYtxRvuIdZtxZau6sUF8aawSsLBAqhTwQvwq9V
Y3g3gafnC8vAdB6eGS51krZ0XUwWKtQKXNexdue0ZeNLURojrx37QGsFmv0geaq7cCw287PQVM6L
wnjMKcGIy1DZS9HXZtZVbhtPFsI6iWmTqPWrSIfLLL8wRYqlAjBg54w+FvyCQEoawbnzME74whvm
tW/PJaLeVU067Ur0SLCSL8PQnEl9sMdpZkWm94K3Rjq3MZojtPJF74DEUCyImd53t146sqRD6Ypc
y/OseZJcGHQW7osDPuJ9Hmj4X7ijNJ7moW7N1dHhGk3xXGQWaQimPXNUaRUa/Rac6tIwjQs1qi4x
w0ZzaczSSN0dXrevcIyFNOlx2oPyaKIKKOV0gpEnEYiU3Brc+YlvYChCgURFFPaLWotuTa+z6bq6
6OqSfqQjL1OLeOoOTIW0Q0A2XeRk/16VJs9Sg0X51CoSAn6cKwNJgdq3xTLW9phBZLim6s+EfF20
8JnKIr8N8mBZFt6Znkhb1UYj57EqdvaFBZqkVgBFbuWxgmnqvkQ/LvUkJVjWTyt6klNo8fTOyOO2
5yXEWTkxFZz36boX8orFldycAoS1k7HaKh6BcTksWgHHSLx9WGilJN8HbnwFmWJH8uI0yrRhRb5y
NGtic5hTg5x7snsq29qNLmv3eL0j1uMDUFuu/d6MCKk2HzH5GG2NUY1Dpchow5Cog9YY2x66r6eB
bsxpB+7lGsi4jrLboOlOG/9K1qtn2aXGEeG0astlxHPCRruMqmYnsxkoHi0bvOGwj++5L+CSVoYM
KVfothcSx/ienhhCqyUxKUDMqdjgxznvZe0hH+Sxe+WcpU41SzChrk0c7l19JPfrU8iqP4K6uS/D
Sobd7O/QCmSTKvAv2yp5sSwQJLjQD1ZEfnpVPsHBf4zR1yYRZUHt3+ZG80MzYeUSnHNJrZEsOD+i
v8x9ZDttuPcqdWHTnZgAl+KCWTzp3E/H6gQPgznpUmKJIyVcWf21G0jVJa4751k3EzJ2BPT61F3k
KCTo5JgXcm4bpjqPUqrOfJM7ijQNxWzrMxNIXaZPmT0A6OP27Ms0vGCeSkq4r3IYAYiCsS3CZsao
8o0c0y/WuDDQCQLM6WDYt8L9UUrGQu7zs6Si8tEsdkooJGcgrxf6aCZneuug0/bIM5FfIQnolT2g
GUEBbbOUsAVnv0yex+fbSV0sxSvipzus/2OB4XqnGTeabK4br2H1MejCtWpP6A6dNqsw4gkE+p6l
FEWhWem7sg45gArpmaBvY6pLdwmrpkzYysSIqVvg5t9DDVhpiVHMZUPB2wbI+FDum9WLMMCnKlcq
YB0q49a8SxpnNN5myUR4geTyWdJ4F6WkPJWFOx0kUo1sXI/QLhoQeaaiIELLdJV1yL9bSae54t+G
AgNtd8yW0K0L3A78s5pOiYqdLJoUOjJYysSpc2P7xoPs0RdwMTPuQ+eukpszo8SmRsGOw6nhaQdJ
9krSPEuGGC6TYFiaKMkmZRyepRyHQBVohVRWPjGxtsV0eq+WPhbopj4zuwAb2jJAgditkliZa3T4
pwpCEKRqlpjQPWiXqaTf54PfrvMyBqVT6E+a/n0uhl1NEbl0LEGQlQgvKYHgKPTmA8SbVTEU9pRy
qyAapucTqfS4636uyEk+j+ptD7ja1HnHkmE8dsAV8wHJwche1nDD967y3M1xFUqdSRssjNTdpV75
IAYo+G2H55AEMam0VZBQ010qhM5z9etT20UIS/dmatJxpRl0lpWcKtJS35JoYC5Vq7tlKqAszi8E
xsiYA6eXkhncomzANEViq/UTNrLcqZAStilykD6fUazBj0z45CxR6wTukNOD+5TlmArDs4LReEiR
hzgIJoJdL9oA/VnmImFFAuJyIJShyvM40C5VKq0FJzAu7B5iSKr7mwjcaknPWV42SnilZ+pT5obB
uayv7XCLqW52CVPzrPNcdU3LrJIHbkkVU9mwYcUBBpu6aw1rLcMLPpP1yZAFcKVA87I6po705Elh
d6j1aEiJ5ArXCRQ2wpjSw7+rSuynVP3Bzp4NtLIzqfSdiSz8q9gfrhIVmK6gZ0kCe3vlhJcWOtQB
TMSUgMVS0HujJgklGqSfxTDQUvIJZs+Gzp6molnrev1T2DEhIU6/1AL5VpMeo9B4lYlraxORnKnI
pWmYYU6puMPcdgW+joSp+W2yFUN0RyrUmZPgCSoBtpFsPYtxZCVgx8N1InNXBENvG6Uj5wWHtblX
VQvHw1wFPNqaCFIbML+VWRNRkXnoVsa7Rm0TrMsaL0kPELWP0Mek9tLoMKPHhXhpdXfAM2CEhmQu
rKp5SgRtmThzrsl5f1BEdwcccVsnGJjDhSmWUmxsuwRHgbJ/UQoQ2aimpCno2rg49k5jstdZJtZD
JtdL5M7tRGldfcYeyjSNyovAwGXKS4sE53hU6Cg6chus3rWC/RBxaqvjhzaC/uTUjyV+u0lV0JfP
HFxPrHZDQ3zTQ86fyblrYAo7N9Xk1UhQXoR4a5O00QWzluMnJjtEL5s7y7fgnA2NMu3ZsldYLO9w
GqPQAurUVczN/GXTihAPSuWp7ZOKkCX0bW6wYu9zl6lyW5OyOqVNDPkkipMFNoITK4ovAh2fj0Rt
Lu1EXDfmSxnEM3wHMYtzgLCr+sEIpk5WxBtkCNQ2/A8PAagOBFksHWc4V2X0pzGK0gmmW6e0u1eh
b8wrewBLL+UVpz4J3G/echBDV2Ck8a3vE8YWq2O6eYFCVyaIpvKmTp38zJMwndu1qxDYZjxp+PHh
Ih9g4uQrV54mV+uuxeuv7I2H+slKhbcKc7pJQIy1iU8uNtLAPRVHriRbeA5H2rC9tfR8Qw6Gv7TQ
QVRDQhpLfus7Zb604+HawMTz1Of5peCLcLUTmTarO69cFBHuaLBkcJOt6KwlK0Wt2in9revBxQNb
d3d6AbJOssDesIS/bkSzK5EvTIuubmZkxQVTz+/62aDpS5Tu5pWk91PDkM8DSW3nHvAKdErELGlR
T/0OBZQSrWjmOPO0b5uVLq0QdtSXocs7E0EDQ6+hh+tiqiB3Lwf28f83RO0PnO4/MLXfCOcwlkce
9wUnzOom/c/+0i8q9J8P9Neo3zqBIodr/8aR/22oA+/83w0R7Su/ql9e//VP1TwRuI7SD7Llwxcm
oxzO6ZEcfi3R1zgxFFOYULhJKufr483+7RX/5Cr8+w/4R1b8H6/mv/sErweC/frlX/8kPeEr/f0w
1P/gImjKCRlKiJJV/U8vgknW68GAVbzZvX6YIX9813/lk/2Vv/Pp0z+nNYs1WgLXT5OPbrJCI9T0
kwPtf/Hhv4zwYQbYJ7pMhJs8msh+vPW2TfatpYIFY/s6fqnf7dbj1fz2no6Y/9xaAwYX1rZvt54B
P14EyzixNBk4UsYG9/D13S6CUJVRKfFX5sD+ZbSU99H8+c8Vn/O3VUCTTxSMRWx9tL8ev1BxfLwK
pnZimNAAZOX9IrxNuv/7z8GXT/D7KoA25asV83/xIHwZ4veLgHOysFWBNPx9peOqfrwIioJXs6Hp
tkGm8PjFUslV/04XQZFV7txRU0FYJ7BSdEWorPQfPz4iIA0WqkZq8eHTvz963+jjm4bKEnbUp1et
E0pNHaRIvH3Ir9uhrJ/QCkDN+u0WQwur5mM/PSu+bGE4rlJYvC92H6eAqZ9ohmVoo0js8PX/ajv8
8gx/WAa4bX9xQ/wyxod1ALUbrueWRb774evLOmCpJ5qmEdMuW9/0QVA0enhHzgVNO1FR+plCe1/z
KbI+zgUaBogCbdXkUTm81DdaCKBhjVG1R60EmnmiKWO0LcLGP5sFipBPdJ2JImtve+b32w14b0dX
xhQGzACNFfHtKnyZBZZ9omiWwQX/fcX4XnsiAQnWseXRuCvoAib3ly3RNE5MWaFosN8rhm+3KQiM
kI9eCcQJB0DCKQyW+49LgEk9JHNi4tj02+T4Zjef4+uxJQELoYUwzjatP18ILZ3DoUzcBkfow9fb
C36j5ZCSdowVOW455Igs2FVM8632/XpC4LBoKewWVE9vm+K3Kw04Jx1dHHNE0AQXQdHerwLP1scn
gkiWE0UmdUW2vt12IFSc646cBSrVr8qerzPhD19fSiOT7cBChYBM/20WfLvSgFlgHHsVNHHCks9I
48by8fZTH2OpwIajvy8FbxvPd1oKoJHKR04CwAJN0XVVs83f6t+PV4GDoinblATi/Sp8O8hQVajZ
jrwKqnpiy2z8QnmHTL4sBZZ8YtkcEUANvum2gN/28ZiJwolQtUhteb8KPFsf5wLbggp4Zpu/zlJv
Bek3eiJUHE2OLRFUPqVQTda890Loy7pwQI5MSwhhfLviQNVV4+gTs3kCYMSmx4Q/fH15FkzrBGm4
IXhY3n7/7TZH1SBL7cgVgULRUG0wVLDkt6/PzwJnJeIWwNbs/zmA9hcemN9aU/T5opf52B/xX8sP
FkT/7V/41bH54wDvvYix3TI2HD79xZs+e30b+g2GGf////oErhwg0g+//AWZHl7n/Z+/f8A/vvSn
1/r1qX79cOW/Fvvi2esPv+jf3+bo3PSvf/7vaP+0j/cfmyXMPmbm7+/kX//89D4/3P//ZuAy/DKu
xnZy9LgFop7k88AHVPv4gcN9Uu7LX29xvI2KrfMQHjvydB/5P6EbfPaVemtLHj025j7F/iX99S4P
vb4Dwnv8yMQyPlf+c119GvzQSDx28NlrtG/3xevHkd+g2aNHfm/c/CP9+Q/sR+r46fNlx3Lib5iF
C666//J5Fr61FY59/3iqIWH4PPIbXHvsyCuuuO9/vOJkVY7tzGMHXr/svU8T8B1ZPXrcKPLRGnx+
It/guqOHTl78/ZdVRLMsDmJHj5y2n2+eRhTN8cOe/XFtMvDt+hsG5gPXz2H/a6TDsjcCtr9+MG49
/9kWMGo6yj9cZpvW2PFjb/Z+8mn1QFn6d2wvm9GLbZ+8/HqHh838DRw9dmZs9mW5h0pbvlbVpzn9
Dj8ePb7/7Pnu/jPx4Q3aO37oMaI3rT7NbLJ4lb/hgdn4ZTn+h03Ap4uuQMr/9YP/fA6Oo6cY7f4a
6XA/FerwXz84Yug0qb6sIUIxLfv4kbevT8X+S/X0Dk8eeye3r83+874F1KECQx4/cPuP1T7G4Mb/
vK0zvv03LIDb1/Yfp69F+fpppXqndfwdb37z2vnPn7axdyz07xj8R1qEv67xYQq+AWxHD50WlfeP
6b5I2Sk/P5xvOObf8wKzffj12UclxUnw2OF3nv/5ir8Bb0cPG0ZUJJ9PNRyrR2rW0UMXr+5Xbpk+
YqXHDnxBCnrZR83+yzFB6BANjh/+yktfXv+xLv+wt428ruOHv8Yn7c8n4juKeOzleXuBP07EcXjQ
smOH/7cZ9AcS5X++T9y8dp9Ple+Q4rHv+bbae78++bimvGN0xw5791rE7GyfRmYr/hs2zLs/c1d+
A9aOfdP3e/ad/6O89BLUrAld4UCx4akEjoamMIGEZxYn5wPvl0VpuUHH2ih2e2U+cDVjOkpsmlka
EayQsY00wVfxYY4/wZbqYtOGOrgGUpGck5pYZAcAAAD//w==</cx:binary>
              </cx:geoCache>
            </cx:geography>
          </cx:layoutPr>
        </cx:series>
      </cx:plotAreaRegion>
    </cx:plotArea>
    <cx:legend pos="r" align="min" overlay="0"/>
  </cx:chart>
</cx: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5.xml><?xml version="1.0" encoding="utf-8"?>
<cs:colorStyle xmlns:cs="http://schemas.microsoft.com/office/drawing/2012/chartStyle" xmlns:a="http://schemas.openxmlformats.org/drawingml/2006/main" meth="withinLinear" id="15">
  <a:schemeClr val="accent2"/>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Reversed" id="23">
  <a:schemeClr val="accent3"/>
</cs:colorStyle>
</file>

<file path=ppt/charts/colors8.xml><?xml version="1.0" encoding="utf-8"?>
<cs:colorStyle xmlns:cs="http://schemas.microsoft.com/office/drawing/2012/chartStyle" xmlns:a="http://schemas.openxmlformats.org/drawingml/2006/main" meth="withinLinearReversed" id="26">
  <a:schemeClr val="accent6"/>
</cs:colorStyle>
</file>

<file path=ppt/charts/colors9.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FA7A5-332A-B4E3-832F-5C2351E94A5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D58B7A8-D3DB-924A-F12F-ADBBCE1C3F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DA0FA3A-6AE6-A63F-24A6-B9F4872B371A}"/>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9F11692B-AC70-66DD-8BEC-A29B5E59CAF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A5CCBA2-2F9D-3117-F262-20DECB9216BA}"/>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2929346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6A069-40F6-BBDE-7854-317C67D740F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710E3-9853-1289-A65E-EEE7B60E5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115D8B-51F4-5CDF-B0B2-91ED1C646DF7}"/>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3B05EA1B-6962-EC29-B299-CA991806134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EB3DFD6-4BF7-AF8A-7269-EB9499A25F9E}"/>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3687063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17DB0B-6FA5-8F42-313A-66883EAB371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0E2DAA5-1C59-98DB-D79B-25E02C34C3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5ED2D60-6CE3-A8DB-19E6-ADB4A73A236D}"/>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1909CA48-0975-DF47-4A80-9CF76EAC660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5CC643B-7C97-124B-86F3-897F891D17FE}"/>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4144477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5B0C0-CB6B-7E4B-C56C-AFC4F228FF8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3BDDA55-9168-B4B5-35D9-32B5FC073B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36482E0-F098-C262-8EB1-83806C9B60CB}"/>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003E1548-BB2C-6DB7-F687-F00E03D1434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0F147F5-EF0F-BB37-5A34-2C88E6C5CF4F}"/>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1726267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53F92-7981-6192-6D9E-2662E5777F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2908A9E-5BEF-1B1E-3A58-56624D867B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44F262-272B-08B5-6B47-9CA26768844A}"/>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28A94C05-1BBC-767E-EFEE-6230953DED3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36A8F9A-B34A-3416-BD44-D005986CAE88}"/>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3518983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86B25-7802-0F1C-0B13-B7E4149674C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93056D8-5874-101B-AFCA-942A14C08B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BB290F8-8B2E-B7A8-8AB9-D6FD7B23C5E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72F21AB-CF22-B5A3-5D67-5F145A2C7C33}"/>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6" name="Footer Placeholder 5">
            <a:extLst>
              <a:ext uri="{FF2B5EF4-FFF2-40B4-BE49-F238E27FC236}">
                <a16:creationId xmlns:a16="http://schemas.microsoft.com/office/drawing/2014/main" id="{1BF09253-47A0-E551-E2DB-B61FE851C0F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8C673D6-335D-3D82-72F7-72AD8340D7AF}"/>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3879271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B6FA0-AD9E-3C30-6C65-01EAC0CA732B}"/>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3826D0C-1323-AFD1-8BCF-13AF2021AA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F8204AD-187B-FE8A-60F8-3EB9714937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C30921D-9993-3AC7-B221-147FD6E5F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CBD47A-048D-7523-A7E8-AE1C985F37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D27628D8-9AC4-55AC-ED80-0BA198A4F2B7}"/>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8" name="Footer Placeholder 7">
            <a:extLst>
              <a:ext uri="{FF2B5EF4-FFF2-40B4-BE49-F238E27FC236}">
                <a16:creationId xmlns:a16="http://schemas.microsoft.com/office/drawing/2014/main" id="{C1717B33-5C3B-6F8C-AEFB-A7579D842DA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B2B0BED-9968-D343-E560-0756BAE25940}"/>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2810565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5F114-C60C-8911-FFE7-1B36A5E8365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1914C29-40D0-E9B4-5881-E58346153A0D}"/>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4" name="Footer Placeholder 3">
            <a:extLst>
              <a:ext uri="{FF2B5EF4-FFF2-40B4-BE49-F238E27FC236}">
                <a16:creationId xmlns:a16="http://schemas.microsoft.com/office/drawing/2014/main" id="{679E12E5-6C5F-A832-BCCA-F0251C67F9C0}"/>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FAD6271-5ADD-A0E8-D8E2-7743422BDFA7}"/>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3427885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416ABF-48AB-09B9-416C-4D660C54F51C}"/>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3" name="Footer Placeholder 2">
            <a:extLst>
              <a:ext uri="{FF2B5EF4-FFF2-40B4-BE49-F238E27FC236}">
                <a16:creationId xmlns:a16="http://schemas.microsoft.com/office/drawing/2014/main" id="{7D73709D-B1D4-8AE5-A471-A21543C4332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B81AEAF-714F-1962-AB89-CB4EA35A6DB7}"/>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434982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17D94-F9C0-4F0D-782F-05EE6A1678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7B1B745-09BC-3D70-9F51-BD252306A0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B2942707-09BC-8ABD-8AAD-8519D65FB8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A794AD-4585-179F-92A4-6943C8D4F2DD}"/>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6" name="Footer Placeholder 5">
            <a:extLst>
              <a:ext uri="{FF2B5EF4-FFF2-40B4-BE49-F238E27FC236}">
                <a16:creationId xmlns:a16="http://schemas.microsoft.com/office/drawing/2014/main" id="{0451EF16-8E28-DF89-9F02-38084A5E153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B6E75C3-1BAC-9A53-8C58-528752A3E154}"/>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17244733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CF5E4-ADA0-F59E-AB30-E4B6342FBC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FF097D5-9145-7AFA-6ECB-CC21167DEE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1F43AEE-F2E6-9A4B-B209-4FA9642D19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F9DE68-C4DD-23FC-A187-45CF39456A3A}"/>
              </a:ext>
            </a:extLst>
          </p:cNvPr>
          <p:cNvSpPr>
            <a:spLocks noGrp="1"/>
          </p:cNvSpPr>
          <p:nvPr>
            <p:ph type="dt" sz="half" idx="10"/>
          </p:nvPr>
        </p:nvSpPr>
        <p:spPr/>
        <p:txBody>
          <a:bodyPr/>
          <a:lstStyle/>
          <a:p>
            <a:fld id="{AD1C9B03-CFB7-4FCC-8772-8BA6639ACDAB}" type="datetimeFigureOut">
              <a:rPr lang="en-GB" smtClean="0"/>
              <a:t>12/10/2023</a:t>
            </a:fld>
            <a:endParaRPr lang="en-GB"/>
          </a:p>
        </p:txBody>
      </p:sp>
      <p:sp>
        <p:nvSpPr>
          <p:cNvPr id="6" name="Footer Placeholder 5">
            <a:extLst>
              <a:ext uri="{FF2B5EF4-FFF2-40B4-BE49-F238E27FC236}">
                <a16:creationId xmlns:a16="http://schemas.microsoft.com/office/drawing/2014/main" id="{F97325F8-5045-FE2F-4B15-27B3E1DBFC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2824AEE-1C55-AE0A-F76E-8D5570F147E5}"/>
              </a:ext>
            </a:extLst>
          </p:cNvPr>
          <p:cNvSpPr>
            <a:spLocks noGrp="1"/>
          </p:cNvSpPr>
          <p:nvPr>
            <p:ph type="sldNum" sz="quarter" idx="12"/>
          </p:nvPr>
        </p:nvSpPr>
        <p:spPr/>
        <p:txBody>
          <a:bodyPr/>
          <a:lstStyle/>
          <a:p>
            <a:fld id="{FA9D850C-EA20-445F-BE96-52091455F037}" type="slidenum">
              <a:rPr lang="en-GB" smtClean="0"/>
              <a:t>‹#›</a:t>
            </a:fld>
            <a:endParaRPr lang="en-GB"/>
          </a:p>
        </p:txBody>
      </p:sp>
    </p:spTree>
    <p:extLst>
      <p:ext uri="{BB962C8B-B14F-4D97-AF65-F5344CB8AC3E}">
        <p14:creationId xmlns:p14="http://schemas.microsoft.com/office/powerpoint/2010/main" val="900985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A25F39-E73A-A5FD-1CF7-76685EC445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48DAFCA-3E9C-3B2C-CF5C-6C2BF0B5D9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80BC14D-4BA3-55CA-FDAD-5CD86844BC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1C9B03-CFB7-4FCC-8772-8BA6639ACDAB}" type="datetimeFigureOut">
              <a:rPr lang="en-GB" smtClean="0"/>
              <a:t>12/10/2023</a:t>
            </a:fld>
            <a:endParaRPr lang="en-GB"/>
          </a:p>
        </p:txBody>
      </p:sp>
      <p:sp>
        <p:nvSpPr>
          <p:cNvPr id="5" name="Footer Placeholder 4">
            <a:extLst>
              <a:ext uri="{FF2B5EF4-FFF2-40B4-BE49-F238E27FC236}">
                <a16:creationId xmlns:a16="http://schemas.microsoft.com/office/drawing/2014/main" id="{3A9293C5-2252-00FA-7055-57AFCE2343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3001F64E-4AE3-534D-711A-8C65788B10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9D850C-EA20-445F-BE96-52091455F037}" type="slidenum">
              <a:rPr lang="en-GB" smtClean="0"/>
              <a:t>‹#›</a:t>
            </a:fld>
            <a:endParaRPr lang="en-GB"/>
          </a:p>
        </p:txBody>
      </p:sp>
    </p:spTree>
    <p:extLst>
      <p:ext uri="{BB962C8B-B14F-4D97-AF65-F5344CB8AC3E}">
        <p14:creationId xmlns:p14="http://schemas.microsoft.com/office/powerpoint/2010/main" val="39715561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4/relationships/chartEx" Target="../charts/chartEx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8" name="Freeform: Shape 47">
            <a:extLst>
              <a:ext uri="{FF2B5EF4-FFF2-40B4-BE49-F238E27FC236}">
                <a16:creationId xmlns:a16="http://schemas.microsoft.com/office/drawing/2014/main" id="{D7BEFEAB-7D02-E69F-7E05-AD89FFAF78E6}"/>
              </a:ext>
            </a:extLst>
          </p:cNvPr>
          <p:cNvSpPr/>
          <p:nvPr/>
        </p:nvSpPr>
        <p:spPr>
          <a:xfrm rot="18829464">
            <a:off x="-545460" y="-3366325"/>
            <a:ext cx="13390166" cy="13693584"/>
          </a:xfrm>
          <a:custGeom>
            <a:avLst/>
            <a:gdLst>
              <a:gd name="connsiteX0" fmla="*/ 7972027 w 13390166"/>
              <a:gd name="connsiteY0" fmla="*/ 13054894 h 13693584"/>
              <a:gd name="connsiteX1" fmla="*/ 8365707 w 13390166"/>
              <a:gd name="connsiteY1" fmla="*/ 13465070 h 13693584"/>
              <a:gd name="connsiteX2" fmla="*/ 7972027 w 13390166"/>
              <a:gd name="connsiteY2" fmla="*/ 13465070 h 13693584"/>
              <a:gd name="connsiteX3" fmla="*/ 6277422 w 13390166"/>
              <a:gd name="connsiteY3" fmla="*/ 11289282 h 13693584"/>
              <a:gd name="connsiteX4" fmla="*/ 7891069 w 13390166"/>
              <a:gd name="connsiteY4" fmla="*/ 12970544 h 13693584"/>
              <a:gd name="connsiteX5" fmla="*/ 7891069 w 13390166"/>
              <a:gd name="connsiteY5" fmla="*/ 13693584 h 13693584"/>
              <a:gd name="connsiteX6" fmla="*/ 6277422 w 13390166"/>
              <a:gd name="connsiteY6" fmla="*/ 13693584 h 13693584"/>
              <a:gd name="connsiteX7" fmla="*/ 8525564 w 13390166"/>
              <a:gd name="connsiteY7" fmla="*/ 13465070 h 13693584"/>
              <a:gd name="connsiteX8" fmla="*/ 8442356 w 13390166"/>
              <a:gd name="connsiteY8" fmla="*/ 13544931 h 13693584"/>
              <a:gd name="connsiteX9" fmla="*/ 8365707 w 13390166"/>
              <a:gd name="connsiteY9" fmla="*/ 13465070 h 13693584"/>
              <a:gd name="connsiteX10" fmla="*/ 9585675 w 13390166"/>
              <a:gd name="connsiteY10" fmla="*/ 12447593 h 13693584"/>
              <a:gd name="connsiteX11" fmla="*/ 9585675 w 13390166"/>
              <a:gd name="connsiteY11" fmla="*/ 13465070 h 13693584"/>
              <a:gd name="connsiteX12" fmla="*/ 8525564 w 13390166"/>
              <a:gd name="connsiteY12" fmla="*/ 13465070 h 13693584"/>
              <a:gd name="connsiteX13" fmla="*/ 11291963 w 13390166"/>
              <a:gd name="connsiteY13" fmla="*/ 10809926 h 13693584"/>
              <a:gd name="connsiteX14" fmla="*/ 11291963 w 13390166"/>
              <a:gd name="connsiteY14" fmla="*/ 13385054 h 13693584"/>
              <a:gd name="connsiteX15" fmla="*/ 9678316 w 13390166"/>
              <a:gd name="connsiteY15" fmla="*/ 13385054 h 13693584"/>
              <a:gd name="connsiteX16" fmla="*/ 9678316 w 13390166"/>
              <a:gd name="connsiteY16" fmla="*/ 12358678 h 13693584"/>
              <a:gd name="connsiteX17" fmla="*/ 3969484 w 13390166"/>
              <a:gd name="connsiteY17" fmla="*/ 720668 h 13693584"/>
              <a:gd name="connsiteX18" fmla="*/ 3969306 w 13390166"/>
              <a:gd name="connsiteY18" fmla="*/ 939151 h 13693584"/>
              <a:gd name="connsiteX19" fmla="*/ 2354396 w 13390166"/>
              <a:gd name="connsiteY19" fmla="*/ 2489115 h 13693584"/>
              <a:gd name="connsiteX20" fmla="*/ 2355838 w 13390166"/>
              <a:gd name="connsiteY20" fmla="*/ 719353 h 13693584"/>
              <a:gd name="connsiteX21" fmla="*/ 4944351 w 13390166"/>
              <a:gd name="connsiteY21" fmla="*/ 3319 h 13693584"/>
              <a:gd name="connsiteX22" fmla="*/ 4055273 w 13390166"/>
              <a:gd name="connsiteY22" fmla="*/ 856642 h 13693584"/>
              <a:gd name="connsiteX23" fmla="*/ 4055969 w 13390166"/>
              <a:gd name="connsiteY23" fmla="*/ 2595 h 13693584"/>
              <a:gd name="connsiteX24" fmla="*/ 5669007 w 13390166"/>
              <a:gd name="connsiteY24" fmla="*/ 751416 h 13693584"/>
              <a:gd name="connsiteX25" fmla="*/ 5740324 w 13390166"/>
              <a:gd name="connsiteY25" fmla="*/ 825722 h 13693584"/>
              <a:gd name="connsiteX26" fmla="*/ 5737338 w 13390166"/>
              <a:gd name="connsiteY26" fmla="*/ 4489527 h 13693584"/>
              <a:gd name="connsiteX27" fmla="*/ 6543504 w 13390166"/>
              <a:gd name="connsiteY27" fmla="*/ 5297008 h 13693584"/>
              <a:gd name="connsiteX28" fmla="*/ 7350985 w 13390166"/>
              <a:gd name="connsiteY28" fmla="*/ 4490841 h 13693584"/>
              <a:gd name="connsiteX29" fmla="*/ 7352603 w 13390166"/>
              <a:gd name="connsiteY29" fmla="*/ 2505558 h 13693584"/>
              <a:gd name="connsiteX30" fmla="*/ 13390166 w 13390166"/>
              <a:gd name="connsiteY30" fmla="*/ 8796106 h 13693584"/>
              <a:gd name="connsiteX31" fmla="*/ 11291963 w 13390166"/>
              <a:gd name="connsiteY31" fmla="*/ 10809926 h 13693584"/>
              <a:gd name="connsiteX32" fmla="*/ 11291963 w 13390166"/>
              <a:gd name="connsiteY32" fmla="*/ 8864441 h 13693584"/>
              <a:gd name="connsiteX33" fmla="*/ 11055651 w 13390166"/>
              <a:gd name="connsiteY33" fmla="*/ 8293931 h 13693584"/>
              <a:gd name="connsiteX34" fmla="*/ 10485139 w 13390166"/>
              <a:gd name="connsiteY34" fmla="*/ 8057617 h 13693584"/>
              <a:gd name="connsiteX35" fmla="*/ 9678315 w 13390166"/>
              <a:gd name="connsiteY35" fmla="*/ 8864441 h 13693584"/>
              <a:gd name="connsiteX36" fmla="*/ 9678316 w 13390166"/>
              <a:gd name="connsiteY36" fmla="*/ 12358678 h 13693584"/>
              <a:gd name="connsiteX37" fmla="*/ 9585675 w 13390166"/>
              <a:gd name="connsiteY37" fmla="*/ 12447593 h 13693584"/>
              <a:gd name="connsiteX38" fmla="*/ 9585675 w 13390166"/>
              <a:gd name="connsiteY38" fmla="*/ 8944457 h 13693584"/>
              <a:gd name="connsiteX39" fmla="*/ 9349362 w 13390166"/>
              <a:gd name="connsiteY39" fmla="*/ 8373947 h 13693584"/>
              <a:gd name="connsiteX40" fmla="*/ 8778851 w 13390166"/>
              <a:gd name="connsiteY40" fmla="*/ 8137633 h 13693584"/>
              <a:gd name="connsiteX41" fmla="*/ 7972027 w 13390166"/>
              <a:gd name="connsiteY41" fmla="*/ 8944457 h 13693584"/>
              <a:gd name="connsiteX42" fmla="*/ 7972027 w 13390166"/>
              <a:gd name="connsiteY42" fmla="*/ 13054894 h 13693584"/>
              <a:gd name="connsiteX43" fmla="*/ 7891069 w 13390166"/>
              <a:gd name="connsiteY43" fmla="*/ 12970544 h 13693584"/>
              <a:gd name="connsiteX44" fmla="*/ 7891070 w 13390166"/>
              <a:gd name="connsiteY44" fmla="*/ 9172971 h 13693584"/>
              <a:gd name="connsiteX45" fmla="*/ 7654757 w 13390166"/>
              <a:gd name="connsiteY45" fmla="*/ 8602460 h 13693584"/>
              <a:gd name="connsiteX46" fmla="*/ 7084246 w 13390166"/>
              <a:gd name="connsiteY46" fmla="*/ 8366147 h 13693584"/>
              <a:gd name="connsiteX47" fmla="*/ 6277422 w 13390166"/>
              <a:gd name="connsiteY47" fmla="*/ 9172971 h 13693584"/>
              <a:gd name="connsiteX48" fmla="*/ 6277422 w 13390166"/>
              <a:gd name="connsiteY48" fmla="*/ 11289282 h 13693584"/>
              <a:gd name="connsiteX49" fmla="*/ 0 w 13390166"/>
              <a:gd name="connsiteY49" fmla="*/ 4748825 h 13693584"/>
              <a:gd name="connsiteX50" fmla="*/ 2354396 w 13390166"/>
              <a:gd name="connsiteY50" fmla="*/ 2489115 h 13693584"/>
              <a:gd name="connsiteX51" fmla="*/ 2352850 w 13390166"/>
              <a:gd name="connsiteY51" fmla="*/ 4385916 h 13693584"/>
              <a:gd name="connsiteX52" fmla="*/ 3159016 w 13390166"/>
              <a:gd name="connsiteY52" fmla="*/ 5193397 h 13693584"/>
              <a:gd name="connsiteX53" fmla="*/ 3966497 w 13390166"/>
              <a:gd name="connsiteY53" fmla="*/ 4387231 h 13693584"/>
              <a:gd name="connsiteX54" fmla="*/ 3969306 w 13390166"/>
              <a:gd name="connsiteY54" fmla="*/ 939151 h 13693584"/>
              <a:gd name="connsiteX55" fmla="*/ 4055273 w 13390166"/>
              <a:gd name="connsiteY55" fmla="*/ 856642 h 13693584"/>
              <a:gd name="connsiteX56" fmla="*/ 4052285 w 13390166"/>
              <a:gd name="connsiteY56" fmla="*/ 4523207 h 13693584"/>
              <a:gd name="connsiteX57" fmla="*/ 4858452 w 13390166"/>
              <a:gd name="connsiteY57" fmla="*/ 5330688 h 13693584"/>
              <a:gd name="connsiteX58" fmla="*/ 5665933 w 13390166"/>
              <a:gd name="connsiteY58" fmla="*/ 4524521 h 13693584"/>
              <a:gd name="connsiteX59" fmla="*/ 4947810 w 13390166"/>
              <a:gd name="connsiteY59" fmla="*/ 0 h 13693584"/>
              <a:gd name="connsiteX60" fmla="*/ 4951001 w 13390166"/>
              <a:gd name="connsiteY60" fmla="*/ 3325 h 13693584"/>
              <a:gd name="connsiteX61" fmla="*/ 4944351 w 13390166"/>
              <a:gd name="connsiteY61" fmla="*/ 3319 h 13693584"/>
              <a:gd name="connsiteX62" fmla="*/ 5669616 w 13390166"/>
              <a:gd name="connsiteY62" fmla="*/ 3910 h 13693584"/>
              <a:gd name="connsiteX63" fmla="*/ 5669007 w 13390166"/>
              <a:gd name="connsiteY63" fmla="*/ 751416 h 13693584"/>
              <a:gd name="connsiteX64" fmla="*/ 4951001 w 13390166"/>
              <a:gd name="connsiteY64" fmla="*/ 3325 h 13693584"/>
              <a:gd name="connsiteX65" fmla="*/ 7353973 w 13390166"/>
              <a:gd name="connsiteY65" fmla="*/ 824279 h 13693584"/>
              <a:gd name="connsiteX66" fmla="*/ 7352603 w 13390166"/>
              <a:gd name="connsiteY66" fmla="*/ 2505558 h 13693584"/>
              <a:gd name="connsiteX67" fmla="*/ 5740324 w 13390166"/>
              <a:gd name="connsiteY67" fmla="*/ 825722 h 13693584"/>
              <a:gd name="connsiteX68" fmla="*/ 5740326 w 13390166"/>
              <a:gd name="connsiteY68" fmla="*/ 822964 h 1369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13390166" h="13693584">
                <a:moveTo>
                  <a:pt x="7972027" y="13054894"/>
                </a:moveTo>
                <a:lnTo>
                  <a:pt x="8365707" y="13465070"/>
                </a:lnTo>
                <a:lnTo>
                  <a:pt x="7972027" y="13465070"/>
                </a:lnTo>
                <a:close/>
                <a:moveTo>
                  <a:pt x="6277422" y="11289282"/>
                </a:moveTo>
                <a:lnTo>
                  <a:pt x="7891069" y="12970544"/>
                </a:lnTo>
                <a:lnTo>
                  <a:pt x="7891069" y="13693584"/>
                </a:lnTo>
                <a:lnTo>
                  <a:pt x="6277422" y="13693584"/>
                </a:lnTo>
                <a:close/>
                <a:moveTo>
                  <a:pt x="8525564" y="13465070"/>
                </a:moveTo>
                <a:lnTo>
                  <a:pt x="8442356" y="13544931"/>
                </a:lnTo>
                <a:lnTo>
                  <a:pt x="8365707" y="13465070"/>
                </a:lnTo>
                <a:close/>
                <a:moveTo>
                  <a:pt x="9585675" y="12447593"/>
                </a:moveTo>
                <a:lnTo>
                  <a:pt x="9585675" y="13465070"/>
                </a:lnTo>
                <a:lnTo>
                  <a:pt x="8525564" y="13465070"/>
                </a:lnTo>
                <a:close/>
                <a:moveTo>
                  <a:pt x="11291963" y="10809926"/>
                </a:moveTo>
                <a:lnTo>
                  <a:pt x="11291963" y="13385054"/>
                </a:lnTo>
                <a:lnTo>
                  <a:pt x="9678316" y="13385054"/>
                </a:lnTo>
                <a:lnTo>
                  <a:pt x="9678316" y="12358678"/>
                </a:lnTo>
                <a:close/>
                <a:moveTo>
                  <a:pt x="3969484" y="720668"/>
                </a:moveTo>
                <a:lnTo>
                  <a:pt x="3969306" y="939151"/>
                </a:lnTo>
                <a:lnTo>
                  <a:pt x="2354396" y="2489115"/>
                </a:lnTo>
                <a:lnTo>
                  <a:pt x="2355838" y="719353"/>
                </a:lnTo>
                <a:close/>
                <a:moveTo>
                  <a:pt x="4944351" y="3319"/>
                </a:moveTo>
                <a:lnTo>
                  <a:pt x="4055273" y="856642"/>
                </a:lnTo>
                <a:lnTo>
                  <a:pt x="4055969" y="2595"/>
                </a:lnTo>
                <a:close/>
                <a:moveTo>
                  <a:pt x="5669007" y="751416"/>
                </a:moveTo>
                <a:lnTo>
                  <a:pt x="5740324" y="825722"/>
                </a:lnTo>
                <a:lnTo>
                  <a:pt x="5737338" y="4489527"/>
                </a:lnTo>
                <a:cubicBezTo>
                  <a:pt x="5736975" y="4935124"/>
                  <a:pt x="6097908" y="5296645"/>
                  <a:pt x="6543504" y="5297008"/>
                </a:cubicBezTo>
                <a:cubicBezTo>
                  <a:pt x="6989101" y="5297372"/>
                  <a:pt x="7350622" y="4936438"/>
                  <a:pt x="7350985" y="4490841"/>
                </a:cubicBezTo>
                <a:lnTo>
                  <a:pt x="7352603" y="2505558"/>
                </a:lnTo>
                <a:lnTo>
                  <a:pt x="13390166" y="8796106"/>
                </a:lnTo>
                <a:lnTo>
                  <a:pt x="11291963" y="10809926"/>
                </a:lnTo>
                <a:lnTo>
                  <a:pt x="11291963" y="8864441"/>
                </a:lnTo>
                <a:cubicBezTo>
                  <a:pt x="11291964" y="8641643"/>
                  <a:pt x="11201657" y="8439937"/>
                  <a:pt x="11055651" y="8293931"/>
                </a:cubicBezTo>
                <a:cubicBezTo>
                  <a:pt x="10909644" y="8147925"/>
                  <a:pt x="10707938" y="8057617"/>
                  <a:pt x="10485139" y="8057617"/>
                </a:cubicBezTo>
                <a:cubicBezTo>
                  <a:pt x="10039542" y="8057617"/>
                  <a:pt x="9678315" y="8418844"/>
                  <a:pt x="9678315" y="8864441"/>
                </a:cubicBezTo>
                <a:lnTo>
                  <a:pt x="9678316" y="12358678"/>
                </a:lnTo>
                <a:lnTo>
                  <a:pt x="9585675" y="12447593"/>
                </a:lnTo>
                <a:lnTo>
                  <a:pt x="9585675" y="8944457"/>
                </a:lnTo>
                <a:cubicBezTo>
                  <a:pt x="9585675" y="8721659"/>
                  <a:pt x="9495368" y="8519952"/>
                  <a:pt x="9349362" y="8373947"/>
                </a:cubicBezTo>
                <a:cubicBezTo>
                  <a:pt x="9203355" y="8227940"/>
                  <a:pt x="9001650" y="8137633"/>
                  <a:pt x="8778851" y="8137633"/>
                </a:cubicBezTo>
                <a:cubicBezTo>
                  <a:pt x="8333254" y="8137633"/>
                  <a:pt x="7972027" y="8498859"/>
                  <a:pt x="7972027" y="8944457"/>
                </a:cubicBezTo>
                <a:lnTo>
                  <a:pt x="7972027" y="13054894"/>
                </a:lnTo>
                <a:lnTo>
                  <a:pt x="7891069" y="12970544"/>
                </a:lnTo>
                <a:lnTo>
                  <a:pt x="7891070" y="9172971"/>
                </a:lnTo>
                <a:cubicBezTo>
                  <a:pt x="7891070" y="8950173"/>
                  <a:pt x="7800763" y="8748466"/>
                  <a:pt x="7654757" y="8602460"/>
                </a:cubicBezTo>
                <a:cubicBezTo>
                  <a:pt x="7508750" y="8456454"/>
                  <a:pt x="7307044" y="8366147"/>
                  <a:pt x="7084246" y="8366147"/>
                </a:cubicBezTo>
                <a:cubicBezTo>
                  <a:pt x="6638649" y="8366147"/>
                  <a:pt x="6277422" y="8727374"/>
                  <a:pt x="6277422" y="9172971"/>
                </a:cubicBezTo>
                <a:lnTo>
                  <a:pt x="6277422" y="11289282"/>
                </a:lnTo>
                <a:lnTo>
                  <a:pt x="0" y="4748825"/>
                </a:lnTo>
                <a:lnTo>
                  <a:pt x="2354396" y="2489115"/>
                </a:lnTo>
                <a:lnTo>
                  <a:pt x="2352850" y="4385916"/>
                </a:lnTo>
                <a:cubicBezTo>
                  <a:pt x="2352487" y="4831513"/>
                  <a:pt x="2713419" y="5193034"/>
                  <a:pt x="3159016" y="5193397"/>
                </a:cubicBezTo>
                <a:cubicBezTo>
                  <a:pt x="3604613" y="5193760"/>
                  <a:pt x="3966134" y="4832828"/>
                  <a:pt x="3966497" y="4387231"/>
                </a:cubicBezTo>
                <a:lnTo>
                  <a:pt x="3969306" y="939151"/>
                </a:lnTo>
                <a:lnTo>
                  <a:pt x="4055273" y="856642"/>
                </a:lnTo>
                <a:lnTo>
                  <a:pt x="4052285" y="4523207"/>
                </a:lnTo>
                <a:cubicBezTo>
                  <a:pt x="4051923" y="4968803"/>
                  <a:pt x="4412855" y="5330324"/>
                  <a:pt x="4858452" y="5330688"/>
                </a:cubicBezTo>
                <a:cubicBezTo>
                  <a:pt x="5304048" y="5331051"/>
                  <a:pt x="5665570" y="4970118"/>
                  <a:pt x="5665933" y="4524521"/>
                </a:cubicBezTo>
                <a:close/>
                <a:moveTo>
                  <a:pt x="4947810" y="0"/>
                </a:moveTo>
                <a:lnTo>
                  <a:pt x="4951001" y="3325"/>
                </a:lnTo>
                <a:lnTo>
                  <a:pt x="4944351" y="3319"/>
                </a:lnTo>
                <a:close/>
                <a:moveTo>
                  <a:pt x="5669616" y="3910"/>
                </a:moveTo>
                <a:lnTo>
                  <a:pt x="5669007" y="751416"/>
                </a:lnTo>
                <a:lnTo>
                  <a:pt x="4951001" y="3325"/>
                </a:lnTo>
                <a:close/>
                <a:moveTo>
                  <a:pt x="7353973" y="824279"/>
                </a:moveTo>
                <a:lnTo>
                  <a:pt x="7352603" y="2505558"/>
                </a:lnTo>
                <a:lnTo>
                  <a:pt x="5740324" y="825722"/>
                </a:lnTo>
                <a:lnTo>
                  <a:pt x="5740326" y="822964"/>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49" name="TextBox 48">
            <a:extLst>
              <a:ext uri="{FF2B5EF4-FFF2-40B4-BE49-F238E27FC236}">
                <a16:creationId xmlns:a16="http://schemas.microsoft.com/office/drawing/2014/main" id="{E82DBBB6-4391-4AF8-B535-39234FE2E6EF}"/>
              </a:ext>
            </a:extLst>
          </p:cNvPr>
          <p:cNvSpPr txBox="1"/>
          <p:nvPr/>
        </p:nvSpPr>
        <p:spPr>
          <a:xfrm>
            <a:off x="5126182" y="740266"/>
            <a:ext cx="6169891" cy="1708160"/>
          </a:xfrm>
          <a:prstGeom prst="rect">
            <a:avLst/>
          </a:prstGeom>
          <a:noFill/>
        </p:spPr>
        <p:txBody>
          <a:bodyPr wrap="square" rtlCol="0" anchor="ctr">
            <a:spAutoFit/>
          </a:bodyPr>
          <a:lstStyle/>
          <a:p>
            <a:r>
              <a:rPr lang="en-GB" sz="3500" b="1" dirty="0">
                <a:latin typeface="Times New Roman" panose="02020603050405020304" pitchFamily="18" charset="0"/>
                <a:cs typeface="Times New Roman" panose="02020603050405020304" pitchFamily="18" charset="0"/>
              </a:rPr>
              <a:t>Pharmacy Data-Driven Insights and Decisions </a:t>
            </a:r>
          </a:p>
          <a:p>
            <a:r>
              <a:rPr lang="en-GB" sz="3500" b="1" dirty="0">
                <a:latin typeface="Times New Roman" panose="02020603050405020304" pitchFamily="18" charset="0"/>
                <a:cs typeface="Times New Roman" panose="02020603050405020304" pitchFamily="18" charset="0"/>
              </a:rPr>
              <a:t>for a Better Future</a:t>
            </a:r>
          </a:p>
        </p:txBody>
      </p:sp>
      <p:sp>
        <p:nvSpPr>
          <p:cNvPr id="50" name="TextBox 49">
            <a:extLst>
              <a:ext uri="{FF2B5EF4-FFF2-40B4-BE49-F238E27FC236}">
                <a16:creationId xmlns:a16="http://schemas.microsoft.com/office/drawing/2014/main" id="{57364915-9848-7D4D-2CBB-E27B2837BF87}"/>
              </a:ext>
            </a:extLst>
          </p:cNvPr>
          <p:cNvSpPr txBox="1"/>
          <p:nvPr/>
        </p:nvSpPr>
        <p:spPr>
          <a:xfrm flipH="1">
            <a:off x="-1" y="5934670"/>
            <a:ext cx="4119881" cy="923330"/>
          </a:xfrm>
          <a:prstGeom prst="rect">
            <a:avLst/>
          </a:prstGeom>
          <a:noFill/>
        </p:spPr>
        <p:txBody>
          <a:bodyPr wrap="square" rtlCol="0">
            <a:spAutoFit/>
          </a:bodyPr>
          <a:lstStyle/>
          <a:p>
            <a:r>
              <a:rPr lang="en-IN" sz="1800" dirty="0">
                <a:latin typeface="Times New Roman" panose="02020603050405020304" pitchFamily="18" charset="0"/>
                <a:cs typeface="Times New Roman" panose="02020603050405020304" pitchFamily="18" charset="0"/>
              </a:rPr>
              <a:t>Rakshith Rao Rangineni</a:t>
            </a:r>
            <a:br>
              <a:rPr lang="en-IN"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Section 100 - Class </a:t>
            </a:r>
            <a:r>
              <a:rPr lang="en-GB" sz="1800" dirty="0" err="1">
                <a:latin typeface="Times New Roman" panose="02020603050405020304" pitchFamily="18" charset="0"/>
                <a:cs typeface="Times New Roman" panose="02020603050405020304" pitchFamily="18" charset="0"/>
              </a:rPr>
              <a:t>Nbr</a:t>
            </a:r>
            <a:r>
              <a:rPr lang="en-GB" sz="1800" dirty="0">
                <a:latin typeface="Times New Roman" panose="02020603050405020304" pitchFamily="18" charset="0"/>
                <a:cs typeface="Times New Roman" panose="02020603050405020304" pitchFamily="18" charset="0"/>
              </a:rPr>
              <a:t> 11796</a:t>
            </a:r>
            <a:br>
              <a:rPr lang="en-GB" sz="1800" dirty="0">
                <a:latin typeface="Times New Roman" panose="02020603050405020304" pitchFamily="18" charset="0"/>
                <a:cs typeface="Times New Roman" panose="02020603050405020304" pitchFamily="18" charset="0"/>
              </a:rPr>
            </a:br>
            <a:r>
              <a:rPr lang="en-GB" sz="1800" dirty="0">
                <a:latin typeface="Times New Roman" panose="02020603050405020304" pitchFamily="18" charset="0"/>
                <a:cs typeface="Times New Roman" panose="02020603050405020304" pitchFamily="18" charset="0"/>
              </a:rPr>
              <a:t>8 W1-Fall 2023</a:t>
            </a:r>
            <a:endParaRPr lang="en-GB" dirty="0"/>
          </a:p>
        </p:txBody>
      </p:sp>
    </p:spTree>
    <p:extLst>
      <p:ext uri="{BB962C8B-B14F-4D97-AF65-F5344CB8AC3E}">
        <p14:creationId xmlns:p14="http://schemas.microsoft.com/office/powerpoint/2010/main" val="1743808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5">
            <a:extLst>
              <a:ext uri="{FF2B5EF4-FFF2-40B4-BE49-F238E27FC236}">
                <a16:creationId xmlns:a16="http://schemas.microsoft.com/office/drawing/2014/main" id="{04EB69C6-50A8-68BC-676C-E4AFA1627A1A}"/>
              </a:ext>
            </a:extLst>
          </p:cNvPr>
          <p:cNvGraphicFramePr>
            <a:graphicFrameLocks noGrp="1"/>
          </p:cNvGraphicFramePr>
          <p:nvPr>
            <p:ph idx="1"/>
            <p:extLst>
              <p:ext uri="{D42A27DB-BD31-4B8C-83A1-F6EECF244321}">
                <p14:modId xmlns:p14="http://schemas.microsoft.com/office/powerpoint/2010/main" val="3187920672"/>
              </p:ext>
            </p:extLst>
          </p:nvPr>
        </p:nvGraphicFramePr>
        <p:xfrm>
          <a:off x="838200" y="1165412"/>
          <a:ext cx="10515600" cy="3406588"/>
        </p:xfrm>
        <a:graphic>
          <a:graphicData uri="http://schemas.openxmlformats.org/drawingml/2006/chart">
            <c:chart xmlns:c="http://schemas.openxmlformats.org/drawingml/2006/chart" xmlns:r="http://schemas.openxmlformats.org/officeDocument/2006/relationships" r:id="rId2"/>
          </a:graphicData>
        </a:graphic>
      </p:graphicFrame>
      <p:sp>
        <p:nvSpPr>
          <p:cNvPr id="5" name="Title 1">
            <a:extLst>
              <a:ext uri="{FF2B5EF4-FFF2-40B4-BE49-F238E27FC236}">
                <a16:creationId xmlns:a16="http://schemas.microsoft.com/office/drawing/2014/main" id="{9DE9B2A0-0DC0-BCD3-95BE-99485D8F5184}"/>
              </a:ext>
            </a:extLst>
          </p:cNvPr>
          <p:cNvSpPr>
            <a:spLocks noGrp="1"/>
          </p:cNvSpPr>
          <p:nvPr>
            <p:ph type="title"/>
          </p:nvPr>
        </p:nvSpPr>
        <p:spPr>
          <a:xfrm>
            <a:off x="838200" y="365125"/>
            <a:ext cx="10515600" cy="800287"/>
          </a:xfrm>
        </p:spPr>
        <p:txBody>
          <a:bodyPr>
            <a:normAutofit/>
          </a:bodyPr>
          <a:lstStyle/>
          <a:p>
            <a:r>
              <a:rPr lang="en-IN" sz="3500" b="1" dirty="0">
                <a:latin typeface="Times New Roman" panose="02020603050405020304" pitchFamily="18" charset="0"/>
                <a:cs typeface="Times New Roman" panose="02020603050405020304" pitchFamily="18" charset="0"/>
              </a:rPr>
              <a:t>Top Distributor </a:t>
            </a:r>
            <a:endParaRPr lang="en-GB" sz="3500" b="1"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6D033F72-E0B4-F8F5-462F-F243371B2773}"/>
              </a:ext>
            </a:extLst>
          </p:cNvPr>
          <p:cNvSpPr txBox="1"/>
          <p:nvPr/>
        </p:nvSpPr>
        <p:spPr>
          <a:xfrm flipH="1">
            <a:off x="1192306" y="4572001"/>
            <a:ext cx="10161494" cy="1323439"/>
          </a:xfrm>
          <a:prstGeom prst="rect">
            <a:avLst/>
          </a:prstGeom>
          <a:noFill/>
        </p:spPr>
        <p:txBody>
          <a:bodyPr wrap="square" rtlCol="0">
            <a:spAutoFit/>
          </a:bodyPr>
          <a:lstStyle/>
          <a:p>
            <a:pPr marL="342900" indent="-342900" algn="just">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Distributor B generated the highest amount of revenue, followed by Distributor A and Distributor C. The size of Distributor B's customer base, the types of drugs that Distributor B distributes, or the efficiency of Distributor B's operations these are the main reasons why distributor B is the highest.</a:t>
            </a:r>
          </a:p>
        </p:txBody>
      </p:sp>
    </p:spTree>
    <p:extLst>
      <p:ext uri="{BB962C8B-B14F-4D97-AF65-F5344CB8AC3E}">
        <p14:creationId xmlns:p14="http://schemas.microsoft.com/office/powerpoint/2010/main" val="1100575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FFF23-3731-B4A7-3B3D-CA77E4645976}"/>
              </a:ext>
            </a:extLst>
          </p:cNvPr>
          <p:cNvSpPr>
            <a:spLocks noGrp="1"/>
          </p:cNvSpPr>
          <p:nvPr>
            <p:ph type="title"/>
          </p:nvPr>
        </p:nvSpPr>
        <p:spPr>
          <a:xfrm>
            <a:off x="838200" y="365125"/>
            <a:ext cx="10515600" cy="522381"/>
          </a:xfrm>
        </p:spPr>
        <p:txBody>
          <a:bodyPr>
            <a:normAutofit fontScale="90000"/>
          </a:bodyPr>
          <a:lstStyle/>
          <a:p>
            <a:r>
              <a:rPr lang="en-GB" sz="3200" b="1" dirty="0">
                <a:latin typeface="Times New Roman" panose="02020603050405020304" pitchFamily="18" charset="0"/>
                <a:cs typeface="Times New Roman" panose="02020603050405020304" pitchFamily="18" charset="0"/>
              </a:rPr>
              <a:t>Recommendation Slide &amp; Story Flow of Pharmacy Data</a:t>
            </a:r>
          </a:p>
        </p:txBody>
      </p:sp>
      <p:sp>
        <p:nvSpPr>
          <p:cNvPr id="3" name="Content Placeholder 2">
            <a:extLst>
              <a:ext uri="{FF2B5EF4-FFF2-40B4-BE49-F238E27FC236}">
                <a16:creationId xmlns:a16="http://schemas.microsoft.com/office/drawing/2014/main" id="{5EBE5BCE-E90F-2F3D-F190-891A4F9FBC70}"/>
              </a:ext>
            </a:extLst>
          </p:cNvPr>
          <p:cNvSpPr>
            <a:spLocks noGrp="1"/>
          </p:cNvSpPr>
          <p:nvPr>
            <p:ph idx="1"/>
          </p:nvPr>
        </p:nvSpPr>
        <p:spPr>
          <a:xfrm>
            <a:off x="932328" y="1093694"/>
            <a:ext cx="10421471" cy="5083269"/>
          </a:xfrm>
        </p:spPr>
        <p:txBody>
          <a:bodyPr>
            <a:normAutofit/>
          </a:bodyPr>
          <a:lstStyle/>
          <a:p>
            <a:r>
              <a:rPr lang="en-GB" sz="1600" b="1" dirty="0">
                <a:latin typeface="Times New Roman" panose="02020603050405020304" pitchFamily="18" charset="0"/>
                <a:cs typeface="Times New Roman" panose="02020603050405020304" pitchFamily="18" charset="0"/>
              </a:rPr>
              <a:t>Focus on Cream Dosage Type</a:t>
            </a:r>
            <a:r>
              <a:rPr lang="en-GB" sz="1600" dirty="0">
                <a:latin typeface="Times New Roman" panose="02020603050405020304" pitchFamily="18" charset="0"/>
                <a:cs typeface="Times New Roman" panose="02020603050405020304" pitchFamily="18" charset="0"/>
              </a:rPr>
              <a:t>: Allocate resources and marketing efforts towards the cream dosage type, which accounts for 30% of total revenue. This dosage type demonstrates in  more demand and high profitability.</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 Idaho Market: </a:t>
            </a:r>
            <a:r>
              <a:rPr lang="en-GB" sz="1600" i="0" dirty="0">
                <a:solidFill>
                  <a:srgbClr val="374151"/>
                </a:solidFill>
                <a:effectLst/>
                <a:latin typeface="Times New Roman" panose="02020603050405020304" pitchFamily="18" charset="0"/>
                <a:cs typeface="Times New Roman" panose="02020603050405020304" pitchFamily="18" charset="0"/>
              </a:rPr>
              <a:t>Given that Idaho is the top revenue-generating state, direct more resources and marketing efforts toward this state to tap into the strong demand for pharmacy products.</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Optimize Distributor Relationships</a:t>
            </a:r>
            <a:r>
              <a:rPr lang="en-GB" sz="1600" b="0" i="0" dirty="0">
                <a:solidFill>
                  <a:srgbClr val="374151"/>
                </a:solidFill>
                <a:effectLst/>
                <a:latin typeface="Times New Roman" panose="02020603050405020304" pitchFamily="18" charset="0"/>
                <a:cs typeface="Times New Roman" panose="02020603050405020304" pitchFamily="18" charset="0"/>
              </a:rPr>
              <a:t>: Leverage the negotiating power demonstrated in New York to secure favourable pricing with distributors across all regions. This can positively impact overall gross profit margins.</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Promote Top-Selling Drugs</a:t>
            </a:r>
            <a:r>
              <a:rPr lang="en-GB" sz="1600" b="0" i="0" dirty="0">
                <a:solidFill>
                  <a:srgbClr val="374151"/>
                </a:solidFill>
                <a:effectLst/>
                <a:latin typeface="Times New Roman" panose="02020603050405020304" pitchFamily="18" charset="0"/>
                <a:cs typeface="Times New Roman" panose="02020603050405020304" pitchFamily="18" charset="0"/>
              </a:rPr>
              <a:t>: Implement targeted marketing strategies for Drug_76, Drug_341, and Drug_841, as they are top-selling products. This can further enhance sales and revenue.</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Analyse 2012 vs. 2014 Performance</a:t>
            </a:r>
            <a:r>
              <a:rPr lang="en-GB" sz="1600" b="0" i="0" dirty="0">
                <a:solidFill>
                  <a:srgbClr val="374151"/>
                </a:solidFill>
                <a:effectLst/>
                <a:latin typeface="Times New Roman" panose="02020603050405020304" pitchFamily="18" charset="0"/>
                <a:cs typeface="Times New Roman" panose="02020603050405020304" pitchFamily="18" charset="0"/>
              </a:rPr>
              <a:t>: Conduct a detailed analysis to understand the factors contributing to the higher revenue in 2014 compared to the year with the highest unit sales in 2012. This will provide insights for future sales strategies</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Learning Distributor B’s ideas</a:t>
            </a:r>
            <a:r>
              <a:rPr lang="en-GB" sz="1600" b="0" i="0" dirty="0">
                <a:solidFill>
                  <a:srgbClr val="374151"/>
                </a:solidFill>
                <a:effectLst/>
                <a:latin typeface="Times New Roman" panose="02020603050405020304" pitchFamily="18" charset="0"/>
                <a:cs typeface="Times New Roman" panose="02020603050405020304" pitchFamily="18" charset="0"/>
              </a:rPr>
              <a:t>: Distributor B generated the most revenue, consider expanding strategies that enhance customer relationships to drive business growth.</a:t>
            </a: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Revenue vs. Unit Sales: </a:t>
            </a:r>
            <a:r>
              <a:rPr lang="en-GB" sz="1600" i="0" dirty="0">
                <a:solidFill>
                  <a:srgbClr val="374151"/>
                </a:solidFill>
                <a:effectLst/>
                <a:latin typeface="Times New Roman" panose="02020603050405020304" pitchFamily="18" charset="0"/>
                <a:cs typeface="Times New Roman" panose="02020603050405020304" pitchFamily="18" charset="0"/>
              </a:rPr>
              <a:t>Recognize that high unit sales don't always equate to maximum revenue. Evaluate the factors that contributed to the revenue peak in 2014 despite lower unit sales in that year</a:t>
            </a:r>
            <a:r>
              <a:rPr lang="en-GB" sz="1600" b="1" dirty="0">
                <a:solidFill>
                  <a:srgbClr val="374151"/>
                </a:solidFill>
                <a:latin typeface="Times New Roman" panose="02020603050405020304" pitchFamily="18" charset="0"/>
                <a:cs typeface="Times New Roman" panose="02020603050405020304" pitchFamily="18" charset="0"/>
              </a:rPr>
              <a:t>.</a:t>
            </a:r>
            <a:endParaRPr lang="en-GB" sz="1600" b="0" i="0" dirty="0">
              <a:solidFill>
                <a:srgbClr val="374151"/>
              </a:solidFill>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GB" sz="1600" b="1" i="0" dirty="0">
                <a:solidFill>
                  <a:srgbClr val="374151"/>
                </a:solidFill>
                <a:effectLst/>
                <a:latin typeface="Times New Roman" panose="02020603050405020304" pitchFamily="18" charset="0"/>
                <a:cs typeface="Times New Roman" panose="02020603050405020304" pitchFamily="18" charset="0"/>
              </a:rPr>
              <a:t>Customer Engagement and Retention</a:t>
            </a:r>
            <a:r>
              <a:rPr lang="en-GB" sz="1600" b="0" i="0" dirty="0">
                <a:solidFill>
                  <a:srgbClr val="374151"/>
                </a:solidFill>
                <a:effectLst/>
                <a:latin typeface="Times New Roman" panose="02020603050405020304" pitchFamily="18" charset="0"/>
                <a:cs typeface="Times New Roman" panose="02020603050405020304" pitchFamily="18" charset="0"/>
              </a:rPr>
              <a:t>: Develop strategies to strengthen relationships with customers in regions where the business is performing well. This can include marketing </a:t>
            </a:r>
            <a:r>
              <a:rPr lang="en-GB" sz="1600" dirty="0">
                <a:solidFill>
                  <a:srgbClr val="374151"/>
                </a:solidFill>
                <a:latin typeface="Times New Roman" panose="02020603050405020304" pitchFamily="18" charset="0"/>
                <a:cs typeface="Times New Roman" panose="02020603050405020304" pitchFamily="18" charset="0"/>
              </a:rPr>
              <a:t>&amp;</a:t>
            </a:r>
            <a:r>
              <a:rPr lang="en-GB" sz="1600" b="0" i="0" dirty="0">
                <a:solidFill>
                  <a:srgbClr val="374151"/>
                </a:solidFill>
                <a:effectLst/>
                <a:latin typeface="Times New Roman" panose="02020603050405020304" pitchFamily="18" charset="0"/>
                <a:cs typeface="Times New Roman" panose="02020603050405020304" pitchFamily="18" charset="0"/>
              </a:rPr>
              <a:t> promotions</a:t>
            </a:r>
            <a:r>
              <a:rPr lang="en-GB" sz="1600" dirty="0">
                <a:solidFill>
                  <a:srgbClr val="374151"/>
                </a:solidFill>
                <a:latin typeface="Times New Roman" panose="02020603050405020304" pitchFamily="18" charset="0"/>
                <a:cs typeface="Times New Roman" panose="02020603050405020304" pitchFamily="18" charset="0"/>
              </a:rPr>
              <a:t> </a:t>
            </a:r>
            <a:r>
              <a:rPr lang="en-GB" sz="1600" b="0" i="0" dirty="0">
                <a:solidFill>
                  <a:srgbClr val="374151"/>
                </a:solidFill>
                <a:effectLst/>
                <a:latin typeface="Times New Roman" panose="02020603050405020304" pitchFamily="18" charset="0"/>
                <a:cs typeface="Times New Roman" panose="02020603050405020304" pitchFamily="18" charset="0"/>
              </a:rPr>
              <a:t>etc.</a:t>
            </a:r>
          </a:p>
        </p:txBody>
      </p:sp>
    </p:spTree>
    <p:extLst>
      <p:ext uri="{BB962C8B-B14F-4D97-AF65-F5344CB8AC3E}">
        <p14:creationId xmlns:p14="http://schemas.microsoft.com/office/powerpoint/2010/main" val="3556089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11DFFB3-4B2F-F634-6542-C55852A01CDA}"/>
              </a:ext>
            </a:extLst>
          </p:cNvPr>
          <p:cNvSpPr>
            <a:spLocks noGrp="1"/>
          </p:cNvSpPr>
          <p:nvPr>
            <p:ph type="title"/>
          </p:nvPr>
        </p:nvSpPr>
        <p:spPr>
          <a:xfrm>
            <a:off x="1030942" y="365760"/>
            <a:ext cx="5970494" cy="745864"/>
          </a:xfrm>
        </p:spPr>
        <p:txBody>
          <a:bodyPr>
            <a:normAutofit/>
          </a:bodyPr>
          <a:lstStyle/>
          <a:p>
            <a:r>
              <a:rPr lang="en-IN" sz="3500" b="1" dirty="0">
                <a:latin typeface="Times New Roman" panose="02020603050405020304" pitchFamily="18" charset="0"/>
                <a:cs typeface="Times New Roman" panose="02020603050405020304" pitchFamily="18" charset="0"/>
              </a:rPr>
              <a:t>Executive</a:t>
            </a:r>
            <a:r>
              <a:rPr lang="en-IN" sz="2800" b="1" dirty="0">
                <a:latin typeface="Times New Roman" panose="02020603050405020304" pitchFamily="18" charset="0"/>
                <a:cs typeface="Times New Roman" panose="02020603050405020304" pitchFamily="18" charset="0"/>
              </a:rPr>
              <a:t> </a:t>
            </a:r>
            <a:r>
              <a:rPr lang="en-IN" sz="3500" b="1" dirty="0">
                <a:latin typeface="Times New Roman" panose="02020603050405020304" pitchFamily="18" charset="0"/>
                <a:cs typeface="Times New Roman" panose="02020603050405020304" pitchFamily="18" charset="0"/>
              </a:rPr>
              <a:t>Summary</a:t>
            </a:r>
            <a:endParaRPr lang="en-GB" sz="3500" b="1" dirty="0">
              <a:latin typeface="Times New Roman" panose="02020603050405020304" pitchFamily="18" charset="0"/>
              <a:cs typeface="Times New Roman" panose="02020603050405020304" pitchFamily="18" charset="0"/>
            </a:endParaRPr>
          </a:p>
        </p:txBody>
      </p:sp>
      <p:sp>
        <p:nvSpPr>
          <p:cNvPr id="5" name="Content Placeholder 2">
            <a:extLst>
              <a:ext uri="{FF2B5EF4-FFF2-40B4-BE49-F238E27FC236}">
                <a16:creationId xmlns:a16="http://schemas.microsoft.com/office/drawing/2014/main" id="{85FEE4FB-296D-3FA3-0BD8-017952EBC29C}"/>
              </a:ext>
            </a:extLst>
          </p:cNvPr>
          <p:cNvSpPr>
            <a:spLocks noGrp="1"/>
          </p:cNvSpPr>
          <p:nvPr>
            <p:ph idx="1"/>
          </p:nvPr>
        </p:nvSpPr>
        <p:spPr>
          <a:xfrm>
            <a:off x="885825" y="1111623"/>
            <a:ext cx="10810875" cy="5504329"/>
          </a:xfrm>
        </p:spPr>
        <p:txBody>
          <a:bodyPr>
            <a:noAutofit/>
          </a:bodyPr>
          <a:lstStyle/>
          <a:p>
            <a:pPr marL="0" indent="0" algn="just">
              <a:lnSpc>
                <a:spcPct val="150000"/>
              </a:lnSpc>
              <a:buNone/>
            </a:pPr>
            <a:r>
              <a:rPr lang="en-GB" sz="1600" dirty="0">
                <a:latin typeface="Times New Roman" panose="02020603050405020304" pitchFamily="18" charset="0"/>
                <a:cs typeface="Times New Roman" panose="02020603050405020304" pitchFamily="18" charset="0"/>
              </a:rPr>
              <a:t>The pharmacy wholesale dataset you have provided contains information about pharmacy orders, including the drug name, dosage type, route, market segment, distributor, dispensed region, state, pharmacy rep, zip code, units sold, retail sales price, total order revenue, MSRP, total order revenue at MSRP, wholesale cost, total wholesale cost, order gross profit, order gross profit at MSRP, order gross profit margin, and order gross profit margin at MSRP.</a:t>
            </a:r>
          </a:p>
          <a:p>
            <a:pPr marL="0" indent="0" algn="just">
              <a:buNone/>
            </a:pPr>
            <a:endParaRPr lang="en-GB" sz="1600" dirty="0">
              <a:latin typeface="Times New Roman" panose="02020603050405020304" pitchFamily="18" charset="0"/>
              <a:cs typeface="Times New Roman" panose="02020603050405020304" pitchFamily="18" charset="0"/>
            </a:endParaRPr>
          </a:p>
          <a:p>
            <a:pPr algn="just"/>
            <a:r>
              <a:rPr lang="en-GB" sz="1600" dirty="0">
                <a:latin typeface="Times New Roman" panose="02020603050405020304" pitchFamily="18" charset="0"/>
                <a:cs typeface="Times New Roman" panose="02020603050405020304" pitchFamily="18" charset="0"/>
              </a:rPr>
              <a:t>Gross profit in 2014 is the maximum, Therefore, the pharmacy business was most profitable in that year.</a:t>
            </a:r>
          </a:p>
          <a:p>
            <a:pPr algn="just"/>
            <a:r>
              <a:rPr lang="en-GB" sz="1600" dirty="0">
                <a:latin typeface="Times New Roman" panose="02020603050405020304" pitchFamily="18" charset="0"/>
                <a:cs typeface="Times New Roman" panose="02020603050405020304" pitchFamily="18" charset="0"/>
              </a:rPr>
              <a:t>Idaho was the top revenue-generating state, suggesting that there is a strong demand for pharmacy products in that state.</a:t>
            </a:r>
          </a:p>
          <a:p>
            <a:pPr algn="just"/>
            <a:r>
              <a:rPr lang="en-GB" sz="1600" dirty="0">
                <a:latin typeface="Times New Roman" panose="02020603050405020304" pitchFamily="18" charset="0"/>
                <a:cs typeface="Times New Roman" panose="02020603050405020304" pitchFamily="18" charset="0"/>
              </a:rPr>
              <a:t>Cream dosage type was the top revenue-generating dosage type which is 30 %, suggesting that this type of product is in high demand.</a:t>
            </a:r>
          </a:p>
          <a:p>
            <a:pPr algn="just"/>
            <a:r>
              <a:rPr lang="en-GB" sz="1600" dirty="0">
                <a:latin typeface="Times New Roman" panose="02020603050405020304" pitchFamily="18" charset="0"/>
                <a:cs typeface="Times New Roman" panose="02020603050405020304" pitchFamily="18" charset="0"/>
              </a:rPr>
              <a:t>New York had the highest gross profit, suggesting that pharmacies in this state are able to negotiate favourable prices with distributors.</a:t>
            </a:r>
          </a:p>
          <a:p>
            <a:pPr algn="just"/>
            <a:r>
              <a:rPr lang="en-GB" sz="1600" dirty="0">
                <a:latin typeface="Times New Roman" panose="02020603050405020304" pitchFamily="18" charset="0"/>
                <a:cs typeface="Times New Roman" panose="02020603050405020304" pitchFamily="18" charset="0"/>
              </a:rPr>
              <a:t>Drug_76, Drug_341, and Drug_841 were the top-selling drugs, suggesting that these products are popular with consumers.</a:t>
            </a:r>
          </a:p>
          <a:p>
            <a:pPr algn="just"/>
            <a:r>
              <a:rPr lang="en-GB" sz="1600" dirty="0">
                <a:latin typeface="Times New Roman" panose="02020603050405020304" pitchFamily="18" charset="0"/>
                <a:cs typeface="Times New Roman" panose="02020603050405020304" pitchFamily="18" charset="0"/>
              </a:rPr>
              <a:t>Analysis of revenue and units sold over multiple years revealed intriguing trends. While 2012 had the highest units sold, 2014 stood out with peak revenue, indicating that high unit sales didn't guarantee the highest revenue.</a:t>
            </a:r>
          </a:p>
          <a:p>
            <a:pPr algn="just"/>
            <a:r>
              <a:rPr lang="en-GB" sz="1600" dirty="0">
                <a:latin typeface="Times New Roman" panose="02020603050405020304" pitchFamily="18" charset="0"/>
                <a:cs typeface="Times New Roman" panose="02020603050405020304" pitchFamily="18" charset="0"/>
              </a:rPr>
              <a:t>Distributor B outperforms Distributors A and C in both unit sales and gross profit, highlighting a strong correlation between higher unit sales and increased profitability.</a:t>
            </a:r>
          </a:p>
          <a:p>
            <a:pPr algn="just"/>
            <a:r>
              <a:rPr lang="en-GB" sz="1600" dirty="0">
                <a:latin typeface="Times New Roman" panose="02020603050405020304" pitchFamily="18" charset="0"/>
                <a:cs typeface="Times New Roman" panose="02020603050405020304" pitchFamily="18" charset="0"/>
              </a:rPr>
              <a:t>Distributor B generated the most revenue, suggesting that this distributor has a strong customer base.</a:t>
            </a:r>
          </a:p>
          <a:p>
            <a:pPr algn="just"/>
            <a:endParaRPr lang="en-GB"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4261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E1A121D2-8188-BE32-EECD-4CAF9B3B9454}"/>
              </a:ext>
            </a:extLst>
          </p:cNvPr>
          <p:cNvGraphicFramePr>
            <a:graphicFrameLocks noGrp="1"/>
          </p:cNvGraphicFramePr>
          <p:nvPr>
            <p:ph idx="1"/>
            <p:extLst>
              <p:ext uri="{D42A27DB-BD31-4B8C-83A1-F6EECF244321}">
                <p14:modId xmlns:p14="http://schemas.microsoft.com/office/powerpoint/2010/main" val="1560912463"/>
              </p:ext>
            </p:extLst>
          </p:nvPr>
        </p:nvGraphicFramePr>
        <p:xfrm>
          <a:off x="838200" y="1072590"/>
          <a:ext cx="10515600" cy="3472516"/>
        </p:xfrm>
        <a:graphic>
          <a:graphicData uri="http://schemas.openxmlformats.org/drawingml/2006/chart">
            <c:chart xmlns:c="http://schemas.openxmlformats.org/drawingml/2006/chart" xmlns:r="http://schemas.openxmlformats.org/officeDocument/2006/relationships" r:id="rId2"/>
          </a:graphicData>
        </a:graphic>
      </p:graphicFrame>
      <p:sp>
        <p:nvSpPr>
          <p:cNvPr id="10" name="Rectangle 3">
            <a:extLst>
              <a:ext uri="{FF2B5EF4-FFF2-40B4-BE49-F238E27FC236}">
                <a16:creationId xmlns:a16="http://schemas.microsoft.com/office/drawing/2014/main" id="{F59DFB9C-CBA9-9BE9-5FCF-15B0EE624F24}"/>
              </a:ext>
            </a:extLst>
          </p:cNvPr>
          <p:cNvSpPr>
            <a:spLocks noGrp="1" noChangeArrowheads="1"/>
          </p:cNvSpPr>
          <p:nvPr>
            <p:ph type="title"/>
          </p:nvPr>
        </p:nvSpPr>
        <p:spPr bwMode="auto">
          <a:xfrm>
            <a:off x="838200" y="298420"/>
            <a:ext cx="1081591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Yearly Gross Profit Trends</a:t>
            </a:r>
          </a:p>
        </p:txBody>
      </p:sp>
      <p:sp>
        <p:nvSpPr>
          <p:cNvPr id="11" name="TextBox 10">
            <a:extLst>
              <a:ext uri="{FF2B5EF4-FFF2-40B4-BE49-F238E27FC236}">
                <a16:creationId xmlns:a16="http://schemas.microsoft.com/office/drawing/2014/main" id="{B08D245D-C570-3923-EA2A-96135569B4E2}"/>
              </a:ext>
            </a:extLst>
          </p:cNvPr>
          <p:cNvSpPr txBox="1"/>
          <p:nvPr/>
        </p:nvSpPr>
        <p:spPr>
          <a:xfrm>
            <a:off x="838200" y="4734501"/>
            <a:ext cx="10515600" cy="1631216"/>
          </a:xfrm>
          <a:prstGeom prst="rect">
            <a:avLst/>
          </a:prstGeom>
          <a:noFill/>
        </p:spPr>
        <p:txBody>
          <a:bodyPr wrap="square" rtlCol="0">
            <a:spAutoFit/>
          </a:bodyPr>
          <a:lstStyle/>
          <a:p>
            <a:pPr marL="342900" indent="-342900">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The graph reveals an interesting pattern in yearly gross profit trends. In 2014, there was a remarkable spike in gross profit, suggesting a significant boost in profitability during that year.</a:t>
            </a:r>
          </a:p>
          <a:p>
            <a:pPr marL="342900" indent="-342900">
              <a:buFont typeface="Arial" panose="020B0604020202020204" pitchFamily="34" charset="0"/>
              <a:buChar char="•"/>
            </a:pPr>
            <a:endParaRPr lang="en-GB"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Equally noteworthy is the fact that in both 2013 and 2015, the gross profit remained consistent. This consistent performance may indicate stable financial results for those years. </a:t>
            </a:r>
          </a:p>
        </p:txBody>
      </p:sp>
    </p:spTree>
    <p:extLst>
      <p:ext uri="{BB962C8B-B14F-4D97-AF65-F5344CB8AC3E}">
        <p14:creationId xmlns:p14="http://schemas.microsoft.com/office/powerpoint/2010/main" val="3589780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4="http://schemas.microsoft.com/office/drawing/2016/5/10/chartex">
        <mc:Choice Requires="cx4">
          <p:graphicFrame>
            <p:nvGraphicFramePr>
              <p:cNvPr id="4" name="Content Placeholder 5">
                <a:extLst>
                  <a:ext uri="{FF2B5EF4-FFF2-40B4-BE49-F238E27FC236}">
                    <a16:creationId xmlns:a16="http://schemas.microsoft.com/office/drawing/2014/main" id="{B1F7B3B1-BED7-4A08-EAFC-54CE6386BD16}"/>
                  </a:ext>
                </a:extLst>
              </p:cNvPr>
              <p:cNvGraphicFramePr>
                <a:graphicFrameLocks/>
              </p:cNvGraphicFramePr>
              <p:nvPr>
                <p:extLst>
                  <p:ext uri="{D42A27DB-BD31-4B8C-83A1-F6EECF244321}">
                    <p14:modId xmlns:p14="http://schemas.microsoft.com/office/powerpoint/2010/main" val="684466833"/>
                  </p:ext>
                </p:extLst>
              </p:nvPr>
            </p:nvGraphicFramePr>
            <p:xfrm>
              <a:off x="1009650" y="2030693"/>
              <a:ext cx="5181600" cy="4351338"/>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4" name="Content Placeholder 5">
                <a:extLst>
                  <a:ext uri="{FF2B5EF4-FFF2-40B4-BE49-F238E27FC236}">
                    <a16:creationId xmlns:a16="http://schemas.microsoft.com/office/drawing/2014/main" id="{B1F7B3B1-BED7-4A08-EAFC-54CE6386BD16}"/>
                  </a:ext>
                </a:extLst>
              </p:cNvPr>
              <p:cNvPicPr>
                <a:picLocks noGrp="1" noRot="1" noChangeAspect="1" noMove="1" noResize="1" noEditPoints="1" noAdjustHandles="1" noChangeArrowheads="1" noChangeShapeType="1"/>
              </p:cNvPicPr>
              <p:nvPr/>
            </p:nvPicPr>
            <p:blipFill>
              <a:blip r:embed="rId3"/>
              <a:stretch>
                <a:fillRect/>
              </a:stretch>
            </p:blipFill>
            <p:spPr>
              <a:xfrm>
                <a:off x="1009650" y="2030693"/>
                <a:ext cx="5181600" cy="4351338"/>
              </a:xfrm>
              <a:prstGeom prst="rect">
                <a:avLst/>
              </a:prstGeom>
            </p:spPr>
          </p:pic>
        </mc:Fallback>
      </mc:AlternateContent>
      <p:sp>
        <p:nvSpPr>
          <p:cNvPr id="7" name="Title 2">
            <a:extLst>
              <a:ext uri="{FF2B5EF4-FFF2-40B4-BE49-F238E27FC236}">
                <a16:creationId xmlns:a16="http://schemas.microsoft.com/office/drawing/2014/main" id="{4D1825DF-9E02-D7E5-1E4E-0F80D8899199}"/>
              </a:ext>
            </a:extLst>
          </p:cNvPr>
          <p:cNvSpPr txBox="1">
            <a:spLocks/>
          </p:cNvSpPr>
          <p:nvPr/>
        </p:nvSpPr>
        <p:spPr>
          <a:xfrm>
            <a:off x="838200" y="678891"/>
            <a:ext cx="10206318" cy="7196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dirty="0">
                <a:latin typeface="Times New Roman" panose="02020603050405020304" pitchFamily="18" charset="0"/>
                <a:cs typeface="Times New Roman" panose="02020603050405020304" pitchFamily="18" charset="0"/>
              </a:rPr>
              <a:t>Revenue Generated in each state</a:t>
            </a:r>
            <a:endParaRPr lang="en-GB" sz="3200" b="1" dirty="0">
              <a:latin typeface="Times New Roman" panose="02020603050405020304" pitchFamily="18" charset="0"/>
              <a:cs typeface="Times New Roman" panose="02020603050405020304" pitchFamily="18" charset="0"/>
            </a:endParaRPr>
          </a:p>
        </p:txBody>
      </p:sp>
      <p:sp>
        <p:nvSpPr>
          <p:cNvPr id="8" name="Content Placeholder 3">
            <a:extLst>
              <a:ext uri="{FF2B5EF4-FFF2-40B4-BE49-F238E27FC236}">
                <a16:creationId xmlns:a16="http://schemas.microsoft.com/office/drawing/2014/main" id="{FAA62EAA-6061-0DE3-7166-2A3FF18D6DF4}"/>
              </a:ext>
            </a:extLst>
          </p:cNvPr>
          <p:cNvSpPr txBox="1">
            <a:spLocks/>
          </p:cNvSpPr>
          <p:nvPr/>
        </p:nvSpPr>
        <p:spPr>
          <a:xfrm>
            <a:off x="6369423" y="2017433"/>
            <a:ext cx="5181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GB" sz="2000" dirty="0">
                <a:latin typeface="Times New Roman" panose="02020603050405020304" pitchFamily="18" charset="0"/>
                <a:cs typeface="Times New Roman" panose="02020603050405020304" pitchFamily="18" charset="0"/>
              </a:rPr>
              <a:t>Idaho generated the highest amount of revenue, followed by Michigan and New York. This suggests that pharmacies in these states are ordering more drugs from wholesalers.</a:t>
            </a:r>
          </a:p>
        </p:txBody>
      </p:sp>
    </p:spTree>
    <p:extLst>
      <p:ext uri="{BB962C8B-B14F-4D97-AF65-F5344CB8AC3E}">
        <p14:creationId xmlns:p14="http://schemas.microsoft.com/office/powerpoint/2010/main" val="1645412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8D9BF91B-050C-15F1-9FBD-38779560D617}"/>
              </a:ext>
            </a:extLst>
          </p:cNvPr>
          <p:cNvGraphicFramePr>
            <a:graphicFrameLocks noGrp="1"/>
          </p:cNvGraphicFramePr>
          <p:nvPr>
            <p:ph idx="1"/>
            <p:extLst>
              <p:ext uri="{D42A27DB-BD31-4B8C-83A1-F6EECF244321}">
                <p14:modId xmlns:p14="http://schemas.microsoft.com/office/powerpoint/2010/main" val="1038030615"/>
              </p:ext>
            </p:extLst>
          </p:nvPr>
        </p:nvGraphicFramePr>
        <p:xfrm>
          <a:off x="-5229" y="1084263"/>
          <a:ext cx="8033124" cy="5092700"/>
        </p:xfrm>
        <a:graphic>
          <a:graphicData uri="http://schemas.openxmlformats.org/drawingml/2006/chart">
            <c:chart xmlns:c="http://schemas.openxmlformats.org/drawingml/2006/chart" xmlns:r="http://schemas.openxmlformats.org/officeDocument/2006/relationships" r:id="rId2"/>
          </a:graphicData>
        </a:graphic>
      </p:graphicFrame>
      <p:sp>
        <p:nvSpPr>
          <p:cNvPr id="9" name="Rectangle 3">
            <a:extLst>
              <a:ext uri="{FF2B5EF4-FFF2-40B4-BE49-F238E27FC236}">
                <a16:creationId xmlns:a16="http://schemas.microsoft.com/office/drawing/2014/main" id="{B8D47B54-6E9F-CC3E-75C6-D8CC741A42FE}"/>
              </a:ext>
            </a:extLst>
          </p:cNvPr>
          <p:cNvSpPr>
            <a:spLocks noGrp="1" noChangeArrowheads="1"/>
          </p:cNvSpPr>
          <p:nvPr>
            <p:ph type="title"/>
          </p:nvPr>
        </p:nvSpPr>
        <p:spPr bwMode="auto">
          <a:xfrm>
            <a:off x="838200" y="271526"/>
            <a:ext cx="1081591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3200" b="1" dirty="0">
                <a:latin typeface="Times New Roman" panose="02020603050405020304" pitchFamily="18" charset="0"/>
                <a:cs typeface="Times New Roman" panose="02020603050405020304" pitchFamily="18" charset="0"/>
              </a:rPr>
              <a:t>The Top Dosage Type</a:t>
            </a: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p>
        </p:txBody>
      </p:sp>
      <p:sp>
        <p:nvSpPr>
          <p:cNvPr id="10" name="TextBox 9">
            <a:extLst>
              <a:ext uri="{FF2B5EF4-FFF2-40B4-BE49-F238E27FC236}">
                <a16:creationId xmlns:a16="http://schemas.microsoft.com/office/drawing/2014/main" id="{45661A7B-1BC5-8A0C-2D68-82542783D0BF}"/>
              </a:ext>
            </a:extLst>
          </p:cNvPr>
          <p:cNvSpPr txBox="1"/>
          <p:nvPr/>
        </p:nvSpPr>
        <p:spPr>
          <a:xfrm>
            <a:off x="7413811" y="1425388"/>
            <a:ext cx="4527177" cy="4401205"/>
          </a:xfrm>
          <a:prstGeom prst="rect">
            <a:avLst/>
          </a:prstGeom>
          <a:noFill/>
        </p:spPr>
        <p:txBody>
          <a:bodyPr wrap="square" rtlCol="0">
            <a:spAutoFit/>
          </a:bodyPr>
          <a:lstStyle/>
          <a:p>
            <a:pPr algn="l">
              <a:buFont typeface="Arial" panose="020B0604020202020204" pitchFamily="34" charset="0"/>
              <a:buChar char="•"/>
            </a:pPr>
            <a:r>
              <a:rPr lang="en-GB" sz="2000" b="0" i="0" dirty="0">
                <a:solidFill>
                  <a:srgbClr val="374151"/>
                </a:solidFill>
                <a:effectLst/>
                <a:latin typeface="Times New Roman" panose="02020603050405020304" pitchFamily="18" charset="0"/>
                <a:cs typeface="Times New Roman" panose="02020603050405020304" pitchFamily="18" charset="0"/>
              </a:rPr>
              <a:t> The data shows that cream, concentrate, capsules, and a variety of other dosage types make up the majority of the distribution.</a:t>
            </a:r>
          </a:p>
          <a:p>
            <a:pPr algn="l"/>
            <a:endParaRPr lang="en-GB" sz="2000" b="0" i="0" dirty="0">
              <a:solidFill>
                <a:srgbClr val="374151"/>
              </a:solidFill>
              <a:effectLst/>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GB" sz="2000" b="0" i="0" dirty="0">
                <a:solidFill>
                  <a:srgbClr val="374151"/>
                </a:solidFill>
                <a:effectLst/>
                <a:latin typeface="Times New Roman" panose="02020603050405020304" pitchFamily="18" charset="0"/>
                <a:cs typeface="Times New Roman" panose="02020603050405020304" pitchFamily="18" charset="0"/>
              </a:rPr>
              <a:t> Cream and concentrate holds the largest share at 30% and 9%, followed by capsules at 12%, while the remaining 50% indicates a diverse array of other dosage types. This distribution reflects a mix of consumer preferences and market demand for different forms of medication or products.</a:t>
            </a:r>
          </a:p>
          <a:p>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5455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6">
            <a:extLst>
              <a:ext uri="{FF2B5EF4-FFF2-40B4-BE49-F238E27FC236}">
                <a16:creationId xmlns:a16="http://schemas.microsoft.com/office/drawing/2014/main" id="{CE332E96-0EB7-03D0-1B7E-117D0322AA7C}"/>
              </a:ext>
            </a:extLst>
          </p:cNvPr>
          <p:cNvGraphicFramePr>
            <a:graphicFrameLocks/>
          </p:cNvGraphicFramePr>
          <p:nvPr>
            <p:extLst>
              <p:ext uri="{D42A27DB-BD31-4B8C-83A1-F6EECF244321}">
                <p14:modId xmlns:p14="http://schemas.microsoft.com/office/powerpoint/2010/main" val="762086572"/>
              </p:ext>
            </p:extLst>
          </p:nvPr>
        </p:nvGraphicFramePr>
        <p:xfrm>
          <a:off x="992841" y="885825"/>
          <a:ext cx="9702052" cy="4143375"/>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2">
            <a:extLst>
              <a:ext uri="{FF2B5EF4-FFF2-40B4-BE49-F238E27FC236}">
                <a16:creationId xmlns:a16="http://schemas.microsoft.com/office/drawing/2014/main" id="{CE8DB696-53D1-4311-C6C5-77B9B05FDDC4}"/>
              </a:ext>
            </a:extLst>
          </p:cNvPr>
          <p:cNvSpPr txBox="1">
            <a:spLocks/>
          </p:cNvSpPr>
          <p:nvPr/>
        </p:nvSpPr>
        <p:spPr>
          <a:xfrm>
            <a:off x="992841" y="166221"/>
            <a:ext cx="10206318" cy="71960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500" b="1" dirty="0">
                <a:latin typeface="Times New Roman" panose="02020603050405020304" pitchFamily="18" charset="0"/>
                <a:cs typeface="Times New Roman" panose="02020603050405020304" pitchFamily="18" charset="0"/>
              </a:rPr>
              <a:t>Gross Profit with respect to each state</a:t>
            </a:r>
            <a:endParaRPr lang="en-GB" sz="35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7C6A492A-087D-8A3A-E20D-63AB751103EC}"/>
              </a:ext>
            </a:extLst>
          </p:cNvPr>
          <p:cNvSpPr txBox="1"/>
          <p:nvPr/>
        </p:nvSpPr>
        <p:spPr>
          <a:xfrm flipH="1">
            <a:off x="1080247" y="5060433"/>
            <a:ext cx="10031506" cy="1015663"/>
          </a:xfrm>
          <a:prstGeom prst="rect">
            <a:avLst/>
          </a:prstGeom>
          <a:noFill/>
        </p:spPr>
        <p:txBody>
          <a:bodyPr wrap="square" rtlCol="0">
            <a:spAutoFit/>
          </a:bodyPr>
          <a:lstStyle/>
          <a:p>
            <a:pPr marL="342900" indent="-342900" algn="just">
              <a:buFont typeface="Arial" panose="020B0604020202020204" pitchFamily="34" charset="0"/>
              <a:buChar char="•"/>
            </a:pPr>
            <a:r>
              <a:rPr lang="en-GB" sz="2000" b="0" i="0" dirty="0">
                <a:solidFill>
                  <a:srgbClr val="1F1F1F"/>
                </a:solidFill>
                <a:effectLst/>
                <a:latin typeface="Times New Roman" panose="02020603050405020304" pitchFamily="18" charset="0"/>
                <a:cs typeface="Times New Roman" panose="02020603050405020304" pitchFamily="18" charset="0"/>
              </a:rPr>
              <a:t> New York generated the highest amount of gross profit, followed by Idaho and Michigan. This is because size of the market, the types of drugs that are commonly prescribed in this state, or the efficiency of the pharmacy distribution system.</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6416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4CE16758-8B92-9981-CC5F-167A0734DB4E}"/>
              </a:ext>
            </a:extLst>
          </p:cNvPr>
          <p:cNvGraphicFramePr>
            <a:graphicFrameLocks noGrp="1"/>
          </p:cNvGraphicFramePr>
          <p:nvPr>
            <p:ph idx="1"/>
            <p:extLst>
              <p:ext uri="{D42A27DB-BD31-4B8C-83A1-F6EECF244321}">
                <p14:modId xmlns:p14="http://schemas.microsoft.com/office/powerpoint/2010/main" val="3455531561"/>
              </p:ext>
            </p:extLst>
          </p:nvPr>
        </p:nvGraphicFramePr>
        <p:xfrm>
          <a:off x="649941" y="1151684"/>
          <a:ext cx="10515600" cy="3572716"/>
        </p:xfrm>
        <a:graphic>
          <a:graphicData uri="http://schemas.openxmlformats.org/drawingml/2006/chart">
            <c:chart xmlns:c="http://schemas.openxmlformats.org/drawingml/2006/chart" xmlns:r="http://schemas.openxmlformats.org/officeDocument/2006/relationships" r:id="rId2"/>
          </a:graphicData>
        </a:graphic>
      </p:graphicFrame>
      <p:sp>
        <p:nvSpPr>
          <p:cNvPr id="8" name="Title 1">
            <a:extLst>
              <a:ext uri="{FF2B5EF4-FFF2-40B4-BE49-F238E27FC236}">
                <a16:creationId xmlns:a16="http://schemas.microsoft.com/office/drawing/2014/main" id="{07863428-84C7-BD81-7F78-68E3D2933FCD}"/>
              </a:ext>
            </a:extLst>
          </p:cNvPr>
          <p:cNvSpPr txBox="1">
            <a:spLocks/>
          </p:cNvSpPr>
          <p:nvPr/>
        </p:nvSpPr>
        <p:spPr>
          <a:xfrm>
            <a:off x="878541" y="352143"/>
            <a:ext cx="10475259" cy="79954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b="1" dirty="0">
                <a:latin typeface="Times New Roman" panose="02020603050405020304" pitchFamily="18" charset="0"/>
                <a:cs typeface="Times New Roman" panose="02020603050405020304" pitchFamily="18" charset="0"/>
              </a:rPr>
              <a:t>Number of Units sold </a:t>
            </a:r>
            <a:endParaRPr lang="en-GB" sz="3200" b="1"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F7340C24-5A57-1180-6165-DB194A0CCF7D}"/>
              </a:ext>
            </a:extLst>
          </p:cNvPr>
          <p:cNvSpPr txBox="1"/>
          <p:nvPr/>
        </p:nvSpPr>
        <p:spPr>
          <a:xfrm flipH="1">
            <a:off x="1075764" y="4983407"/>
            <a:ext cx="10040471" cy="1015663"/>
          </a:xfrm>
          <a:prstGeom prst="rect">
            <a:avLst/>
          </a:prstGeom>
          <a:noFill/>
        </p:spPr>
        <p:txBody>
          <a:bodyPr wrap="square" rtlCol="0">
            <a:spAutoFit/>
          </a:bodyPr>
          <a:lstStyle/>
          <a:p>
            <a:pPr marL="342900" indent="-342900" algn="just">
              <a:buFont typeface="Arial" panose="020B0604020202020204" pitchFamily="34" charset="0"/>
              <a:buChar char="•"/>
            </a:pPr>
            <a:r>
              <a:rPr lang="en-GB" sz="2000" b="0" i="0" dirty="0">
                <a:solidFill>
                  <a:srgbClr val="1F1F1F"/>
                </a:solidFill>
                <a:effectLst/>
                <a:latin typeface="Times New Roman" panose="02020603050405020304" pitchFamily="18" charset="0"/>
                <a:cs typeface="Times New Roman" panose="02020603050405020304" pitchFamily="18" charset="0"/>
              </a:rPr>
              <a:t>Drug_76, Drug_341, and Drug_841 were the top 3 drugs that sold the most units. This is because of the effectiveness of these drugs and the marketing efforts of pharmaceutical companies.</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1952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7F0CE528-B79D-B468-0C35-1F8E2AB7C0E8}"/>
              </a:ext>
            </a:extLst>
          </p:cNvPr>
          <p:cNvGraphicFramePr>
            <a:graphicFrameLocks noGrp="1"/>
          </p:cNvGraphicFramePr>
          <p:nvPr>
            <p:ph idx="1"/>
            <p:extLst>
              <p:ext uri="{D42A27DB-BD31-4B8C-83A1-F6EECF244321}">
                <p14:modId xmlns:p14="http://schemas.microsoft.com/office/powerpoint/2010/main" val="1107713502"/>
              </p:ext>
            </p:extLst>
          </p:nvPr>
        </p:nvGraphicFramePr>
        <p:xfrm>
          <a:off x="5065059" y="878406"/>
          <a:ext cx="6589059" cy="5540324"/>
        </p:xfrm>
        <a:graphic>
          <a:graphicData uri="http://schemas.openxmlformats.org/drawingml/2006/chart">
            <c:chart xmlns:c="http://schemas.openxmlformats.org/drawingml/2006/chart" xmlns:r="http://schemas.openxmlformats.org/officeDocument/2006/relationships" r:id="rId2"/>
          </a:graphicData>
        </a:graphic>
      </p:graphicFrame>
      <p:sp>
        <p:nvSpPr>
          <p:cNvPr id="8" name="Rectangle 3">
            <a:extLst>
              <a:ext uri="{FF2B5EF4-FFF2-40B4-BE49-F238E27FC236}">
                <a16:creationId xmlns:a16="http://schemas.microsoft.com/office/drawing/2014/main" id="{60DB8931-0C15-10D5-9B3B-920D07A4CE30}"/>
              </a:ext>
            </a:extLst>
          </p:cNvPr>
          <p:cNvSpPr>
            <a:spLocks noGrp="1" noChangeArrowheads="1"/>
          </p:cNvSpPr>
          <p:nvPr>
            <p:ph type="title"/>
          </p:nvPr>
        </p:nvSpPr>
        <p:spPr bwMode="auto">
          <a:xfrm>
            <a:off x="838200" y="52199"/>
            <a:ext cx="10815918"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GB"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Revenue and Units Sold Analysis Over Time: A Yearly Comparison.</a:t>
            </a:r>
            <a:endPar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346AC456-B2A8-A5FC-0E46-F6C1E6AC528E}"/>
              </a:ext>
            </a:extLst>
          </p:cNvPr>
          <p:cNvSpPr txBox="1"/>
          <p:nvPr/>
        </p:nvSpPr>
        <p:spPr>
          <a:xfrm>
            <a:off x="838200" y="1603342"/>
            <a:ext cx="4119282" cy="4401205"/>
          </a:xfrm>
          <a:prstGeom prst="rect">
            <a:avLst/>
          </a:prstGeom>
          <a:noFill/>
        </p:spPr>
        <p:txBody>
          <a:bodyPr wrap="square" rtlCol="0">
            <a:spAutoFit/>
          </a:bodyPr>
          <a:lstStyle/>
          <a:p>
            <a:pPr marL="285750" indent="-285750" algn="just">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The data suggests that high unit sales in 2012 did not directly translate into peak revenue, as 2014 witnessed the highest revenue, despite not having the highest units sold.</a:t>
            </a:r>
          </a:p>
          <a:p>
            <a:pPr algn="just"/>
            <a:endParaRPr lang="en-GB"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2000" dirty="0">
                <a:latin typeface="Times New Roman" panose="02020603050405020304" pitchFamily="18" charset="0"/>
                <a:cs typeface="Times New Roman" panose="02020603050405020304" pitchFamily="18" charset="0"/>
              </a:rPr>
              <a:t>The sudden drop in revenue in 2015 might indicate a shift in market dynamics or an internal issue affecting sales, which continued to impact revenue in the subsequent years.</a:t>
            </a:r>
          </a:p>
          <a:p>
            <a:pPr algn="just"/>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9811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068DB58A-0694-73E0-2748-5311C942F42F}"/>
              </a:ext>
            </a:extLst>
          </p:cNvPr>
          <p:cNvGraphicFramePr/>
          <p:nvPr>
            <p:extLst>
              <p:ext uri="{D42A27DB-BD31-4B8C-83A1-F6EECF244321}">
                <p14:modId xmlns:p14="http://schemas.microsoft.com/office/powerpoint/2010/main" val="4223267001"/>
              </p:ext>
            </p:extLst>
          </p:nvPr>
        </p:nvGraphicFramePr>
        <p:xfrm>
          <a:off x="1098550" y="1173162"/>
          <a:ext cx="4406900" cy="376872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a:extLst>
              <a:ext uri="{FF2B5EF4-FFF2-40B4-BE49-F238E27FC236}">
                <a16:creationId xmlns:a16="http://schemas.microsoft.com/office/drawing/2014/main" id="{B515D912-DC6D-762A-7F3D-42107043107D}"/>
              </a:ext>
            </a:extLst>
          </p:cNvPr>
          <p:cNvGraphicFramePr/>
          <p:nvPr>
            <p:extLst>
              <p:ext uri="{D42A27DB-BD31-4B8C-83A1-F6EECF244321}">
                <p14:modId xmlns:p14="http://schemas.microsoft.com/office/powerpoint/2010/main" val="1793032948"/>
              </p:ext>
            </p:extLst>
          </p:nvPr>
        </p:nvGraphicFramePr>
        <p:xfrm>
          <a:off x="6525187" y="1302068"/>
          <a:ext cx="4106954" cy="3586164"/>
        </p:xfrm>
        <a:graphic>
          <a:graphicData uri="http://schemas.openxmlformats.org/drawingml/2006/chart">
            <c:chart xmlns:c="http://schemas.openxmlformats.org/drawingml/2006/chart" xmlns:r="http://schemas.openxmlformats.org/officeDocument/2006/relationships" r:id="rId3"/>
          </a:graphicData>
        </a:graphic>
      </p:graphicFrame>
      <p:sp>
        <p:nvSpPr>
          <p:cNvPr id="13" name="Rectangle 3">
            <a:extLst>
              <a:ext uri="{FF2B5EF4-FFF2-40B4-BE49-F238E27FC236}">
                <a16:creationId xmlns:a16="http://schemas.microsoft.com/office/drawing/2014/main" id="{864E00C8-D998-2092-9EA1-148ED63DD61F}"/>
              </a:ext>
            </a:extLst>
          </p:cNvPr>
          <p:cNvSpPr>
            <a:spLocks noGrp="1" noChangeArrowheads="1"/>
          </p:cNvSpPr>
          <p:nvPr>
            <p:ph type="title"/>
          </p:nvPr>
        </p:nvSpPr>
        <p:spPr bwMode="auto">
          <a:xfrm>
            <a:off x="838200" y="298420"/>
            <a:ext cx="1081591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Distributor Analysis</a:t>
            </a:r>
          </a:p>
        </p:txBody>
      </p:sp>
      <p:sp>
        <p:nvSpPr>
          <p:cNvPr id="16" name="TextBox 15">
            <a:extLst>
              <a:ext uri="{FF2B5EF4-FFF2-40B4-BE49-F238E27FC236}">
                <a16:creationId xmlns:a16="http://schemas.microsoft.com/office/drawing/2014/main" id="{9A67A482-6693-5FC3-874C-65503676BE8B}"/>
              </a:ext>
            </a:extLst>
          </p:cNvPr>
          <p:cNvSpPr txBox="1"/>
          <p:nvPr/>
        </p:nvSpPr>
        <p:spPr>
          <a:xfrm>
            <a:off x="959224" y="5307106"/>
            <a:ext cx="9934203" cy="1323439"/>
          </a:xfrm>
          <a:prstGeom prst="rect">
            <a:avLst/>
          </a:prstGeom>
          <a:noFill/>
        </p:spPr>
        <p:txBody>
          <a:bodyPr wrap="square" rtlCol="0">
            <a:spAutoFit/>
          </a:bodyPr>
          <a:lstStyle/>
          <a:p>
            <a:pPr algn="just"/>
            <a:r>
              <a:rPr lang="en-GB" sz="2000" dirty="0">
                <a:latin typeface="Times New Roman" panose="02020603050405020304" pitchFamily="18" charset="0"/>
                <a:cs typeface="Times New Roman" panose="02020603050405020304" pitchFamily="18" charset="0"/>
              </a:rPr>
              <a:t>The graph illustrates a clear correlation between higher unit sales and increased gross profit, with Distributor B outperforming both A and C in terms of units sold and gross profit. This suggests that the higher sales volume achieved by Distributor B has a direct impact on their profitability, making them a key contributor to overall revenue.</a:t>
            </a:r>
          </a:p>
        </p:txBody>
      </p:sp>
    </p:spTree>
    <p:extLst>
      <p:ext uri="{BB962C8B-B14F-4D97-AF65-F5344CB8AC3E}">
        <p14:creationId xmlns:p14="http://schemas.microsoft.com/office/powerpoint/2010/main" val="31185297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240</TotalTime>
  <Words>1120</Words>
  <Application>Microsoft Office PowerPoint</Application>
  <PresentationFormat>Widescreen</PresentationFormat>
  <Paragraphs>69</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Times New Roman</vt:lpstr>
      <vt:lpstr>Office Theme</vt:lpstr>
      <vt:lpstr>PowerPoint Presentation</vt:lpstr>
      <vt:lpstr>Executive Summary</vt:lpstr>
      <vt:lpstr>Yearly Gross Profit Trends</vt:lpstr>
      <vt:lpstr>PowerPoint Presentation</vt:lpstr>
      <vt:lpstr>The Top Dosage Type </vt:lpstr>
      <vt:lpstr>PowerPoint Presentation</vt:lpstr>
      <vt:lpstr>PowerPoint Presentation</vt:lpstr>
      <vt:lpstr>Revenue and Units Sold Analysis Over Time: A Yearly Comparison.</vt:lpstr>
      <vt:lpstr>Distributor Analysis</vt:lpstr>
      <vt:lpstr>Top Distributor </vt:lpstr>
      <vt:lpstr>Recommendation Slide &amp; Story Flow of Pharmacy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Pharmacy Data-Driven Insights and Decisions for a Better Future</dc:title>
  <dc:creator>Rakshith rao</dc:creator>
  <cp:lastModifiedBy>Rakshith rao</cp:lastModifiedBy>
  <cp:revision>5</cp:revision>
  <dcterms:created xsi:type="dcterms:W3CDTF">2023-10-10T22:59:22Z</dcterms:created>
  <dcterms:modified xsi:type="dcterms:W3CDTF">2023-10-12T17:14:56Z</dcterms:modified>
</cp:coreProperties>
</file>

<file path=docProps/thumbnail.jpeg>
</file>